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xls" ContentType="application/vnd.ms-excel"/>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5"/>
  </p:notesMasterIdLst>
  <p:handoutMasterIdLst>
    <p:handoutMasterId r:id="rId46"/>
  </p:handoutMasterIdLst>
  <p:sldIdLst>
    <p:sldId id="273" r:id="rId2"/>
    <p:sldId id="274" r:id="rId3"/>
    <p:sldId id="301" r:id="rId4"/>
    <p:sldId id="302" r:id="rId5"/>
    <p:sldId id="303" r:id="rId6"/>
    <p:sldId id="275" r:id="rId7"/>
    <p:sldId id="304" r:id="rId8"/>
    <p:sldId id="305" r:id="rId9"/>
    <p:sldId id="276" r:id="rId10"/>
    <p:sldId id="280" r:id="rId11"/>
    <p:sldId id="306" r:id="rId12"/>
    <p:sldId id="307" r:id="rId13"/>
    <p:sldId id="308" r:id="rId14"/>
    <p:sldId id="282" r:id="rId15"/>
    <p:sldId id="284" r:id="rId16"/>
    <p:sldId id="285" r:id="rId17"/>
    <p:sldId id="286" r:id="rId18"/>
    <p:sldId id="287" r:id="rId19"/>
    <p:sldId id="288" r:id="rId20"/>
    <p:sldId id="317" r:id="rId21"/>
    <p:sldId id="318" r:id="rId22"/>
    <p:sldId id="291" r:id="rId23"/>
    <p:sldId id="309" r:id="rId24"/>
    <p:sldId id="292" r:id="rId25"/>
    <p:sldId id="293" r:id="rId26"/>
    <p:sldId id="294" r:id="rId27"/>
    <p:sldId id="295" r:id="rId28"/>
    <p:sldId id="296" r:id="rId29"/>
    <p:sldId id="312" r:id="rId30"/>
    <p:sldId id="319" r:id="rId31"/>
    <p:sldId id="297" r:id="rId32"/>
    <p:sldId id="299" r:id="rId33"/>
    <p:sldId id="298" r:id="rId34"/>
    <p:sldId id="313" r:id="rId35"/>
    <p:sldId id="314" r:id="rId36"/>
    <p:sldId id="315" r:id="rId37"/>
    <p:sldId id="316" r:id="rId38"/>
    <p:sldId id="323" r:id="rId39"/>
    <p:sldId id="320" r:id="rId40"/>
    <p:sldId id="321" r:id="rId41"/>
    <p:sldId id="322" r:id="rId42"/>
    <p:sldId id="310" r:id="rId43"/>
    <p:sldId id="311" r:id="rId44"/>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Gulim" pitchFamily="34" charset="-127"/>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Gulim" pitchFamily="34" charset="-127"/>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Gulim" pitchFamily="34" charset="-127"/>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Gulim" pitchFamily="34" charset="-127"/>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Gulim" pitchFamily="34" charset="-127"/>
        <a:cs typeface="+mn-cs"/>
      </a:defRPr>
    </a:lvl5pPr>
    <a:lvl6pPr marL="2286000" algn="l" defTabSz="914400" rtl="0" eaLnBrk="1" latinLnBrk="0" hangingPunct="1">
      <a:defRPr sz="2400" kern="1200">
        <a:solidFill>
          <a:schemeClr val="tx1"/>
        </a:solidFill>
        <a:latin typeface="Times New Roman" pitchFamily="18" charset="0"/>
        <a:ea typeface="Gulim" pitchFamily="34" charset="-127"/>
        <a:cs typeface="+mn-cs"/>
      </a:defRPr>
    </a:lvl6pPr>
    <a:lvl7pPr marL="2743200" algn="l" defTabSz="914400" rtl="0" eaLnBrk="1" latinLnBrk="0" hangingPunct="1">
      <a:defRPr sz="2400" kern="1200">
        <a:solidFill>
          <a:schemeClr val="tx1"/>
        </a:solidFill>
        <a:latin typeface="Times New Roman" pitchFamily="18" charset="0"/>
        <a:ea typeface="Gulim" pitchFamily="34" charset="-127"/>
        <a:cs typeface="+mn-cs"/>
      </a:defRPr>
    </a:lvl7pPr>
    <a:lvl8pPr marL="3200400" algn="l" defTabSz="914400" rtl="0" eaLnBrk="1" latinLnBrk="0" hangingPunct="1">
      <a:defRPr sz="2400" kern="1200">
        <a:solidFill>
          <a:schemeClr val="tx1"/>
        </a:solidFill>
        <a:latin typeface="Times New Roman" pitchFamily="18" charset="0"/>
        <a:ea typeface="Gulim" pitchFamily="34" charset="-127"/>
        <a:cs typeface="+mn-cs"/>
      </a:defRPr>
    </a:lvl8pPr>
    <a:lvl9pPr marL="3657600" algn="l" defTabSz="914400" rtl="0" eaLnBrk="1" latinLnBrk="0" hangingPunct="1">
      <a:defRPr sz="2400" kern="1200">
        <a:solidFill>
          <a:schemeClr val="tx1"/>
        </a:solidFill>
        <a:latin typeface="Times New Roman" pitchFamily="18" charset="0"/>
        <a:ea typeface="Gulim" pitchFamily="34" charset="-127"/>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003300"/>
    <a:srgbClr val="003366"/>
    <a:srgbClr val="660066"/>
    <a:srgbClr val="663300"/>
    <a:srgbClr val="A50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74" d="100"/>
          <a:sy n="74" d="100"/>
        </p:scale>
        <p:origin x="708"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latinLnBrk="1" hangingPunct="1">
              <a:defRPr kumimoji="1" sz="1200">
                <a:ea typeface="굴림" pitchFamily="50" charset="-127"/>
              </a:defRPr>
            </a:lvl1pPr>
          </a:lstStyle>
          <a:p>
            <a:pPr>
              <a:defRPr/>
            </a:pPr>
            <a:endParaRPr lang="en-US" altLang="ko-KR"/>
          </a:p>
        </p:txBody>
      </p:sp>
      <p:sp>
        <p:nvSpPr>
          <p:cNvPr id="307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latinLnBrk="1" hangingPunct="1">
              <a:defRPr kumimoji="1" sz="1200">
                <a:ea typeface="굴림" pitchFamily="50" charset="-127"/>
              </a:defRPr>
            </a:lvl1pPr>
          </a:lstStyle>
          <a:p>
            <a:pPr>
              <a:defRPr/>
            </a:pPr>
            <a:endParaRPr lang="en-US" altLang="ko-KR"/>
          </a:p>
        </p:txBody>
      </p:sp>
      <p:sp>
        <p:nvSpPr>
          <p:cNvPr id="307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latinLnBrk="1" hangingPunct="1">
              <a:defRPr kumimoji="1" sz="1200">
                <a:ea typeface="굴림" pitchFamily="50" charset="-127"/>
              </a:defRPr>
            </a:lvl1pPr>
          </a:lstStyle>
          <a:p>
            <a:pPr>
              <a:defRPr/>
            </a:pPr>
            <a:endParaRPr lang="en-US" altLang="ko-KR"/>
          </a:p>
        </p:txBody>
      </p:sp>
      <p:sp>
        <p:nvSpPr>
          <p:cNvPr id="307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latinLnBrk="1" hangingPunct="1">
              <a:defRPr kumimoji="1" sz="1200">
                <a:ea typeface="굴림" pitchFamily="50" charset="-127"/>
              </a:defRPr>
            </a:lvl1pPr>
          </a:lstStyle>
          <a:p>
            <a:pPr>
              <a:defRPr/>
            </a:pPr>
            <a:fld id="{F7FEACBC-FA4B-44AE-8473-117F7BBCF303}" type="slidenum">
              <a:rPr lang="ko-KR" altLang="en-US"/>
              <a:pPr>
                <a:defRPr/>
              </a:pPr>
              <a:t>‹#›</a:t>
            </a:fld>
            <a:endParaRPr lang="en-US" altLang="ko-KR"/>
          </a:p>
        </p:txBody>
      </p:sp>
    </p:spTree>
    <p:extLst>
      <p:ext uri="{BB962C8B-B14F-4D97-AF65-F5344CB8AC3E}">
        <p14:creationId xmlns:p14="http://schemas.microsoft.com/office/powerpoint/2010/main" val="33056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latinLnBrk="1" hangingPunct="1">
              <a:defRPr kumimoji="1" sz="1200">
                <a:ea typeface="굴림" pitchFamily="50" charset="-127"/>
              </a:defRPr>
            </a:lvl1pPr>
          </a:lstStyle>
          <a:p>
            <a:pPr>
              <a:defRPr/>
            </a:pPr>
            <a:endParaRPr lang="ko-KR" altLang="ko-KR"/>
          </a:p>
        </p:txBody>
      </p:sp>
      <p:sp>
        <p:nvSpPr>
          <p:cNvPr id="205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latinLnBrk="1" hangingPunct="1">
              <a:defRPr kumimoji="1" sz="1200">
                <a:ea typeface="굴림" pitchFamily="50" charset="-127"/>
              </a:defRPr>
            </a:lvl1pPr>
          </a:lstStyle>
          <a:p>
            <a:pPr>
              <a:defRPr/>
            </a:pPr>
            <a:endParaRPr lang="ko-KR" altLang="ko-KR"/>
          </a:p>
        </p:txBody>
      </p:sp>
      <p:sp>
        <p:nvSpPr>
          <p:cNvPr id="2355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ko-KR" altLang="ko-KR" smtClean="0"/>
              <a:t>마스터 문자열 유형 편집</a:t>
            </a:r>
          </a:p>
          <a:p>
            <a:pPr lvl="1"/>
            <a:r>
              <a:rPr lang="ko-KR" altLang="ko-KR" smtClean="0"/>
              <a:t>둘째 수준</a:t>
            </a:r>
          </a:p>
          <a:p>
            <a:pPr lvl="2"/>
            <a:r>
              <a:rPr lang="ko-KR" altLang="ko-KR" smtClean="0"/>
              <a:t>셋째 수준</a:t>
            </a:r>
          </a:p>
          <a:p>
            <a:pPr lvl="3"/>
            <a:r>
              <a:rPr lang="ko-KR" altLang="ko-KR" smtClean="0"/>
              <a:t>넷째 수준</a:t>
            </a:r>
          </a:p>
          <a:p>
            <a:pPr lvl="4"/>
            <a:r>
              <a:rPr lang="ko-KR" altLang="ko-KR" smtClean="0"/>
              <a:t>다섯째 수준</a:t>
            </a:r>
          </a:p>
        </p:txBody>
      </p:sp>
      <p:sp>
        <p:nvSpPr>
          <p:cNvPr id="205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latinLnBrk="1" hangingPunct="1">
              <a:defRPr kumimoji="1" sz="1200">
                <a:ea typeface="굴림" pitchFamily="50" charset="-127"/>
              </a:defRPr>
            </a:lvl1pPr>
          </a:lstStyle>
          <a:p>
            <a:pPr>
              <a:defRPr/>
            </a:pPr>
            <a:endParaRPr lang="ko-KR" altLang="ko-KR"/>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latinLnBrk="1" hangingPunct="1">
              <a:defRPr kumimoji="1" sz="1200">
                <a:ea typeface="굴림" pitchFamily="50" charset="-127"/>
              </a:defRPr>
            </a:lvl1pPr>
          </a:lstStyle>
          <a:p>
            <a:pPr>
              <a:defRPr/>
            </a:pPr>
            <a:fld id="{B369AA1A-C00B-4163-8708-458F8BFAEDAB}" type="slidenum">
              <a:rPr lang="ko-KR" altLang="ko-KR"/>
              <a:pPr>
                <a:defRPr/>
              </a:pPr>
              <a:t>‹#›</a:t>
            </a:fld>
            <a:endParaRPr lang="ko-KR" altLang="ko-KR"/>
          </a:p>
        </p:txBody>
      </p:sp>
    </p:spTree>
    <p:extLst>
      <p:ext uri="{BB962C8B-B14F-4D97-AF65-F5344CB8AC3E}">
        <p14:creationId xmlns:p14="http://schemas.microsoft.com/office/powerpoint/2010/main" val="2447134655"/>
      </p:ext>
    </p:extLst>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sz="1200" kern="1200">
        <a:solidFill>
          <a:schemeClr val="tx1"/>
        </a:solidFill>
        <a:latin typeface="Times New Roman" pitchFamily="18" charset="0"/>
        <a:ea typeface="Gulim" pitchFamily="34" charset="-127"/>
        <a:cs typeface="+mn-cs"/>
      </a:defRPr>
    </a:lvl1pPr>
    <a:lvl2pPr marL="457200" algn="l" rtl="0" eaLnBrk="0" fontAlgn="base" latinLnBrk="1" hangingPunct="0">
      <a:spcBef>
        <a:spcPct val="30000"/>
      </a:spcBef>
      <a:spcAft>
        <a:spcPct val="0"/>
      </a:spcAft>
      <a:defRPr sz="1200" kern="1200">
        <a:solidFill>
          <a:schemeClr val="tx1"/>
        </a:solidFill>
        <a:latin typeface="Times New Roman" pitchFamily="18" charset="0"/>
        <a:ea typeface="Gulim" pitchFamily="34" charset="-127"/>
        <a:cs typeface="+mn-cs"/>
      </a:defRPr>
    </a:lvl2pPr>
    <a:lvl3pPr marL="914400" algn="l" rtl="0" eaLnBrk="0" fontAlgn="base" latinLnBrk="1" hangingPunct="0">
      <a:spcBef>
        <a:spcPct val="30000"/>
      </a:spcBef>
      <a:spcAft>
        <a:spcPct val="0"/>
      </a:spcAft>
      <a:defRPr sz="1200" kern="1200">
        <a:solidFill>
          <a:schemeClr val="tx1"/>
        </a:solidFill>
        <a:latin typeface="Times New Roman" pitchFamily="18" charset="0"/>
        <a:ea typeface="Gulim" pitchFamily="34" charset="-127"/>
        <a:cs typeface="+mn-cs"/>
      </a:defRPr>
    </a:lvl3pPr>
    <a:lvl4pPr marL="1371600" algn="l" rtl="0" eaLnBrk="0" fontAlgn="base" latinLnBrk="1" hangingPunct="0">
      <a:spcBef>
        <a:spcPct val="30000"/>
      </a:spcBef>
      <a:spcAft>
        <a:spcPct val="0"/>
      </a:spcAft>
      <a:defRPr sz="1200" kern="1200">
        <a:solidFill>
          <a:schemeClr val="tx1"/>
        </a:solidFill>
        <a:latin typeface="Times New Roman" pitchFamily="18" charset="0"/>
        <a:ea typeface="Gulim" pitchFamily="34" charset="-127"/>
        <a:cs typeface="+mn-cs"/>
      </a:defRPr>
    </a:lvl4pPr>
    <a:lvl5pPr marL="1828800" algn="l" rtl="0" eaLnBrk="0" fontAlgn="base" latinLnBrk="1" hangingPunct="0">
      <a:spcBef>
        <a:spcPct val="30000"/>
      </a:spcBef>
      <a:spcAft>
        <a:spcPct val="0"/>
      </a:spcAft>
      <a:defRPr sz="1200" kern="1200">
        <a:solidFill>
          <a:schemeClr val="tx1"/>
        </a:solidFill>
        <a:latin typeface="Times New Roman" pitchFamily="18" charset="0"/>
        <a:ea typeface="Gulim" pitchFamily="34" charset="-127"/>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0"/>
            <a:ext cx="2171700" cy="6477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0"/>
            <a:ext cx="6362700" cy="6477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rtl="1">
              <a:defRPr>
                <a:cs typeface="B Titr" pitchFamily="2" charset="-78"/>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lgn="r" rtl="1">
              <a:defRPr>
                <a:cs typeface="B Nazanin" pitchFamily="2" charset="-78"/>
              </a:defRPr>
            </a:lvl1pPr>
            <a:lvl2pPr algn="r" rtl="1">
              <a:defRPr>
                <a:cs typeface="B Nazanin" pitchFamily="2" charset="-78"/>
              </a:defRPr>
            </a:lvl2pPr>
            <a:lvl3pPr algn="r" rtl="1">
              <a:defRPr>
                <a:cs typeface="B Nazanin" pitchFamily="2" charset="-78"/>
              </a:defRPr>
            </a:lvl3pPr>
            <a:lvl4pPr algn="r" rtl="1">
              <a:defRPr>
                <a:cs typeface="B Nazanin" pitchFamily="2" charset="-78"/>
              </a:defRPr>
            </a:lvl4pPr>
            <a:lvl5pPr algn="r" rtl="1">
              <a:defRPr>
                <a:cs typeface="B Nazanin"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990600"/>
            <a:ext cx="4267200" cy="5486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0" y="990600"/>
            <a:ext cx="4267200" cy="5486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ChangeArrowheads="1"/>
          </p:cNvSpPr>
          <p:nvPr/>
        </p:nvSpPr>
        <p:spPr bwMode="auto">
          <a:xfrm>
            <a:off x="11113" y="839788"/>
            <a:ext cx="9132887" cy="74612"/>
          </a:xfrm>
          <a:prstGeom prst="rect">
            <a:avLst/>
          </a:prstGeom>
          <a:gradFill rotWithShape="0">
            <a:gsLst>
              <a:gs pos="0">
                <a:srgbClr val="E71909">
                  <a:gamma/>
                  <a:shade val="51373"/>
                  <a:invGamma/>
                </a:srgbClr>
              </a:gs>
              <a:gs pos="50000">
                <a:srgbClr val="E71909"/>
              </a:gs>
              <a:gs pos="100000">
                <a:srgbClr val="E71909">
                  <a:gamma/>
                  <a:shade val="51373"/>
                  <a:invGamma/>
                </a:srgbClr>
              </a:gs>
            </a:gsLst>
            <a:lin ang="0" scaled="1"/>
          </a:gradFill>
          <a:ln w="12700">
            <a:noFill/>
            <a:miter lim="800000"/>
            <a:headEnd/>
            <a:tailEnd/>
          </a:ln>
          <a:effectLst/>
        </p:spPr>
        <p:txBody>
          <a:bodyPr wrap="none" anchor="ctr"/>
          <a:lstStyle/>
          <a:p>
            <a:pPr>
              <a:defRPr/>
            </a:pPr>
            <a:endParaRPr lang="en-US">
              <a:ea typeface="굴림" pitchFamily="50" charset="-127"/>
            </a:endParaRPr>
          </a:p>
        </p:txBody>
      </p:sp>
      <p:sp>
        <p:nvSpPr>
          <p:cNvPr id="5123" name="Rectangle 3"/>
          <p:cNvSpPr>
            <a:spLocks noChangeArrowheads="1"/>
          </p:cNvSpPr>
          <p:nvPr/>
        </p:nvSpPr>
        <p:spPr bwMode="auto">
          <a:xfrm>
            <a:off x="11113" y="762000"/>
            <a:ext cx="9132887" cy="38100"/>
          </a:xfrm>
          <a:prstGeom prst="rect">
            <a:avLst/>
          </a:prstGeom>
          <a:gradFill rotWithShape="0">
            <a:gsLst>
              <a:gs pos="0">
                <a:srgbClr val="0000B6">
                  <a:gamma/>
                  <a:shade val="69804"/>
                  <a:invGamma/>
                </a:srgbClr>
              </a:gs>
              <a:gs pos="50000">
                <a:srgbClr val="0000B6"/>
              </a:gs>
              <a:gs pos="100000">
                <a:srgbClr val="0000B6">
                  <a:gamma/>
                  <a:shade val="69804"/>
                  <a:invGamma/>
                </a:srgbClr>
              </a:gs>
            </a:gsLst>
            <a:lin ang="0" scaled="1"/>
          </a:gradFill>
          <a:ln w="12700">
            <a:noFill/>
            <a:miter lim="800000"/>
            <a:headEnd/>
            <a:tailEnd/>
          </a:ln>
          <a:effectLst/>
        </p:spPr>
        <p:txBody>
          <a:bodyPr wrap="none" anchor="ctr"/>
          <a:lstStyle/>
          <a:p>
            <a:pPr>
              <a:defRPr/>
            </a:pPr>
            <a:endParaRPr lang="en-US">
              <a:ea typeface="굴림" pitchFamily="50" charset="-127"/>
            </a:endParaRPr>
          </a:p>
        </p:txBody>
      </p:sp>
      <p:sp>
        <p:nvSpPr>
          <p:cNvPr id="11268" name="Rectangle 4"/>
          <p:cNvSpPr>
            <a:spLocks noGrp="1" noChangeArrowheads="1"/>
          </p:cNvSpPr>
          <p:nvPr>
            <p:ph type="title"/>
          </p:nvPr>
        </p:nvSpPr>
        <p:spPr bwMode="auto">
          <a:xfrm>
            <a:off x="685800" y="0"/>
            <a:ext cx="7772400" cy="685800"/>
          </a:xfrm>
          <a:prstGeom prst="rect">
            <a:avLst/>
          </a:prstGeom>
          <a:noFill/>
          <a:ln w="12700">
            <a:noFill/>
            <a:miter lim="800000"/>
            <a:headEnd/>
            <a:tailEnd/>
          </a:ln>
        </p:spPr>
        <p:txBody>
          <a:bodyPr vert="horz" wrap="square" lIns="90488" tIns="44450" rIns="90488" bIns="44450" numCol="1" anchor="b" anchorCtr="0" compatLnSpc="1">
            <a:prstTxWarp prst="textNoShape">
              <a:avLst/>
            </a:prstTxWarp>
          </a:bodyPr>
          <a:lstStyle/>
          <a:p>
            <a:pPr lvl="0"/>
            <a:r>
              <a:rPr lang="en-US" altLang="ko-KR" smtClean="0"/>
              <a:t>Click to edit Master title style</a:t>
            </a:r>
          </a:p>
        </p:txBody>
      </p:sp>
      <p:sp>
        <p:nvSpPr>
          <p:cNvPr id="11269" name="Rectangle 5"/>
          <p:cNvSpPr>
            <a:spLocks noGrp="1" noChangeArrowheads="1"/>
          </p:cNvSpPr>
          <p:nvPr>
            <p:ph type="body" idx="1"/>
          </p:nvPr>
        </p:nvSpPr>
        <p:spPr bwMode="auto">
          <a:xfrm>
            <a:off x="152400" y="990600"/>
            <a:ext cx="8686800" cy="54864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ko-KR" dirty="0" smtClean="0"/>
              <a:t>Click to edit Master text styles</a:t>
            </a:r>
          </a:p>
          <a:p>
            <a:pPr lvl="1"/>
            <a:r>
              <a:rPr lang="en-US" altLang="ko-KR" dirty="0" smtClean="0"/>
              <a:t>Second Level</a:t>
            </a:r>
          </a:p>
          <a:p>
            <a:pPr lvl="2"/>
            <a:r>
              <a:rPr lang="en-US" altLang="ko-KR" dirty="0" smtClean="0"/>
              <a:t>Third Level</a:t>
            </a:r>
          </a:p>
          <a:p>
            <a:pPr lvl="3"/>
            <a:r>
              <a:rPr lang="en-US" altLang="ko-KR" dirty="0" smtClean="0"/>
              <a:t>Fourth Level</a:t>
            </a:r>
          </a:p>
          <a:p>
            <a:pPr lvl="4"/>
            <a:r>
              <a:rPr lang="en-US" altLang="ko-KR" dirty="0" smtClean="0"/>
              <a:t>Fifth Level</a:t>
            </a:r>
          </a:p>
        </p:txBody>
      </p:sp>
      <p:sp>
        <p:nvSpPr>
          <p:cNvPr id="5126" name="Text Box 6"/>
          <p:cNvSpPr txBox="1">
            <a:spLocks noChangeArrowheads="1"/>
          </p:cNvSpPr>
          <p:nvPr/>
        </p:nvSpPr>
        <p:spPr bwMode="auto">
          <a:xfrm>
            <a:off x="228600" y="6629400"/>
            <a:ext cx="1739900" cy="228600"/>
          </a:xfrm>
          <a:prstGeom prst="rect">
            <a:avLst/>
          </a:prstGeom>
          <a:noFill/>
          <a:ln w="12700">
            <a:noFill/>
            <a:miter lim="800000"/>
            <a:headEnd/>
            <a:tailEnd/>
          </a:ln>
          <a:effectLst/>
        </p:spPr>
        <p:txBody>
          <a:bodyPr wrap="none">
            <a:spAutoFit/>
          </a:bodyPr>
          <a:lstStyle/>
          <a:p>
            <a:pPr>
              <a:defRPr/>
            </a:pPr>
            <a:r>
              <a:rPr lang="en-US" altLang="ko-KR" sz="900">
                <a:solidFill>
                  <a:srgbClr val="000082"/>
                </a:solidFill>
                <a:latin typeface="Arial" charset="0"/>
                <a:ea typeface="굴림" pitchFamily="50" charset="-127"/>
              </a:rPr>
              <a:t>Computer System Architecture</a:t>
            </a:r>
            <a:endParaRPr lang="en-US" altLang="ko-KR" sz="900">
              <a:solidFill>
                <a:srgbClr val="000082"/>
              </a:solidFill>
              <a:ea typeface="굴림" pitchFamily="50" charset="-127"/>
            </a:endParaRPr>
          </a:p>
        </p:txBody>
      </p:sp>
      <p:sp>
        <p:nvSpPr>
          <p:cNvPr id="5127" name="Text Box 7"/>
          <p:cNvSpPr txBox="1">
            <a:spLocks noChangeArrowheads="1"/>
          </p:cNvSpPr>
          <p:nvPr/>
        </p:nvSpPr>
        <p:spPr bwMode="auto">
          <a:xfrm>
            <a:off x="7019925" y="6583363"/>
            <a:ext cx="1862138" cy="274637"/>
          </a:xfrm>
          <a:prstGeom prst="rect">
            <a:avLst/>
          </a:prstGeom>
          <a:noFill/>
          <a:ln w="12700">
            <a:noFill/>
            <a:miter lim="800000"/>
            <a:headEnd/>
            <a:tailEnd/>
          </a:ln>
          <a:effectLst/>
        </p:spPr>
        <p:txBody>
          <a:bodyPr wrap="none">
            <a:spAutoFit/>
          </a:bodyPr>
          <a:lstStyle/>
          <a:p>
            <a:pPr>
              <a:defRPr/>
            </a:pPr>
            <a:r>
              <a:rPr lang="en-US" altLang="ko-KR" sz="1200">
                <a:solidFill>
                  <a:srgbClr val="000082"/>
                </a:solidFill>
                <a:ea typeface="굴림" pitchFamily="50" charset="-127"/>
              </a:rPr>
              <a:t>Dept. of Info. Of Computer</a:t>
            </a:r>
          </a:p>
        </p:txBody>
      </p:sp>
      <p:sp>
        <p:nvSpPr>
          <p:cNvPr id="5128" name="Text Box 8"/>
          <p:cNvSpPr txBox="1">
            <a:spLocks noChangeArrowheads="1"/>
          </p:cNvSpPr>
          <p:nvPr/>
        </p:nvSpPr>
        <p:spPr bwMode="auto">
          <a:xfrm>
            <a:off x="3200400" y="6583363"/>
            <a:ext cx="3292475" cy="274637"/>
          </a:xfrm>
          <a:prstGeom prst="rect">
            <a:avLst/>
          </a:prstGeom>
          <a:noFill/>
          <a:ln w="12700">
            <a:noFill/>
            <a:miter lim="800000"/>
            <a:headEnd/>
            <a:tailEnd/>
          </a:ln>
          <a:effectLst/>
        </p:spPr>
        <p:txBody>
          <a:bodyPr wrap="none">
            <a:spAutoFit/>
          </a:bodyPr>
          <a:lstStyle/>
          <a:p>
            <a:pPr>
              <a:defRPr/>
            </a:pPr>
            <a:r>
              <a:rPr lang="en-US" altLang="ko-KR" sz="1200" b="1">
                <a:solidFill>
                  <a:srgbClr val="000082"/>
                </a:solidFill>
                <a:effectLst>
                  <a:outerShdw blurRad="38100" dist="38100" dir="2700000" algn="tl">
                    <a:srgbClr val="C0C0C0"/>
                  </a:outerShdw>
                </a:effectLst>
                <a:latin typeface="Arial" charset="0"/>
                <a:ea typeface="굴림" pitchFamily="50" charset="-127"/>
              </a:rPr>
              <a:t>Chap. 6  Programming the Basic Computer</a:t>
            </a:r>
            <a:endParaRPr lang="en-US" altLang="ko-KR" sz="1200">
              <a:solidFill>
                <a:srgbClr val="000082"/>
              </a:solidFill>
              <a:latin typeface="Arial" charset="0"/>
              <a:ea typeface="굴림" pitchFamily="50" charset="-127"/>
            </a:endParaRPr>
          </a:p>
        </p:txBody>
      </p:sp>
      <p:sp>
        <p:nvSpPr>
          <p:cNvPr id="5129" name="Rectangle 9"/>
          <p:cNvSpPr>
            <a:spLocks noChangeArrowheads="1"/>
          </p:cNvSpPr>
          <p:nvPr/>
        </p:nvSpPr>
        <p:spPr bwMode="auto">
          <a:xfrm>
            <a:off x="0" y="6553200"/>
            <a:ext cx="9132888" cy="28575"/>
          </a:xfrm>
          <a:prstGeom prst="rect">
            <a:avLst/>
          </a:prstGeom>
          <a:solidFill>
            <a:schemeClr val="tx2">
              <a:alpha val="50000"/>
            </a:schemeClr>
          </a:solidFill>
          <a:ln w="12700">
            <a:noFill/>
            <a:miter lim="800000"/>
            <a:headEnd/>
            <a:tailEnd/>
          </a:ln>
          <a:effectLst/>
        </p:spPr>
        <p:txBody>
          <a:bodyPr wrap="none" anchor="ctr"/>
          <a:lstStyle/>
          <a:p>
            <a:pPr>
              <a:defRPr/>
            </a:pPr>
            <a:endParaRPr lang="en-US">
              <a:ea typeface="굴림" pitchFamily="50" charset="-127"/>
            </a:endParaRPr>
          </a:p>
        </p:txBody>
      </p:sp>
      <p:sp>
        <p:nvSpPr>
          <p:cNvPr id="5130" name="Text Box 10"/>
          <p:cNvSpPr txBox="1">
            <a:spLocks noChangeArrowheads="1"/>
          </p:cNvSpPr>
          <p:nvPr/>
        </p:nvSpPr>
        <p:spPr bwMode="auto">
          <a:xfrm>
            <a:off x="8534400" y="0"/>
            <a:ext cx="685800" cy="338554"/>
          </a:xfrm>
          <a:prstGeom prst="rect">
            <a:avLst/>
          </a:prstGeom>
          <a:noFill/>
          <a:ln w="12700">
            <a:noFill/>
            <a:miter lim="800000"/>
            <a:headEnd/>
            <a:tailEnd/>
          </a:ln>
          <a:effectLst/>
        </p:spPr>
        <p:txBody>
          <a:bodyPr>
            <a:spAutoFit/>
          </a:bodyPr>
          <a:lstStyle/>
          <a:p>
            <a:pPr eaLnBrk="1" latinLnBrk="1" hangingPunct="1">
              <a:spcBef>
                <a:spcPct val="50000"/>
              </a:spcBef>
              <a:defRPr/>
            </a:pPr>
            <a:r>
              <a:rPr lang="fa-IR" altLang="ko-KR" sz="2400" b="1" baseline="-25000" dirty="0" smtClean="0">
                <a:solidFill>
                  <a:srgbClr val="CC00FF"/>
                </a:solidFill>
                <a:latin typeface="Book Antiqua" pitchFamily="18" charset="0"/>
                <a:ea typeface="굴림" pitchFamily="50" charset="-127"/>
                <a:cs typeface="B Kamran" pitchFamily="2" charset="-78"/>
              </a:rPr>
              <a:t> فصل 7</a:t>
            </a:r>
            <a:endParaRPr lang="en-US" altLang="ko-KR" sz="2400" b="1" baseline="-25000" dirty="0">
              <a:solidFill>
                <a:srgbClr val="0000B6"/>
              </a:solidFill>
              <a:latin typeface="Book Antiqua" pitchFamily="18" charset="0"/>
              <a:ea typeface="굴림" pitchFamily="50" charset="-127"/>
              <a:cs typeface="B Kamran" pitchFamily="2" charset="-78"/>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eaLnBrk="0" fontAlgn="base" hangingPunct="0">
        <a:spcBef>
          <a:spcPct val="0"/>
        </a:spcBef>
        <a:spcAft>
          <a:spcPct val="0"/>
        </a:spcAft>
        <a:defRPr sz="2800">
          <a:solidFill>
            <a:srgbClr val="000082"/>
          </a:solidFill>
          <a:latin typeface="+mj-lt"/>
          <a:ea typeface="Gulim" pitchFamily="34" charset="-127"/>
          <a:cs typeface="+mj-cs"/>
        </a:defRPr>
      </a:lvl1pPr>
      <a:lvl2pPr algn="ctr" rtl="0" eaLnBrk="0" fontAlgn="base" hangingPunct="0">
        <a:spcBef>
          <a:spcPct val="0"/>
        </a:spcBef>
        <a:spcAft>
          <a:spcPct val="0"/>
        </a:spcAft>
        <a:defRPr sz="2800">
          <a:solidFill>
            <a:srgbClr val="000082"/>
          </a:solidFill>
          <a:latin typeface="Book Antiqua" pitchFamily="18" charset="0"/>
          <a:ea typeface="Gulim" pitchFamily="34" charset="-127"/>
        </a:defRPr>
      </a:lvl2pPr>
      <a:lvl3pPr algn="ctr" rtl="0" eaLnBrk="0" fontAlgn="base" hangingPunct="0">
        <a:spcBef>
          <a:spcPct val="0"/>
        </a:spcBef>
        <a:spcAft>
          <a:spcPct val="0"/>
        </a:spcAft>
        <a:defRPr sz="2800">
          <a:solidFill>
            <a:srgbClr val="000082"/>
          </a:solidFill>
          <a:latin typeface="Book Antiqua" pitchFamily="18" charset="0"/>
          <a:ea typeface="Gulim" pitchFamily="34" charset="-127"/>
        </a:defRPr>
      </a:lvl3pPr>
      <a:lvl4pPr algn="ctr" rtl="0" eaLnBrk="0" fontAlgn="base" hangingPunct="0">
        <a:spcBef>
          <a:spcPct val="0"/>
        </a:spcBef>
        <a:spcAft>
          <a:spcPct val="0"/>
        </a:spcAft>
        <a:defRPr sz="2800">
          <a:solidFill>
            <a:srgbClr val="000082"/>
          </a:solidFill>
          <a:latin typeface="Book Antiqua" pitchFamily="18" charset="0"/>
          <a:ea typeface="Gulim" pitchFamily="34" charset="-127"/>
        </a:defRPr>
      </a:lvl4pPr>
      <a:lvl5pPr algn="ctr" rtl="0" eaLnBrk="0" fontAlgn="base" hangingPunct="0">
        <a:spcBef>
          <a:spcPct val="0"/>
        </a:spcBef>
        <a:spcAft>
          <a:spcPct val="0"/>
        </a:spcAft>
        <a:defRPr sz="2800">
          <a:solidFill>
            <a:srgbClr val="000082"/>
          </a:solidFill>
          <a:latin typeface="Book Antiqua" pitchFamily="18" charset="0"/>
          <a:ea typeface="Gulim" pitchFamily="34" charset="-127"/>
        </a:defRPr>
      </a:lvl5pPr>
      <a:lvl6pPr marL="457200" algn="ctr" rtl="0" eaLnBrk="0" fontAlgn="base" hangingPunct="0">
        <a:spcBef>
          <a:spcPct val="0"/>
        </a:spcBef>
        <a:spcAft>
          <a:spcPct val="0"/>
        </a:spcAft>
        <a:defRPr sz="2800">
          <a:solidFill>
            <a:srgbClr val="000082"/>
          </a:solidFill>
          <a:latin typeface="Book Antiqua" pitchFamily="18" charset="0"/>
          <a:ea typeface="굴림" pitchFamily="50" charset="-127"/>
        </a:defRPr>
      </a:lvl6pPr>
      <a:lvl7pPr marL="914400" algn="ctr" rtl="0" eaLnBrk="0" fontAlgn="base" hangingPunct="0">
        <a:spcBef>
          <a:spcPct val="0"/>
        </a:spcBef>
        <a:spcAft>
          <a:spcPct val="0"/>
        </a:spcAft>
        <a:defRPr sz="2800">
          <a:solidFill>
            <a:srgbClr val="000082"/>
          </a:solidFill>
          <a:latin typeface="Book Antiqua" pitchFamily="18" charset="0"/>
          <a:ea typeface="굴림" pitchFamily="50" charset="-127"/>
        </a:defRPr>
      </a:lvl7pPr>
      <a:lvl8pPr marL="1371600" algn="ctr" rtl="0" eaLnBrk="0" fontAlgn="base" hangingPunct="0">
        <a:spcBef>
          <a:spcPct val="0"/>
        </a:spcBef>
        <a:spcAft>
          <a:spcPct val="0"/>
        </a:spcAft>
        <a:defRPr sz="2800">
          <a:solidFill>
            <a:srgbClr val="000082"/>
          </a:solidFill>
          <a:latin typeface="Book Antiqua" pitchFamily="18" charset="0"/>
          <a:ea typeface="굴림" pitchFamily="50" charset="-127"/>
        </a:defRPr>
      </a:lvl8pPr>
      <a:lvl9pPr marL="1828800" algn="ctr" rtl="0" eaLnBrk="0" fontAlgn="base" hangingPunct="0">
        <a:spcBef>
          <a:spcPct val="0"/>
        </a:spcBef>
        <a:spcAft>
          <a:spcPct val="0"/>
        </a:spcAft>
        <a:defRPr sz="2800">
          <a:solidFill>
            <a:srgbClr val="000082"/>
          </a:solidFill>
          <a:latin typeface="Book Antiqua" pitchFamily="18" charset="0"/>
          <a:ea typeface="굴림" pitchFamily="50" charset="-127"/>
        </a:defRPr>
      </a:lvl9pPr>
    </p:titleStyle>
    <p:bodyStyle>
      <a:lvl1pPr marL="342900" indent="-342900" algn="l" rtl="0" eaLnBrk="0" fontAlgn="base" hangingPunct="0">
        <a:spcBef>
          <a:spcPct val="20000"/>
        </a:spcBef>
        <a:spcAft>
          <a:spcPct val="0"/>
        </a:spcAft>
        <a:buClr>
          <a:schemeClr val="accent1"/>
        </a:buClr>
        <a:buSzPct val="75000"/>
        <a:buFont typeface="Monotype Sorts" pitchFamily="2" charset="2"/>
        <a:buChar char="n"/>
        <a:defRPr sz="2000">
          <a:solidFill>
            <a:schemeClr val="tx1"/>
          </a:solidFill>
          <a:latin typeface="+mn-lt"/>
          <a:ea typeface="Gulim" pitchFamily="34" charset="-127"/>
          <a:cs typeface="+mn-cs"/>
        </a:defRPr>
      </a:lvl1pPr>
      <a:lvl2pPr marL="742950" indent="-285750" algn="l" rtl="0" eaLnBrk="0" fontAlgn="base" hangingPunct="0">
        <a:spcBef>
          <a:spcPct val="20000"/>
        </a:spcBef>
        <a:spcAft>
          <a:spcPct val="0"/>
        </a:spcAft>
        <a:buClr>
          <a:schemeClr val="hlink"/>
        </a:buClr>
        <a:buSzPct val="90000"/>
        <a:buFont typeface="Wingdings" pitchFamily="2" charset="2"/>
        <a:buChar char="u"/>
        <a:defRPr sz="2800">
          <a:solidFill>
            <a:schemeClr val="accent2"/>
          </a:solidFill>
          <a:latin typeface="+mn-lt"/>
          <a:ea typeface="Gulim" pitchFamily="34" charset="-127"/>
        </a:defRPr>
      </a:lvl2pPr>
      <a:lvl3pPr marL="1143000" indent="-228600" algn="l" rtl="0" eaLnBrk="0" fontAlgn="base" hangingPunct="0">
        <a:spcBef>
          <a:spcPct val="20000"/>
        </a:spcBef>
        <a:spcAft>
          <a:spcPct val="0"/>
        </a:spcAft>
        <a:buClr>
          <a:schemeClr val="accent1"/>
        </a:buClr>
        <a:buSzPct val="75000"/>
        <a:buFont typeface="Monotype Sorts" pitchFamily="2" charset="2"/>
        <a:buChar char="l"/>
        <a:defRPr sz="1600">
          <a:solidFill>
            <a:schemeClr val="tx1"/>
          </a:solidFill>
          <a:latin typeface="+mn-lt"/>
          <a:ea typeface="Gulim" pitchFamily="34" charset="-127"/>
        </a:defRPr>
      </a:lvl3pPr>
      <a:lvl4pPr marL="1600200" indent="-228600" algn="l" rtl="0" eaLnBrk="0" fontAlgn="base" hangingPunct="0">
        <a:spcBef>
          <a:spcPct val="20000"/>
        </a:spcBef>
        <a:spcAft>
          <a:spcPct val="0"/>
        </a:spcAft>
        <a:buClr>
          <a:schemeClr val="accent2"/>
        </a:buClr>
        <a:buChar char="»"/>
        <a:defRPr sz="1400">
          <a:solidFill>
            <a:schemeClr val="tx1"/>
          </a:solidFill>
          <a:latin typeface="+mn-lt"/>
          <a:ea typeface="Gulim" pitchFamily="34" charset="-127"/>
        </a:defRPr>
      </a:lvl4pPr>
      <a:lvl5pPr marL="2057400" indent="-228600" algn="l" rtl="0" eaLnBrk="0" fontAlgn="base" hangingPunct="0">
        <a:spcBef>
          <a:spcPct val="20000"/>
        </a:spcBef>
        <a:spcAft>
          <a:spcPct val="0"/>
        </a:spcAft>
        <a:buClr>
          <a:schemeClr val="accent2"/>
        </a:buClr>
        <a:buSzPct val="65000"/>
        <a:buFont typeface="Monotype Sorts" pitchFamily="2" charset="2"/>
        <a:buChar char="n"/>
        <a:defRPr sz="1200">
          <a:solidFill>
            <a:schemeClr val="tx1"/>
          </a:solidFill>
          <a:latin typeface="+mn-lt"/>
          <a:ea typeface="Gulim" pitchFamily="34" charset="-127"/>
        </a:defRPr>
      </a:lvl5pPr>
      <a:lvl6pPr marL="2514600" indent="-228600" algn="l" rtl="0" eaLnBrk="0" fontAlgn="base" hangingPunct="0">
        <a:spcBef>
          <a:spcPct val="20000"/>
        </a:spcBef>
        <a:spcAft>
          <a:spcPct val="0"/>
        </a:spcAft>
        <a:buClr>
          <a:schemeClr val="accent2"/>
        </a:buClr>
        <a:buSzPct val="65000"/>
        <a:buFont typeface="Monotype Sorts" pitchFamily="2" charset="2"/>
        <a:buChar char="n"/>
        <a:defRPr sz="1200">
          <a:solidFill>
            <a:schemeClr val="tx1"/>
          </a:solidFill>
          <a:latin typeface="+mn-lt"/>
          <a:ea typeface="+mn-ea"/>
        </a:defRPr>
      </a:lvl6pPr>
      <a:lvl7pPr marL="2971800" indent="-228600" algn="l" rtl="0" eaLnBrk="0" fontAlgn="base" hangingPunct="0">
        <a:spcBef>
          <a:spcPct val="20000"/>
        </a:spcBef>
        <a:spcAft>
          <a:spcPct val="0"/>
        </a:spcAft>
        <a:buClr>
          <a:schemeClr val="accent2"/>
        </a:buClr>
        <a:buSzPct val="65000"/>
        <a:buFont typeface="Monotype Sorts" pitchFamily="2" charset="2"/>
        <a:buChar char="n"/>
        <a:defRPr sz="1200">
          <a:solidFill>
            <a:schemeClr val="tx1"/>
          </a:solidFill>
          <a:latin typeface="+mn-lt"/>
          <a:ea typeface="+mn-ea"/>
        </a:defRPr>
      </a:lvl7pPr>
      <a:lvl8pPr marL="3429000" indent="-228600" algn="l" rtl="0" eaLnBrk="0" fontAlgn="base" hangingPunct="0">
        <a:spcBef>
          <a:spcPct val="20000"/>
        </a:spcBef>
        <a:spcAft>
          <a:spcPct val="0"/>
        </a:spcAft>
        <a:buClr>
          <a:schemeClr val="accent2"/>
        </a:buClr>
        <a:buSzPct val="65000"/>
        <a:buFont typeface="Monotype Sorts" pitchFamily="2" charset="2"/>
        <a:buChar char="n"/>
        <a:defRPr sz="1200">
          <a:solidFill>
            <a:schemeClr val="tx1"/>
          </a:solidFill>
          <a:latin typeface="+mn-lt"/>
          <a:ea typeface="+mn-ea"/>
        </a:defRPr>
      </a:lvl8pPr>
      <a:lvl9pPr marL="3886200" indent="-228600" algn="l" rtl="0" eaLnBrk="0" fontAlgn="base" hangingPunct="0">
        <a:spcBef>
          <a:spcPct val="20000"/>
        </a:spcBef>
        <a:spcAft>
          <a:spcPct val="0"/>
        </a:spcAft>
        <a:buClr>
          <a:schemeClr val="accent2"/>
        </a:buClr>
        <a:buSzPct val="65000"/>
        <a:buFont typeface="Monotype Sorts" pitchFamily="2" charset="2"/>
        <a:buChar char="n"/>
        <a:defRPr sz="12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7.w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8.emf"/><Relationship Id="rId4" Type="http://schemas.openxmlformats.org/officeDocument/2006/relationships/oleObject" Target="../embeddings/Microsoft_Excel_97-2003_Worksheet1.xls"/></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slide" Target="slide37.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ctrTitle"/>
          </p:nvPr>
        </p:nvSpPr>
        <p:spPr/>
        <p:txBody>
          <a:bodyPr/>
          <a:lstStyle/>
          <a:p>
            <a:r>
              <a:rPr lang="fa-IR" sz="3600" smtClean="0">
                <a:cs typeface="B Titr" pitchFamily="2" charset="-78"/>
              </a:rPr>
              <a:t>معماري کامپيوتر</a:t>
            </a:r>
            <a:endParaRPr lang="en-US" sz="3600" smtClean="0">
              <a:cs typeface="B Titr" pitchFamily="2" charset="-78"/>
            </a:endParaRPr>
          </a:p>
        </p:txBody>
      </p:sp>
      <p:sp>
        <p:nvSpPr>
          <p:cNvPr id="12291" name="Subtitle 2"/>
          <p:cNvSpPr>
            <a:spLocks noGrp="1"/>
          </p:cNvSpPr>
          <p:nvPr>
            <p:ph type="subTitle" idx="1"/>
          </p:nvPr>
        </p:nvSpPr>
        <p:spPr/>
        <p:txBody>
          <a:bodyPr/>
          <a:lstStyle/>
          <a:p>
            <a:r>
              <a:rPr lang="fa-IR" sz="2800" dirty="0" smtClean="0">
                <a:cs typeface="B Nazanin Outline" pitchFamily="2" charset="-78"/>
              </a:rPr>
              <a:t>فصل هفتم: کنترل کامپيوتر با ريزبرنامه</a:t>
            </a:r>
          </a:p>
          <a:p>
            <a:r>
              <a:rPr lang="en-US" sz="2800" dirty="0" err="1" smtClean="0">
                <a:cs typeface="B Nazanin Outline" pitchFamily="2" charset="-78"/>
              </a:rPr>
              <a:t>Microprogram</a:t>
            </a:r>
            <a:r>
              <a:rPr lang="en-US" sz="2800" dirty="0" smtClean="0">
                <a:cs typeface="B Nazanin Outline" pitchFamily="2" charset="-78"/>
              </a:rPr>
              <a:t> Control Organization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1414"/>
            <a:ext cx="8643966" cy="471510"/>
          </a:xfrm>
        </p:spPr>
        <p:txBody>
          <a:bodyPr/>
          <a:lstStyle/>
          <a:p>
            <a:pPr rtl="0"/>
            <a:r>
              <a:rPr lang="fa-IR" sz="2000" b="1" dirty="0" smtClean="0"/>
              <a:t>بلاک دياگرام يک حافظه کنترل و سخت افزار لازم براي انتخاب آدرس ريزدستورالعمل بعدي</a:t>
            </a:r>
            <a:endParaRPr lang="en-US" sz="2000" dirty="0"/>
          </a:p>
        </p:txBody>
      </p:sp>
      <p:graphicFrame>
        <p:nvGraphicFramePr>
          <p:cNvPr id="3" name="Object 2"/>
          <p:cNvGraphicFramePr>
            <a:graphicFrameLocks noChangeAspect="1"/>
          </p:cNvGraphicFramePr>
          <p:nvPr/>
        </p:nvGraphicFramePr>
        <p:xfrm>
          <a:off x="3605967" y="1071546"/>
          <a:ext cx="5204659" cy="5357850"/>
        </p:xfrm>
        <a:graphic>
          <a:graphicData uri="http://schemas.openxmlformats.org/presentationml/2006/ole">
            <mc:AlternateContent xmlns:mc="http://schemas.openxmlformats.org/markup-compatibility/2006">
              <mc:Choice xmlns:v="urn:schemas-microsoft-com:vml" Requires="v">
                <p:oleObj spid="_x0000_s1037" name="VISIO" r:id="rId3" imgW="8012880" imgH="8289360" progId="">
                  <p:embed/>
                </p:oleObj>
              </mc:Choice>
              <mc:Fallback>
                <p:oleObj name="VISIO" r:id="rId3" imgW="8012880" imgH="8289360"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5967" y="1071546"/>
                        <a:ext cx="5204659" cy="5357850"/>
                      </a:xfrm>
                      <a:prstGeom prst="rect">
                        <a:avLst/>
                      </a:prstGeom>
                      <a:solidFill>
                        <a:srgbClr val="FFFF99"/>
                      </a:solidFill>
                    </p:spPr>
                  </p:pic>
                </p:oleObj>
              </mc:Fallback>
            </mc:AlternateContent>
          </a:graphicData>
        </a:graphic>
      </p:graphicFrame>
      <p:sp>
        <p:nvSpPr>
          <p:cNvPr id="6" name="Text Box 5"/>
          <p:cNvSpPr txBox="1">
            <a:spLocks noChangeArrowheads="1"/>
          </p:cNvSpPr>
          <p:nvPr/>
        </p:nvSpPr>
        <p:spPr bwMode="auto">
          <a:xfrm>
            <a:off x="5929322" y="2202412"/>
            <a:ext cx="1785950" cy="400110"/>
          </a:xfrm>
          <a:prstGeom prst="rect">
            <a:avLst/>
          </a:prstGeom>
          <a:noFill/>
          <a:ln w="12700">
            <a:noFill/>
            <a:miter lim="800000"/>
            <a:headEnd/>
            <a:tailEnd/>
          </a:ln>
          <a:effectLst/>
        </p:spPr>
        <p:txBody>
          <a:bodyPr wrap="square">
            <a:spAutoFit/>
          </a:bodyPr>
          <a:lstStyle/>
          <a:p>
            <a:pPr eaLnBrk="1" latinLnBrk="1" hangingPunct="1"/>
            <a:r>
              <a:rPr kumimoji="1" lang="ko-KR" altLang="en-US" sz="2000" b="1" dirty="0">
                <a:solidFill>
                  <a:schemeClr val="accent1"/>
                </a:solidFill>
                <a:sym typeface="Wingdings" pitchFamily="2" charset="2"/>
              </a:rPr>
              <a:t>          </a:t>
            </a:r>
          </a:p>
        </p:txBody>
      </p:sp>
      <p:sp>
        <p:nvSpPr>
          <p:cNvPr id="7" name="Rectangle 3"/>
          <p:cNvSpPr txBox="1">
            <a:spLocks noChangeArrowheads="1"/>
          </p:cNvSpPr>
          <p:nvPr/>
        </p:nvSpPr>
        <p:spPr bwMode="auto">
          <a:xfrm>
            <a:off x="-76200" y="990600"/>
            <a:ext cx="8686800" cy="54864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marL="1143000" marR="0" lvl="2" indent="-228600" algn="l" defTabSz="914400" eaLnBrk="0" fontAlgn="base" latinLnBrk="0" hangingPunct="0">
              <a:lnSpc>
                <a:spcPct val="100000"/>
              </a:lnSpc>
              <a:spcBef>
                <a:spcPct val="20000"/>
              </a:spcBef>
              <a:spcAft>
                <a:spcPct val="0"/>
              </a:spcAft>
              <a:buClr>
                <a:schemeClr val="accent1"/>
              </a:buClr>
              <a:buSzPct val="75000"/>
              <a:buFont typeface="Monotype Sorts" pitchFamily="2" charset="2"/>
              <a:buChar char="l"/>
              <a:tabLst/>
              <a:defRPr/>
            </a:pPr>
            <a:r>
              <a:rPr kumimoji="0" lang="en-US" altLang="ko-KR" sz="1600" b="0" i="0" u="none" strike="noStrike" kern="0" cap="none" spc="0" normalizeH="0" baseline="0" noProof="0" dirty="0" smtClean="0">
                <a:ln>
                  <a:noFill/>
                </a:ln>
                <a:solidFill>
                  <a:schemeClr val="tx1"/>
                </a:solidFill>
                <a:effectLst/>
                <a:uLnTx/>
                <a:uFillTx/>
                <a:latin typeface="+mn-lt"/>
                <a:ea typeface="Gulim" pitchFamily="34" charset="-127"/>
                <a:cs typeface="B Nazanin" pitchFamily="2" charset="-78"/>
              </a:rPr>
              <a:t>Multiplexer</a:t>
            </a:r>
          </a:p>
          <a:p>
            <a:pPr marL="1600200" marR="0" lvl="3" indent="-228600" algn="l" defTabSz="914400" eaLnBrk="0" fontAlgn="base" latinLnBrk="0" hangingPunct="0">
              <a:lnSpc>
                <a:spcPct val="100000"/>
              </a:lnSpc>
              <a:spcBef>
                <a:spcPct val="20000"/>
              </a:spcBef>
              <a:spcAft>
                <a:spcPct val="0"/>
              </a:spcAft>
              <a:buClr>
                <a:schemeClr val="accent2"/>
              </a:buClr>
              <a:buSzTx/>
              <a:buFontTx/>
              <a:buNone/>
              <a:tabLst/>
              <a:defRPr/>
            </a:pPr>
            <a:r>
              <a:rPr kumimoji="0" lang="en-US" altLang="ko-KR" sz="2000" b="1" i="0" u="none" strike="noStrike" kern="0" cap="none" spc="0" normalizeH="0" baseline="0" noProof="0" dirty="0" smtClean="0">
                <a:ln>
                  <a:noFill/>
                </a:ln>
                <a:solidFill>
                  <a:schemeClr val="accent1"/>
                </a:solidFill>
                <a:effectLst/>
                <a:uLnTx/>
                <a:uFillTx/>
                <a:latin typeface="+mn-lt"/>
                <a:ea typeface="Gulim" pitchFamily="34" charset="-127"/>
                <a:cs typeface="B Nazanin" pitchFamily="2" charset="-78"/>
                <a:sym typeface="Wingdings" pitchFamily="2" charset="2"/>
              </a:rPr>
              <a:t></a:t>
            </a:r>
            <a:r>
              <a:rPr kumimoji="0" lang="en-US" altLang="ko-KR" sz="1400" b="0" i="0" u="none" strike="noStrike" kern="0" cap="none" spc="0" normalizeH="0" baseline="0" noProof="0" dirty="0" smtClean="0">
                <a:ln>
                  <a:noFill/>
                </a:ln>
                <a:solidFill>
                  <a:schemeClr val="tx1"/>
                </a:solidFill>
                <a:effectLst/>
                <a:uLnTx/>
                <a:uFillTx/>
                <a:latin typeface="+mn-lt"/>
                <a:ea typeface="Gulim" pitchFamily="34" charset="-127"/>
                <a:cs typeface="B Nazanin" pitchFamily="2" charset="-78"/>
              </a:rPr>
              <a:t> CAR Increment</a:t>
            </a:r>
          </a:p>
          <a:p>
            <a:pPr marL="1600200" marR="0" lvl="3" indent="-228600" algn="l" defTabSz="914400" eaLnBrk="0" fontAlgn="base" latinLnBrk="0" hangingPunct="0">
              <a:lnSpc>
                <a:spcPct val="100000"/>
              </a:lnSpc>
              <a:spcBef>
                <a:spcPct val="20000"/>
              </a:spcBef>
              <a:spcAft>
                <a:spcPct val="0"/>
              </a:spcAft>
              <a:buClr>
                <a:schemeClr val="accent2"/>
              </a:buClr>
              <a:buSzTx/>
              <a:buFontTx/>
              <a:buNone/>
              <a:tabLst/>
              <a:defRPr/>
            </a:pPr>
            <a:r>
              <a:rPr kumimoji="0" lang="en-US" altLang="ko-KR" sz="2000" b="1" i="0" u="none" strike="noStrike" kern="0" cap="none" spc="0" normalizeH="0" baseline="0" noProof="0" dirty="0" smtClean="0">
                <a:ln>
                  <a:noFill/>
                </a:ln>
                <a:solidFill>
                  <a:schemeClr val="accent1"/>
                </a:solidFill>
                <a:effectLst/>
                <a:uLnTx/>
                <a:uFillTx/>
                <a:latin typeface="+mn-lt"/>
                <a:ea typeface="Gulim" pitchFamily="34" charset="-127"/>
                <a:cs typeface="B Nazanin" pitchFamily="2" charset="-78"/>
                <a:sym typeface="Wingdings" pitchFamily="2" charset="2"/>
              </a:rPr>
              <a:t></a:t>
            </a:r>
            <a:r>
              <a:rPr kumimoji="0" lang="en-US" altLang="ko-KR" sz="2000" b="0" i="0" u="none" strike="noStrike" kern="0" cap="none" spc="0" normalizeH="0" baseline="0" noProof="0" dirty="0" smtClean="0">
                <a:ln>
                  <a:noFill/>
                </a:ln>
                <a:solidFill>
                  <a:schemeClr val="tx1"/>
                </a:solidFill>
                <a:effectLst/>
                <a:uLnTx/>
                <a:uFillTx/>
                <a:latin typeface="+mn-lt"/>
                <a:ea typeface="Gulim" pitchFamily="34" charset="-127"/>
                <a:cs typeface="B Nazanin" pitchFamily="2" charset="-78"/>
                <a:sym typeface="Wingdings" pitchFamily="2" charset="2"/>
              </a:rPr>
              <a:t> </a:t>
            </a:r>
            <a:r>
              <a:rPr kumimoji="0" lang="en-US" altLang="ko-KR" sz="1400" b="0" i="0" u="none" strike="noStrike" kern="0" cap="none" spc="0" normalizeH="0" baseline="0" noProof="0" dirty="0" smtClean="0">
                <a:ln>
                  <a:noFill/>
                </a:ln>
                <a:solidFill>
                  <a:schemeClr val="tx1"/>
                </a:solidFill>
                <a:effectLst/>
                <a:uLnTx/>
                <a:uFillTx/>
                <a:latin typeface="+mn-lt"/>
                <a:ea typeface="Gulim" pitchFamily="34" charset="-127"/>
                <a:cs typeface="B Nazanin" pitchFamily="2" charset="-78"/>
              </a:rPr>
              <a:t>JMP/CALL</a:t>
            </a:r>
          </a:p>
          <a:p>
            <a:pPr marL="1600200" marR="0" lvl="3" indent="-228600" algn="l" defTabSz="914400" eaLnBrk="0" fontAlgn="base" latinLnBrk="0" hangingPunct="0">
              <a:lnSpc>
                <a:spcPct val="100000"/>
              </a:lnSpc>
              <a:spcBef>
                <a:spcPct val="20000"/>
              </a:spcBef>
              <a:spcAft>
                <a:spcPct val="0"/>
              </a:spcAft>
              <a:buClr>
                <a:schemeClr val="accent2"/>
              </a:buClr>
              <a:buSzTx/>
              <a:buFontTx/>
              <a:buNone/>
              <a:tabLst/>
              <a:defRPr/>
            </a:pPr>
            <a:r>
              <a:rPr kumimoji="0" lang="en-US" altLang="ko-KR" sz="2000" b="1" i="0" u="none" strike="noStrike" kern="0" cap="none" spc="0" normalizeH="0" baseline="0" noProof="0" dirty="0" smtClean="0">
                <a:ln>
                  <a:noFill/>
                </a:ln>
                <a:solidFill>
                  <a:schemeClr val="accent1"/>
                </a:solidFill>
                <a:effectLst/>
                <a:uLnTx/>
                <a:uFillTx/>
                <a:latin typeface="+mn-lt"/>
                <a:ea typeface="Gulim" pitchFamily="34" charset="-127"/>
                <a:cs typeface="B Nazanin" pitchFamily="2" charset="-78"/>
                <a:sym typeface="Wingdings" pitchFamily="2" charset="2"/>
              </a:rPr>
              <a:t></a:t>
            </a:r>
            <a:r>
              <a:rPr kumimoji="0" lang="en-US" altLang="ko-KR" sz="2000" b="0" i="0" u="none" strike="noStrike" kern="0" cap="none" spc="0" normalizeH="0" baseline="0" noProof="0" dirty="0" smtClean="0">
                <a:ln>
                  <a:noFill/>
                </a:ln>
                <a:solidFill>
                  <a:schemeClr val="tx1"/>
                </a:solidFill>
                <a:effectLst/>
                <a:uLnTx/>
                <a:uFillTx/>
                <a:latin typeface="+mn-lt"/>
                <a:ea typeface="Gulim" pitchFamily="34" charset="-127"/>
                <a:cs typeface="B Nazanin" pitchFamily="2" charset="-78"/>
                <a:sym typeface="Wingdings" pitchFamily="2" charset="2"/>
              </a:rPr>
              <a:t> </a:t>
            </a:r>
            <a:r>
              <a:rPr kumimoji="0" lang="en-US" altLang="ko-KR" sz="1400" b="0" i="0" u="none" strike="noStrike" kern="0" cap="none" spc="0" normalizeH="0" baseline="0" noProof="0" dirty="0" smtClean="0">
                <a:ln>
                  <a:noFill/>
                </a:ln>
                <a:solidFill>
                  <a:schemeClr val="tx1"/>
                </a:solidFill>
                <a:effectLst/>
                <a:uLnTx/>
                <a:uFillTx/>
                <a:latin typeface="+mn-lt"/>
                <a:ea typeface="Gulim" pitchFamily="34" charset="-127"/>
                <a:cs typeface="B Nazanin" pitchFamily="2" charset="-78"/>
              </a:rPr>
              <a:t>Mapping</a:t>
            </a:r>
          </a:p>
          <a:p>
            <a:pPr marL="1600200" marR="0" lvl="3" indent="-228600" algn="l" defTabSz="914400" eaLnBrk="0" fontAlgn="base" latinLnBrk="0" hangingPunct="0">
              <a:lnSpc>
                <a:spcPct val="100000"/>
              </a:lnSpc>
              <a:spcBef>
                <a:spcPct val="20000"/>
              </a:spcBef>
              <a:spcAft>
                <a:spcPct val="0"/>
              </a:spcAft>
              <a:buClr>
                <a:schemeClr val="accent2"/>
              </a:buClr>
              <a:buSzTx/>
              <a:buFontTx/>
              <a:buNone/>
              <a:tabLst/>
              <a:defRPr/>
            </a:pPr>
            <a:r>
              <a:rPr kumimoji="0" lang="en-US" altLang="ko-KR" sz="2000" b="1" i="0" u="none" strike="noStrike" kern="0" cap="none" spc="0" normalizeH="0" baseline="0" noProof="0" dirty="0" smtClean="0">
                <a:ln>
                  <a:noFill/>
                </a:ln>
                <a:solidFill>
                  <a:schemeClr val="accent1"/>
                </a:solidFill>
                <a:effectLst/>
                <a:uLnTx/>
                <a:uFillTx/>
                <a:latin typeface="+mn-lt"/>
                <a:ea typeface="Gulim" pitchFamily="34" charset="-127"/>
                <a:cs typeface="B Nazanin" pitchFamily="2" charset="-78"/>
                <a:sym typeface="Wingdings" pitchFamily="2" charset="2"/>
              </a:rPr>
              <a:t></a:t>
            </a:r>
            <a:r>
              <a:rPr kumimoji="0" lang="en-US" altLang="ko-KR" sz="1400" b="1" i="0" u="none" strike="noStrike" kern="0" cap="none" spc="0" normalizeH="0" baseline="0" noProof="0" dirty="0" smtClean="0">
                <a:ln>
                  <a:noFill/>
                </a:ln>
                <a:solidFill>
                  <a:schemeClr val="accent1"/>
                </a:solidFill>
                <a:effectLst/>
                <a:uLnTx/>
                <a:uFillTx/>
                <a:latin typeface="+mn-lt"/>
                <a:ea typeface="Gulim" pitchFamily="34" charset="-127"/>
                <a:cs typeface="B Nazanin" pitchFamily="2" charset="-78"/>
              </a:rPr>
              <a:t> </a:t>
            </a:r>
            <a:r>
              <a:rPr kumimoji="0" lang="en-US" altLang="ko-KR" sz="1400" b="0" i="0" u="none" strike="noStrike" kern="0" cap="none" spc="0" normalizeH="0" baseline="0" noProof="0" dirty="0" smtClean="0">
                <a:ln>
                  <a:noFill/>
                </a:ln>
                <a:solidFill>
                  <a:schemeClr val="tx1"/>
                </a:solidFill>
                <a:effectLst/>
                <a:uLnTx/>
                <a:uFillTx/>
                <a:latin typeface="+mn-lt"/>
                <a:ea typeface="Gulim" pitchFamily="34" charset="-127"/>
                <a:cs typeface="B Nazanin" pitchFamily="2" charset="-78"/>
              </a:rPr>
              <a:t>Subroutine Return</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توليد آدرس ريزدستور</a:t>
            </a:r>
            <a:endParaRPr lang="en-US" dirty="0"/>
          </a:p>
        </p:txBody>
      </p:sp>
      <p:sp>
        <p:nvSpPr>
          <p:cNvPr id="3" name="Content Placeholder 2"/>
          <p:cNvSpPr>
            <a:spLocks noGrp="1"/>
          </p:cNvSpPr>
          <p:nvPr>
            <p:ph idx="1"/>
          </p:nvPr>
        </p:nvSpPr>
        <p:spPr>
          <a:xfrm>
            <a:off x="152400" y="1500174"/>
            <a:ext cx="8686800" cy="4976826"/>
          </a:xfrm>
        </p:spPr>
        <p:txBody>
          <a:bodyPr/>
          <a:lstStyle/>
          <a:p>
            <a:pPr algn="just"/>
            <a:r>
              <a:rPr lang="fa-IR" sz="2800" dirty="0" smtClean="0"/>
              <a:t>با توجه به شکل اسلايد قبل، انتخاب محتواي </a:t>
            </a:r>
            <a:r>
              <a:rPr lang="en-US" sz="2400" dirty="0" smtClean="0"/>
              <a:t>CAR</a:t>
            </a:r>
            <a:r>
              <a:rPr lang="fa-IR" sz="2400" dirty="0" smtClean="0"/>
              <a:t> </a:t>
            </a:r>
            <a:r>
              <a:rPr lang="fa-IR" sz="2800" dirty="0" smtClean="0"/>
              <a:t>توسط يک مالتي پلکسر (</a:t>
            </a:r>
            <a:r>
              <a:rPr lang="en-US" sz="2800" dirty="0" smtClean="0"/>
              <a:t>4x1</a:t>
            </a:r>
            <a:r>
              <a:rPr lang="fa-IR" sz="2800" dirty="0" smtClean="0"/>
              <a:t>) صورت مي‌گيرد. ورودي‌هاي اين مالتي پلکسر از چهار منبع افزايش‌دهنده يک واحدي، ثبات برنامه فرعي، مدارهاي نگاشت و نيز از آدرس پرش (محتواي خود حافظه کنترل) تأمين مي‌شوند.</a:t>
            </a:r>
          </a:p>
          <a:p>
            <a:pPr algn="just">
              <a:buNone/>
            </a:pPr>
            <a:r>
              <a:rPr lang="fa-IR" sz="2800" dirty="0" smtClean="0"/>
              <a:t>	انتخاب يکي از اين چهار حالت نيز توسط محتواي فعلي حافظه کنترل و نيز بيت‌هاي حالت ناشي از اجراي دستورات صورت مي‌گيرد.</a:t>
            </a:r>
            <a:endParaRPr lang="en-US" sz="2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توليد آدرس ريزدستور</a:t>
            </a:r>
            <a:endParaRPr lang="en-US" dirty="0"/>
          </a:p>
        </p:txBody>
      </p:sp>
      <p:sp>
        <p:nvSpPr>
          <p:cNvPr id="3" name="Content Placeholder 2"/>
          <p:cNvSpPr>
            <a:spLocks noGrp="1"/>
          </p:cNvSpPr>
          <p:nvPr>
            <p:ph idx="1"/>
          </p:nvPr>
        </p:nvSpPr>
        <p:spPr>
          <a:xfrm>
            <a:off x="152400" y="1357298"/>
            <a:ext cx="8686800" cy="5119702"/>
          </a:xfrm>
        </p:spPr>
        <p:txBody>
          <a:bodyPr/>
          <a:lstStyle/>
          <a:p>
            <a:r>
              <a:rPr lang="fa-IR" sz="2800" b="1" dirty="0" smtClean="0">
                <a:solidFill>
                  <a:schemeClr val="accent2"/>
                </a:solidFill>
              </a:rPr>
              <a:t>افزايش دهنده يک واحدي: </a:t>
            </a:r>
          </a:p>
          <a:p>
            <a:pPr>
              <a:buNone/>
            </a:pPr>
            <a:r>
              <a:rPr lang="fa-IR" sz="2800" b="1" dirty="0" smtClean="0">
                <a:solidFill>
                  <a:schemeClr val="accent2"/>
                </a:solidFill>
              </a:rPr>
              <a:t>	</a:t>
            </a:r>
            <a:r>
              <a:rPr lang="fa-IR" sz="2800" dirty="0" smtClean="0"/>
              <a:t>در حالتي اين منبع انتخاب مي‌شود که ريزدستور بعدي، دقيقاً بعد از ريز دستور فعلي در حافظه کنترل واقع باشد.</a:t>
            </a:r>
          </a:p>
          <a:p>
            <a:endParaRPr lang="fa-IR" sz="2800" dirty="0" smtClean="0"/>
          </a:p>
          <a:p>
            <a:r>
              <a:rPr lang="fa-IR" sz="2800" b="1" dirty="0" smtClean="0">
                <a:solidFill>
                  <a:schemeClr val="accent2"/>
                </a:solidFill>
              </a:rPr>
              <a:t>ثبات برنامه فرعي: </a:t>
            </a:r>
          </a:p>
          <a:p>
            <a:pPr>
              <a:buNone/>
            </a:pPr>
            <a:r>
              <a:rPr lang="fa-IR" sz="2800" b="1" dirty="0" smtClean="0">
                <a:solidFill>
                  <a:schemeClr val="accent2"/>
                </a:solidFill>
              </a:rPr>
              <a:t>	</a:t>
            </a:r>
            <a:r>
              <a:rPr lang="fa-IR" sz="2800" dirty="0" smtClean="0"/>
              <a:t>هنگامي که يک فراخواني سابروتين (برنامه فرعي) صورت مي‌گيرد، آدرس برگشت در ثباتي به نام </a:t>
            </a:r>
            <a:r>
              <a:rPr lang="en-US" sz="2800" dirty="0" smtClean="0"/>
              <a:t>SBR</a:t>
            </a:r>
            <a:r>
              <a:rPr lang="fa-IR" sz="2800" dirty="0" smtClean="0"/>
              <a:t> ذخيره مي‌گردد و سپس عمل پرش به سابروتين انجام مي‌گيرد، در برگشت از سابروتين همان ثبات بعنوان منبع توليد آدرس بعدي در نظر گرفته خواهد شد.</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توليد آدرس ريزدستور</a:t>
            </a:r>
            <a:endParaRPr lang="en-US" dirty="0"/>
          </a:p>
        </p:txBody>
      </p:sp>
      <p:sp>
        <p:nvSpPr>
          <p:cNvPr id="3" name="Content Placeholder 2"/>
          <p:cNvSpPr>
            <a:spLocks noGrp="1"/>
          </p:cNvSpPr>
          <p:nvPr>
            <p:ph idx="1"/>
          </p:nvPr>
        </p:nvSpPr>
        <p:spPr>
          <a:xfrm>
            <a:off x="152400" y="1357298"/>
            <a:ext cx="8686800" cy="5119702"/>
          </a:xfrm>
        </p:spPr>
        <p:txBody>
          <a:bodyPr/>
          <a:lstStyle/>
          <a:p>
            <a:r>
              <a:rPr lang="fa-IR" sz="2800" b="1" dirty="0" smtClean="0">
                <a:solidFill>
                  <a:schemeClr val="accent2"/>
                </a:solidFill>
              </a:rPr>
              <a:t>آدرس پرش:</a:t>
            </a:r>
          </a:p>
          <a:p>
            <a:pPr>
              <a:buNone/>
              <a:tabLst>
                <a:tab pos="517525" algn="l"/>
              </a:tabLst>
            </a:pPr>
            <a:r>
              <a:rPr lang="fa-IR" sz="2800" b="1" dirty="0" smtClean="0">
                <a:solidFill>
                  <a:schemeClr val="accent2"/>
                </a:solidFill>
              </a:rPr>
              <a:t>	</a:t>
            </a:r>
            <a:r>
              <a:rPr lang="fa-IR" sz="2800" dirty="0" smtClean="0"/>
              <a:t>در اين‌حالت، آدرس گروه ريزدستورات بعدي از درون خود محتواي مکان فعلي بدست مي‌آيد که آدرس پرش به مکان ديگري از حافظه است و ممکن است شرطي و يا غيرشرطي باشد.</a:t>
            </a:r>
          </a:p>
          <a:p>
            <a:pPr>
              <a:buNone/>
              <a:tabLst>
                <a:tab pos="517525" algn="l"/>
              </a:tabLst>
            </a:pPr>
            <a:endParaRPr lang="fa-IR" sz="2800" dirty="0" smtClean="0"/>
          </a:p>
          <a:p>
            <a:r>
              <a:rPr lang="fa-IR" sz="2800" b="1" dirty="0" smtClean="0">
                <a:solidFill>
                  <a:schemeClr val="accent2"/>
                </a:solidFill>
              </a:rPr>
              <a:t>مدارهاي نگاشت:</a:t>
            </a:r>
          </a:p>
          <a:p>
            <a:pPr>
              <a:buNone/>
            </a:pPr>
            <a:r>
              <a:rPr lang="fa-IR" sz="2800" dirty="0" smtClean="0"/>
              <a:t>	براي رسيدن به مکان ذخيره ريزدستورات مربوط به يک دستور ماشين، کد دستور به يک آدرس براي حافظه کنترل تبديل مي‌گردد.</a:t>
            </a:r>
          </a:p>
          <a:p>
            <a:pPr>
              <a:buNone/>
              <a:tabLst>
                <a:tab pos="517525" algn="l"/>
              </a:tabLst>
            </a:pPr>
            <a:endParaRPr lang="fa-IR" sz="2800"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تبديل کد دستورالعمل به آدرس ريزدستور</a:t>
            </a:r>
            <a:endParaRPr lang="en-US" dirty="0"/>
          </a:p>
        </p:txBody>
      </p:sp>
      <p:sp>
        <p:nvSpPr>
          <p:cNvPr id="3" name="Content Placeholder 2"/>
          <p:cNvSpPr>
            <a:spLocks noGrp="1"/>
          </p:cNvSpPr>
          <p:nvPr>
            <p:ph idx="1"/>
          </p:nvPr>
        </p:nvSpPr>
        <p:spPr/>
        <p:txBody>
          <a:bodyPr/>
          <a:lstStyle/>
          <a:p>
            <a:pPr algn="just"/>
            <a:r>
              <a:rPr lang="fa-IR" b="1" dirty="0" smtClean="0"/>
              <a:t>فرض كنيد حافظه كنترل 128 كلمه داشته باشد، در نتيجه به آدرس هفت بيتي نياز خواهد داشت. براي هر كد عمليات يك روال ريزبرنامه درحافظه وجود دارد كه دستورالعمل را اجرا مي‌كند. نمونه ساده‌اي از فرآيند نگاشت كه كد عمليات 4 بيتي را به آدرس 7 بيتي براي حافظه كنترل تبديل مي‌كند در شكل زيرنشان داده شده است. </a:t>
            </a:r>
          </a:p>
          <a:p>
            <a:endParaRPr lang="fa-IR" b="1" dirty="0" smtClean="0"/>
          </a:p>
          <a:p>
            <a:endParaRPr lang="fa-IR" b="1" dirty="0" smtClean="0"/>
          </a:p>
          <a:p>
            <a:endParaRPr lang="fa-IR" b="1" dirty="0" smtClean="0"/>
          </a:p>
          <a:p>
            <a:endParaRPr lang="fa-IR" b="1" dirty="0" smtClean="0"/>
          </a:p>
          <a:p>
            <a:endParaRPr lang="fa-IR" b="1" dirty="0" smtClean="0"/>
          </a:p>
          <a:p>
            <a:endParaRPr lang="fa-IR" b="1" dirty="0" smtClean="0"/>
          </a:p>
          <a:p>
            <a:endParaRPr lang="fa-IR" b="1" dirty="0" smtClean="0"/>
          </a:p>
          <a:p>
            <a:pPr algn="just"/>
            <a:r>
              <a:rPr lang="fa-IR" b="1" dirty="0" smtClean="0"/>
              <a:t>لذا براي هر دستورالعمل كامپيوتر مي توان يك روال ريزبرنامه با ظرفيت چهار ريزدستورالعمل داشت. اگر روال به بيش از چهار ريزدستورالعمل نياز داشته باشد ، مي توان از آدرس‌هاي 1000000 تا 1111111 استفاده كرد و اگر كمتراز چهار ريز عمل به كار رود، از مكان هاي حافظه بلا استفاده مي‌توان براي روال هاي ديگر استفاده كرد .</a:t>
            </a:r>
            <a:endParaRPr lang="en-US" dirty="0"/>
          </a:p>
        </p:txBody>
      </p:sp>
      <p:pic>
        <p:nvPicPr>
          <p:cNvPr id="2051" name="Picture 3"/>
          <p:cNvPicPr>
            <a:picLocks noChangeAspect="1" noChangeArrowheads="1"/>
          </p:cNvPicPr>
          <p:nvPr/>
        </p:nvPicPr>
        <p:blipFill>
          <a:blip r:embed="rId2"/>
          <a:srcRect/>
          <a:stretch>
            <a:fillRect/>
          </a:stretch>
        </p:blipFill>
        <p:spPr bwMode="auto">
          <a:xfrm>
            <a:off x="1873250" y="2571744"/>
            <a:ext cx="5397500" cy="19685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t>آرايش كامپيوتر</a:t>
            </a:r>
            <a:endParaRPr lang="en-US" dirty="0"/>
          </a:p>
        </p:txBody>
      </p:sp>
      <p:sp>
        <p:nvSpPr>
          <p:cNvPr id="3" name="Content Placeholder 2"/>
          <p:cNvSpPr>
            <a:spLocks noGrp="1"/>
          </p:cNvSpPr>
          <p:nvPr>
            <p:ph idx="1"/>
          </p:nvPr>
        </p:nvSpPr>
        <p:spPr/>
        <p:txBody>
          <a:bodyPr/>
          <a:lstStyle/>
          <a:p>
            <a:r>
              <a:rPr lang="fa-IR" sz="2400" b="1" dirty="0" smtClean="0"/>
              <a:t>در ادامه به شرح يک کامپيوتر با واحد کنترل ريزبرنامه مي‌پردازيم.</a:t>
            </a:r>
          </a:p>
          <a:p>
            <a:pPr algn="just"/>
            <a:endParaRPr lang="fa-IR" sz="2400" b="1" dirty="0" smtClean="0"/>
          </a:p>
          <a:p>
            <a:pPr algn="just"/>
            <a:r>
              <a:rPr lang="fa-IR" sz="2400" b="1" dirty="0" smtClean="0"/>
              <a:t>كامپيوتر مورد نظر از دو واحد حافظه تشكيل شده است : يكي حافظه اصلي براي ذخيره دستورالعمل ها و داده ها و ديگري حافظه كنترل براي ذخيره ريزبرنامه . چهار ثبات به واحد پردازنده و دو ثبات به واحد كنترل اختصاص يافته اند. ثبات‌هاي پردازنده عبارتند از شمارنده برنامه</a:t>
            </a:r>
            <a:r>
              <a:rPr lang="en-US" sz="2400" b="1" dirty="0" smtClean="0"/>
              <a:t> </a:t>
            </a:r>
            <a:r>
              <a:rPr lang="fa-IR" sz="2400" b="1" dirty="0" smtClean="0"/>
              <a:t> </a:t>
            </a:r>
            <a:r>
              <a:rPr lang="en-US" sz="2400" b="1" dirty="0" smtClean="0"/>
              <a:t>PC</a:t>
            </a:r>
            <a:r>
              <a:rPr lang="fa-IR" sz="2400" b="1" dirty="0" smtClean="0"/>
              <a:t>، ثبات انباره </a:t>
            </a:r>
            <a:r>
              <a:rPr lang="en-US" sz="2400" b="1" dirty="0" smtClean="0"/>
              <a:t>AC</a:t>
            </a:r>
            <a:r>
              <a:rPr lang="fa-IR" sz="2400" b="1" dirty="0" smtClean="0"/>
              <a:t>، ثبات داده </a:t>
            </a:r>
            <a:r>
              <a:rPr lang="en-US" sz="2400" b="1" dirty="0" smtClean="0"/>
              <a:t>DR</a:t>
            </a:r>
            <a:r>
              <a:rPr lang="fa-IR" sz="2400" b="1" dirty="0" smtClean="0"/>
              <a:t> و ثبات آدرس </a:t>
            </a:r>
            <a:r>
              <a:rPr lang="en-US" sz="2400" b="1" dirty="0" smtClean="0"/>
              <a:t>AR </a:t>
            </a:r>
            <a:r>
              <a:rPr lang="fa-IR" sz="2400" b="1" dirty="0" smtClean="0"/>
              <a:t>.</a:t>
            </a:r>
          </a:p>
          <a:p>
            <a:pPr>
              <a:buNone/>
            </a:pPr>
            <a:r>
              <a:rPr lang="fa-IR" sz="2400" b="1" dirty="0" smtClean="0"/>
              <a:t>	ثبات‌هاي واحد کنترل عبارتند از: </a:t>
            </a:r>
            <a:r>
              <a:rPr lang="en-US" sz="2400" b="1" dirty="0" smtClean="0"/>
              <a:t>CAR</a:t>
            </a:r>
            <a:r>
              <a:rPr lang="fa-IR" sz="2400" b="1" dirty="0" smtClean="0"/>
              <a:t> و </a:t>
            </a:r>
            <a:r>
              <a:rPr lang="en-US" sz="2400" b="1" dirty="0" smtClean="0"/>
              <a:t>SBR</a:t>
            </a:r>
            <a:r>
              <a:rPr lang="fa-IR" sz="2400" b="1" dirty="0" smtClean="0"/>
              <a:t>.</a:t>
            </a:r>
          </a:p>
          <a:p>
            <a:pPr>
              <a:buNone/>
            </a:pPr>
            <a:endParaRPr lang="fa-IR" sz="2400" b="1" dirty="0" smtClean="0"/>
          </a:p>
          <a:p>
            <a:r>
              <a:rPr lang="fa-IR" sz="2400" b="1" dirty="0" smtClean="0"/>
              <a:t>انتقال اطلاعات بين ثبات هاي پردازنده از طريق مولتي پلكسر صورت مي گيرد و نه با استفاده از گذرگاه مشترك .</a:t>
            </a:r>
            <a:endParaRPr lang="en-US" sz="2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پيکربندي سخت‌افزار کامپيوتر</a:t>
            </a:r>
            <a:endParaRPr lang="en-US" dirty="0"/>
          </a:p>
        </p:txBody>
      </p:sp>
      <p:pic>
        <p:nvPicPr>
          <p:cNvPr id="3074" name="Picture 2"/>
          <p:cNvPicPr>
            <a:picLocks noGrp="1" noChangeAspect="1" noChangeArrowheads="1"/>
          </p:cNvPicPr>
          <p:nvPr>
            <p:ph idx="1"/>
          </p:nvPr>
        </p:nvPicPr>
        <p:blipFill>
          <a:blip r:embed="rId2"/>
          <a:srcRect/>
          <a:stretch>
            <a:fillRect/>
          </a:stretch>
        </p:blipFill>
        <p:spPr bwMode="auto">
          <a:xfrm>
            <a:off x="2343419" y="1175069"/>
            <a:ext cx="4304762" cy="511746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دستورالعمل‌هاي کامپيوتر</a:t>
            </a:r>
            <a:endParaRPr lang="en-US" dirty="0"/>
          </a:p>
        </p:txBody>
      </p:sp>
      <p:pic>
        <p:nvPicPr>
          <p:cNvPr id="2050" name="Picture 2"/>
          <p:cNvPicPr>
            <a:picLocks noGrp="1" noChangeAspect="1" noChangeArrowheads="1"/>
          </p:cNvPicPr>
          <p:nvPr>
            <p:ph idx="1"/>
          </p:nvPr>
        </p:nvPicPr>
        <p:blipFill>
          <a:blip r:embed="rId2"/>
          <a:srcRect/>
          <a:stretch>
            <a:fillRect/>
          </a:stretch>
        </p:blipFill>
        <p:spPr bwMode="auto">
          <a:xfrm>
            <a:off x="1857375" y="3176596"/>
            <a:ext cx="5286375" cy="1466850"/>
          </a:xfrm>
          <a:prstGeom prst="rect">
            <a:avLst/>
          </a:prstGeom>
          <a:noFill/>
          <a:ln w="9525">
            <a:noFill/>
            <a:miter lim="800000"/>
            <a:headEnd/>
            <a:tailEnd/>
          </a:ln>
          <a:effectLst/>
        </p:spPr>
      </p:pic>
      <p:sp>
        <p:nvSpPr>
          <p:cNvPr id="5" name="TextBox 4"/>
          <p:cNvSpPr txBox="1"/>
          <p:nvPr/>
        </p:nvSpPr>
        <p:spPr>
          <a:xfrm>
            <a:off x="785786" y="1428736"/>
            <a:ext cx="7858180" cy="1569660"/>
          </a:xfrm>
          <a:prstGeom prst="rect">
            <a:avLst/>
          </a:prstGeom>
          <a:noFill/>
        </p:spPr>
        <p:txBody>
          <a:bodyPr wrap="square" rtlCol="0">
            <a:spAutoFit/>
          </a:bodyPr>
          <a:lstStyle/>
          <a:p>
            <a:pPr algn="r" rtl="1"/>
            <a:r>
              <a:rPr lang="fa-IR" dirty="0" smtClean="0">
                <a:solidFill>
                  <a:schemeClr val="accent2"/>
                </a:solidFill>
                <a:cs typeface="B Nazanin" panose="00000400000000000000" pitchFamily="2" charset="-78"/>
              </a:rPr>
              <a:t>- قالب دستورالعمل:</a:t>
            </a:r>
          </a:p>
          <a:p>
            <a:pPr algn="r" rtl="1"/>
            <a:r>
              <a:rPr lang="en-US" dirty="0" smtClean="0">
                <a:cs typeface="B Nazanin" panose="00000400000000000000" pitchFamily="2" charset="-78"/>
              </a:rPr>
              <a:t>I</a:t>
            </a:r>
            <a:r>
              <a:rPr lang="fa-IR" dirty="0" smtClean="0">
                <a:cs typeface="B Nazanin" panose="00000400000000000000" pitchFamily="2" charset="-78"/>
              </a:rPr>
              <a:t>: يک بيت براي آدرس‌دهي غيرمستقيم.</a:t>
            </a:r>
          </a:p>
          <a:p>
            <a:pPr algn="r" rtl="1"/>
            <a:r>
              <a:rPr lang="fa-IR" dirty="0" smtClean="0">
                <a:cs typeface="B Nazanin" panose="00000400000000000000" pitchFamily="2" charset="-78"/>
              </a:rPr>
              <a:t>کد عمل (</a:t>
            </a:r>
            <a:r>
              <a:rPr lang="en-US" dirty="0" err="1" smtClean="0">
                <a:cs typeface="B Nazanin" panose="00000400000000000000" pitchFamily="2" charset="-78"/>
              </a:rPr>
              <a:t>Opcode</a:t>
            </a:r>
            <a:r>
              <a:rPr lang="fa-IR" dirty="0" smtClean="0">
                <a:cs typeface="B Nazanin" panose="00000400000000000000" pitchFamily="2" charset="-78"/>
              </a:rPr>
              <a:t>): 4 بيت براي کد عمل</a:t>
            </a:r>
          </a:p>
          <a:p>
            <a:pPr algn="r" rtl="1"/>
            <a:r>
              <a:rPr lang="fa-IR" dirty="0" smtClean="0">
                <a:cs typeface="B Nazanin" panose="00000400000000000000" pitchFamily="2" charset="-78"/>
              </a:rPr>
              <a:t>آدرس (</a:t>
            </a:r>
            <a:r>
              <a:rPr lang="en-US" dirty="0" smtClean="0">
                <a:cs typeface="B Nazanin" panose="00000400000000000000" pitchFamily="2" charset="-78"/>
              </a:rPr>
              <a:t>Address</a:t>
            </a:r>
            <a:r>
              <a:rPr lang="fa-IR" dirty="0" smtClean="0">
                <a:cs typeface="B Nazanin" panose="00000400000000000000" pitchFamily="2" charset="-78"/>
              </a:rPr>
              <a:t>): 11 بيت آدرس براي حافظه سيستم</a:t>
            </a:r>
            <a:endParaRPr lang="en-US" dirty="0">
              <a:cs typeface="B Nazanin" panose="00000400000000000000" pitchFamily="2" charset="-78"/>
            </a:endParaRPr>
          </a:p>
        </p:txBody>
      </p:sp>
      <p:sp>
        <p:nvSpPr>
          <p:cNvPr id="6" name="TextBox 5"/>
          <p:cNvSpPr txBox="1"/>
          <p:nvPr/>
        </p:nvSpPr>
        <p:spPr>
          <a:xfrm>
            <a:off x="714348" y="5026895"/>
            <a:ext cx="7858180" cy="830997"/>
          </a:xfrm>
          <a:prstGeom prst="rect">
            <a:avLst/>
          </a:prstGeom>
          <a:noFill/>
        </p:spPr>
        <p:txBody>
          <a:bodyPr wrap="square" rtlCol="0">
            <a:spAutoFit/>
          </a:bodyPr>
          <a:lstStyle/>
          <a:p>
            <a:pPr algn="r" rtl="1"/>
            <a:r>
              <a:rPr lang="fa-IR" dirty="0" smtClean="0">
                <a:solidFill>
                  <a:schemeClr val="accent2"/>
                </a:solidFill>
                <a:cs typeface="B Nazanin" panose="00000400000000000000" pitchFamily="2" charset="-78"/>
              </a:rPr>
              <a:t>با فرمت بالا، مي‌توان شانزده دستور رجوع به حافظه را تعريف کرد و با 11 بيت آدرس مي‌توان 2048=2</a:t>
            </a:r>
            <a:r>
              <a:rPr lang="fa-IR" baseline="30000" dirty="0" smtClean="0">
                <a:solidFill>
                  <a:schemeClr val="accent2"/>
                </a:solidFill>
                <a:cs typeface="B Nazanin" panose="00000400000000000000" pitchFamily="2" charset="-78"/>
              </a:rPr>
              <a:t>11</a:t>
            </a:r>
            <a:r>
              <a:rPr lang="fa-IR" dirty="0" smtClean="0">
                <a:solidFill>
                  <a:schemeClr val="accent2"/>
                </a:solidFill>
                <a:cs typeface="B Nazanin" panose="00000400000000000000" pitchFamily="2" charset="-78"/>
              </a:rPr>
              <a:t> خانه از حافظه را آدرس دهي نمود.</a:t>
            </a:r>
            <a:endParaRPr lang="en-US" dirty="0">
              <a:cs typeface="B Nazanin" panose="00000400000000000000" pitchFamily="2" charset="-7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t>قالب ريز دستورالعمل‌ها</a:t>
            </a:r>
            <a:endParaRPr lang="en-US" dirty="0"/>
          </a:p>
        </p:txBody>
      </p:sp>
      <p:sp>
        <p:nvSpPr>
          <p:cNvPr id="3" name="Content Placeholder 2"/>
          <p:cNvSpPr>
            <a:spLocks noGrp="1"/>
          </p:cNvSpPr>
          <p:nvPr>
            <p:ph idx="1"/>
          </p:nvPr>
        </p:nvSpPr>
        <p:spPr>
          <a:xfrm>
            <a:off x="152400" y="1357298"/>
            <a:ext cx="8686800" cy="5119702"/>
          </a:xfrm>
        </p:spPr>
        <p:txBody>
          <a:bodyPr/>
          <a:lstStyle/>
          <a:p>
            <a:r>
              <a:rPr lang="fa-IR" b="1" dirty="0" smtClean="0"/>
              <a:t>قالب ريزدستورالعمل‌ها براي حافظه كنترل در شكل زيرنشان داده شده است. ريزدستورات  20 بيتي هستند. هر ريزدستوربه چهار بخش عملياتي تقسيم شده است. </a:t>
            </a:r>
          </a:p>
          <a:p>
            <a:pPr algn="l" rtl="0"/>
            <a:r>
              <a:rPr lang="en-US" b="1" dirty="0" smtClean="0"/>
              <a:t>F1,F2,F3</a:t>
            </a:r>
            <a:r>
              <a:rPr lang="fa-IR" b="1" dirty="0" smtClean="0"/>
              <a:t> </a:t>
            </a:r>
            <a:r>
              <a:rPr lang="en-US" b="1" dirty="0" smtClean="0"/>
              <a:t>=</a:t>
            </a:r>
            <a:r>
              <a:rPr lang="fa-IR" b="1" dirty="0" smtClean="0"/>
              <a:t> </a:t>
            </a:r>
            <a:r>
              <a:rPr lang="en-US" b="1" dirty="0" err="1" smtClean="0"/>
              <a:t>Microops</a:t>
            </a:r>
            <a:r>
              <a:rPr lang="fa-IR" b="1" dirty="0" smtClean="0"/>
              <a:t> </a:t>
            </a:r>
            <a:r>
              <a:rPr lang="en-US" b="1" dirty="0" smtClean="0"/>
              <a:t>= </a:t>
            </a:r>
            <a:r>
              <a:rPr lang="fa-IR" b="1" dirty="0" smtClean="0"/>
              <a:t>9 بيت</a:t>
            </a:r>
            <a:r>
              <a:rPr lang="en-US" b="1" dirty="0" smtClean="0"/>
              <a:t> = </a:t>
            </a:r>
            <a:r>
              <a:rPr lang="fa-IR" b="1" dirty="0" smtClean="0"/>
              <a:t>نوع عمل را تعيين مي‌کند</a:t>
            </a:r>
          </a:p>
          <a:p>
            <a:pPr algn="l" rtl="0"/>
            <a:r>
              <a:rPr lang="en-US" b="1" dirty="0" smtClean="0"/>
              <a:t>CD = Condition = </a:t>
            </a:r>
            <a:r>
              <a:rPr lang="fa-IR" b="1" dirty="0" smtClean="0"/>
              <a:t>2 بيت</a:t>
            </a:r>
            <a:r>
              <a:rPr lang="en-US" b="1" dirty="0" smtClean="0"/>
              <a:t> = </a:t>
            </a:r>
            <a:r>
              <a:rPr lang="fa-IR" b="1" dirty="0" smtClean="0"/>
              <a:t> شرايط</a:t>
            </a:r>
          </a:p>
          <a:p>
            <a:pPr algn="l" rtl="0"/>
            <a:r>
              <a:rPr lang="en-US" b="1" dirty="0" smtClean="0"/>
              <a:t>BR = Branch = </a:t>
            </a:r>
            <a:r>
              <a:rPr lang="fa-IR" b="1" dirty="0" smtClean="0"/>
              <a:t>2 بيت </a:t>
            </a:r>
            <a:r>
              <a:rPr lang="en-US" b="1" dirty="0" smtClean="0"/>
              <a:t> = </a:t>
            </a:r>
            <a:r>
              <a:rPr lang="fa-IR" b="1" dirty="0" smtClean="0"/>
              <a:t>نوع پرش</a:t>
            </a:r>
            <a:endParaRPr lang="en-US" b="1" dirty="0" smtClean="0"/>
          </a:p>
          <a:p>
            <a:pPr algn="l" rtl="0"/>
            <a:r>
              <a:rPr lang="en-US" b="1" dirty="0" smtClean="0"/>
              <a:t>AD = Address field = </a:t>
            </a:r>
            <a:r>
              <a:rPr lang="fa-IR" b="1" dirty="0" smtClean="0"/>
              <a:t>7 بيت</a:t>
            </a:r>
            <a:r>
              <a:rPr lang="en-US" b="1" dirty="0" smtClean="0"/>
              <a:t> = </a:t>
            </a:r>
            <a:r>
              <a:rPr lang="fa-IR" b="1" dirty="0" smtClean="0"/>
              <a:t>آدرس</a:t>
            </a:r>
            <a:r>
              <a:rPr lang="en-US" b="1" dirty="0" smtClean="0"/>
              <a:t> </a:t>
            </a:r>
            <a:endParaRPr lang="en-US" dirty="0"/>
          </a:p>
        </p:txBody>
      </p:sp>
      <p:pic>
        <p:nvPicPr>
          <p:cNvPr id="1026" name="Picture 2"/>
          <p:cNvPicPr>
            <a:picLocks noChangeAspect="1" noChangeArrowheads="1"/>
          </p:cNvPicPr>
          <p:nvPr/>
        </p:nvPicPr>
        <p:blipFill>
          <a:blip r:embed="rId2"/>
          <a:srcRect/>
          <a:stretch>
            <a:fillRect/>
          </a:stretch>
        </p:blipFill>
        <p:spPr bwMode="auto">
          <a:xfrm>
            <a:off x="1350457" y="3643314"/>
            <a:ext cx="6168881" cy="285752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t>فيلدهاي ريزعمل</a:t>
            </a:r>
            <a:endParaRPr lang="en-US" dirty="0"/>
          </a:p>
        </p:txBody>
      </p:sp>
      <p:sp>
        <p:nvSpPr>
          <p:cNvPr id="3" name="Content Placeholder 2"/>
          <p:cNvSpPr>
            <a:spLocks noGrp="1"/>
          </p:cNvSpPr>
          <p:nvPr>
            <p:ph idx="1"/>
          </p:nvPr>
        </p:nvSpPr>
        <p:spPr>
          <a:xfrm>
            <a:off x="152400" y="1643050"/>
            <a:ext cx="8686800" cy="4833950"/>
          </a:xfrm>
        </p:spPr>
        <p:txBody>
          <a:bodyPr/>
          <a:lstStyle/>
          <a:p>
            <a:pPr algn="just"/>
            <a:r>
              <a:rPr lang="fa-IR" sz="2400" b="1" dirty="0" smtClean="0"/>
              <a:t>هر کدام از فيلدهاي </a:t>
            </a:r>
            <a:r>
              <a:rPr lang="en-US" sz="2400" b="1" dirty="0" smtClean="0"/>
              <a:t>F1</a:t>
            </a:r>
            <a:r>
              <a:rPr lang="fa-IR" sz="2400" b="1" dirty="0" smtClean="0"/>
              <a:t>، </a:t>
            </a:r>
            <a:r>
              <a:rPr lang="en-US" sz="2400" b="1" dirty="0" smtClean="0"/>
              <a:t>F2</a:t>
            </a:r>
            <a:r>
              <a:rPr lang="fa-IR" sz="2400" b="1" dirty="0" smtClean="0"/>
              <a:t> و </a:t>
            </a:r>
            <a:r>
              <a:rPr lang="en-US" sz="2400" b="1" dirty="0" smtClean="0"/>
              <a:t>F3</a:t>
            </a:r>
            <a:r>
              <a:rPr lang="fa-IR" sz="2400" b="1" dirty="0" smtClean="0"/>
              <a:t> سه بيت هستند، بنابراين مي‌توان 21 ريزعمل تعريف نمود.</a:t>
            </a:r>
          </a:p>
          <a:p>
            <a:pPr algn="just"/>
            <a:r>
              <a:rPr lang="fa-IR" sz="2400" b="1" dirty="0" smtClean="0"/>
              <a:t>ريزعمل‌هايي که با هم تداخل دارند نمي‌توانند در يک ريز دستور استفاده گردند.</a:t>
            </a:r>
          </a:p>
          <a:p>
            <a:pPr algn="just"/>
            <a:r>
              <a:rPr lang="fa-IR" sz="2400" b="1" dirty="0" smtClean="0"/>
              <a:t>اگر در يک ريزدستور کمتر از سه ريز عمل انتخاب گردد، به جاي هر کدام از </a:t>
            </a:r>
            <a:r>
              <a:rPr lang="en-US" sz="2400" b="1" dirty="0" smtClean="0"/>
              <a:t>F1</a:t>
            </a:r>
            <a:r>
              <a:rPr lang="fa-IR" sz="2400" b="1" dirty="0" smtClean="0"/>
              <a:t>، </a:t>
            </a:r>
            <a:r>
              <a:rPr lang="en-US" sz="2400" b="1" dirty="0" smtClean="0"/>
              <a:t>F2</a:t>
            </a:r>
            <a:r>
              <a:rPr lang="fa-IR" sz="2400" b="1" dirty="0" smtClean="0"/>
              <a:t> و </a:t>
            </a:r>
            <a:r>
              <a:rPr lang="en-US" sz="2400" b="1" dirty="0" smtClean="0"/>
              <a:t>F3</a:t>
            </a:r>
            <a:r>
              <a:rPr lang="fa-IR" sz="2400" b="1" dirty="0" smtClean="0"/>
              <a:t> بايد </a:t>
            </a:r>
            <a:r>
              <a:rPr lang="en-US" sz="2400" b="1" dirty="0" smtClean="0"/>
              <a:t>000</a:t>
            </a:r>
            <a:r>
              <a:rPr lang="fa-IR" sz="2400" b="1" dirty="0" smtClean="0"/>
              <a:t> قرار دهيم.</a:t>
            </a:r>
          </a:p>
          <a:p>
            <a:pPr algn="just"/>
            <a:r>
              <a:rPr lang="fa-IR" sz="2400" b="1" dirty="0" smtClean="0"/>
              <a:t>هرگاه ريزدستورالعمل هيچ عملي نداشته باشد از سمبل  </a:t>
            </a:r>
            <a:r>
              <a:rPr lang="en-US" sz="2400" b="1" dirty="0" smtClean="0"/>
              <a:t>(NO OPERATION) NOP</a:t>
            </a:r>
            <a:r>
              <a:rPr lang="fa-IR" sz="2400" b="1" dirty="0" smtClean="0"/>
              <a:t> استفاده مي‌شود. اسمبلر اين سمبل را به 9 عدد صفر (</a:t>
            </a:r>
            <a:r>
              <a:rPr lang="en-US" sz="2400" b="1" dirty="0" smtClean="0"/>
              <a:t>000000000</a:t>
            </a:r>
            <a:r>
              <a:rPr lang="fa-IR" sz="2400" b="1" dirty="0" smtClean="0"/>
              <a:t>)ترجمه مي‌كند .</a:t>
            </a:r>
            <a:endParaRPr lang="en-US" sz="2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fa-IR" dirty="0" smtClean="0"/>
              <a:t>تعاريف</a:t>
            </a:r>
            <a:endParaRPr lang="en-US" dirty="0" smtClean="0"/>
          </a:p>
        </p:txBody>
      </p:sp>
      <p:sp>
        <p:nvSpPr>
          <p:cNvPr id="3" name="Content Placeholder 2"/>
          <p:cNvSpPr>
            <a:spLocks noGrp="1"/>
          </p:cNvSpPr>
          <p:nvPr>
            <p:ph idx="1"/>
          </p:nvPr>
        </p:nvSpPr>
        <p:spPr>
          <a:xfrm>
            <a:off x="152400" y="1428736"/>
            <a:ext cx="8686800" cy="5048264"/>
          </a:xfrm>
        </p:spPr>
        <p:txBody>
          <a:bodyPr/>
          <a:lstStyle/>
          <a:p>
            <a:pPr>
              <a:defRPr/>
            </a:pPr>
            <a:r>
              <a:rPr lang="fa-IR" sz="2800" dirty="0" smtClean="0">
                <a:ea typeface="+mn-ea"/>
              </a:rPr>
              <a:t>وظيفه يک واحد کنترل، اجراي متوالي ريزعملياتها است، که با کنترل اجزاي گوناگون سيستم ديجيتال اين اجراي متوالي صورت مي‌گيرد.</a:t>
            </a:r>
          </a:p>
          <a:p>
            <a:pPr>
              <a:defRPr/>
            </a:pPr>
            <a:endParaRPr lang="fa-IR" sz="2400" dirty="0" smtClean="0">
              <a:ea typeface="+mn-ea"/>
            </a:endParaRPr>
          </a:p>
          <a:p>
            <a:pPr>
              <a:defRPr/>
            </a:pPr>
            <a:r>
              <a:rPr lang="fa-IR" sz="2400" dirty="0" smtClean="0">
                <a:ea typeface="+mn-ea"/>
              </a:rPr>
              <a:t>دو نوع اصلي از واحد کنترل:</a:t>
            </a:r>
          </a:p>
          <a:p>
            <a:pPr lvl="1" algn="just">
              <a:defRPr/>
            </a:pPr>
            <a:r>
              <a:rPr lang="fa-IR" sz="2600" dirty="0" smtClean="0">
                <a:ea typeface="+mn-ea"/>
              </a:rPr>
              <a:t>کنترل سيم‌بندي (</a:t>
            </a:r>
            <a:r>
              <a:rPr lang="en-US" sz="2600" dirty="0" smtClean="0">
                <a:ea typeface="+mn-ea"/>
              </a:rPr>
              <a:t>Hardwired</a:t>
            </a:r>
            <a:r>
              <a:rPr lang="fa-IR" sz="2600" dirty="0" smtClean="0">
                <a:ea typeface="+mn-ea"/>
              </a:rPr>
              <a:t>): در حالت محدود</a:t>
            </a:r>
            <a:r>
              <a:rPr lang="fa-IR" sz="2600" dirty="0" smtClean="0"/>
              <a:t> بودن انواع ريزعمليات و کمي پيچيدگي سيستم از اين کنترل استفاده مي‌شود. در اينحالت سيگنالهاي کنترلي بوسيله مدارهاي منطقي طراحي شده توليد مي‌شوند.</a:t>
            </a:r>
          </a:p>
          <a:p>
            <a:pPr lvl="1" algn="just">
              <a:defRPr/>
            </a:pPr>
            <a:r>
              <a:rPr lang="fa-IR" sz="2600" dirty="0" smtClean="0">
                <a:ea typeface="+mn-ea"/>
              </a:rPr>
              <a:t>کنترل ريزبرنامه (</a:t>
            </a:r>
            <a:r>
              <a:rPr lang="en-US" sz="2600" dirty="0" smtClean="0"/>
              <a:t>Micro programming</a:t>
            </a:r>
            <a:r>
              <a:rPr lang="fa-IR" sz="2600" dirty="0" smtClean="0">
                <a:ea typeface="+mn-ea"/>
              </a:rPr>
              <a:t>): اين نوع کنترل در حالت پيچيدگي سيستم بکار مي‌رود و سيگنالهاي کنترلي، بيتهاي ذخيره شده در حافظه هستند که به بخشهاي مختلف سيستم ديجيتال ارسال مي‌گردند.</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400" b="1" dirty="0" smtClean="0"/>
              <a:t>سمبل ها و کدهای دودويی برای ميدان‌های ريزدستورالعمل‌ها</a:t>
            </a:r>
            <a:endParaRPr lang="en-US" sz="2400" dirty="0"/>
          </a:p>
        </p:txBody>
      </p:sp>
      <p:graphicFrame>
        <p:nvGraphicFramePr>
          <p:cNvPr id="4" name="Content Placeholder 3"/>
          <p:cNvGraphicFramePr>
            <a:graphicFrameLocks noGrp="1"/>
          </p:cNvGraphicFramePr>
          <p:nvPr>
            <p:ph idx="1"/>
          </p:nvPr>
        </p:nvGraphicFramePr>
        <p:xfrm>
          <a:off x="366715" y="809628"/>
          <a:ext cx="3705219" cy="3048000"/>
        </p:xfrm>
        <a:graphic>
          <a:graphicData uri="http://schemas.openxmlformats.org/drawingml/2006/table">
            <a:tbl>
              <a:tblPr firstRow="1" bandRow="1">
                <a:tableStyleId>{5C22544A-7EE6-4342-B048-85BDC9FD1C3A}</a:tableStyleId>
              </a:tblPr>
              <a:tblGrid>
                <a:gridCol w="584637"/>
                <a:gridCol w="2040072"/>
                <a:gridCol w="1080510"/>
              </a:tblGrid>
              <a:tr h="310621">
                <a:tc>
                  <a:txBody>
                    <a:bodyPr/>
                    <a:lstStyle/>
                    <a:p>
                      <a:r>
                        <a:rPr lang="en-US" dirty="0" smtClean="0"/>
                        <a:t>F1</a:t>
                      </a:r>
                      <a:endParaRPr lang="en-US" dirty="0"/>
                    </a:p>
                  </a:txBody>
                  <a:tcPr/>
                </a:tc>
                <a:tc>
                  <a:txBody>
                    <a:bodyPr/>
                    <a:lstStyle/>
                    <a:p>
                      <a:r>
                        <a:rPr lang="fa-IR" dirty="0" smtClean="0"/>
                        <a:t>ريزعمل</a:t>
                      </a:r>
                      <a:endParaRPr lang="en-US" dirty="0"/>
                    </a:p>
                  </a:txBody>
                  <a:tcPr/>
                </a:tc>
                <a:tc>
                  <a:txBody>
                    <a:bodyPr/>
                    <a:lstStyle/>
                    <a:p>
                      <a:r>
                        <a:rPr lang="fa-IR" dirty="0" smtClean="0"/>
                        <a:t>سمبل</a:t>
                      </a:r>
                      <a:endParaRPr lang="en-US" dirty="0"/>
                    </a:p>
                  </a:txBody>
                  <a:tcPr/>
                </a:tc>
              </a:tr>
              <a:tr h="310621">
                <a:tc>
                  <a:txBody>
                    <a:bodyPr/>
                    <a:lstStyle/>
                    <a:p>
                      <a:r>
                        <a:rPr lang="en-US" sz="1600" dirty="0" smtClean="0"/>
                        <a:t>000</a:t>
                      </a:r>
                      <a:endParaRPr lang="en-US" sz="1600" dirty="0"/>
                    </a:p>
                  </a:txBody>
                  <a:tcPr/>
                </a:tc>
                <a:tc>
                  <a:txBody>
                    <a:bodyPr/>
                    <a:lstStyle/>
                    <a:p>
                      <a:r>
                        <a:rPr lang="fa-IR" sz="1600" dirty="0" smtClean="0"/>
                        <a:t>هيچکار</a:t>
                      </a:r>
                      <a:endParaRPr lang="en-US" sz="1600" dirty="0"/>
                    </a:p>
                  </a:txBody>
                  <a:tcPr/>
                </a:tc>
                <a:tc>
                  <a:txBody>
                    <a:bodyPr/>
                    <a:lstStyle/>
                    <a:p>
                      <a:r>
                        <a:rPr lang="en-US" sz="1600" dirty="0" smtClean="0"/>
                        <a:t>NOP</a:t>
                      </a:r>
                      <a:endParaRPr lang="en-US" sz="1600" dirty="0"/>
                    </a:p>
                  </a:txBody>
                  <a:tcPr/>
                </a:tc>
              </a:tr>
              <a:tr h="310621">
                <a:tc>
                  <a:txBody>
                    <a:bodyPr/>
                    <a:lstStyle/>
                    <a:p>
                      <a:r>
                        <a:rPr lang="en-US" sz="1600" dirty="0" smtClean="0"/>
                        <a:t>001</a:t>
                      </a:r>
                      <a:endParaRPr lang="en-US" sz="1600" dirty="0"/>
                    </a:p>
                  </a:txBody>
                  <a:tcPr/>
                </a:tc>
                <a:tc>
                  <a:txBody>
                    <a:bodyPr/>
                    <a:lstStyle/>
                    <a:p>
                      <a:r>
                        <a:rPr lang="en-US" sz="1600" dirty="0" smtClean="0"/>
                        <a:t>AC </a:t>
                      </a:r>
                      <a:r>
                        <a:rPr lang="en-US" sz="1600" dirty="0" smtClean="0">
                          <a:sym typeface="Wingdings" pitchFamily="2" charset="2"/>
                        </a:rPr>
                        <a:t> AC + DR</a:t>
                      </a:r>
                      <a:endParaRPr lang="en-US" sz="1600" dirty="0"/>
                    </a:p>
                  </a:txBody>
                  <a:tcPr/>
                </a:tc>
                <a:tc>
                  <a:txBody>
                    <a:bodyPr/>
                    <a:lstStyle/>
                    <a:p>
                      <a:r>
                        <a:rPr lang="en-US" sz="1600" dirty="0" smtClean="0"/>
                        <a:t>ADD</a:t>
                      </a:r>
                      <a:endParaRPr lang="en-US" sz="1600" dirty="0"/>
                    </a:p>
                  </a:txBody>
                  <a:tcPr/>
                </a:tc>
              </a:tr>
              <a:tr h="310621">
                <a:tc>
                  <a:txBody>
                    <a:bodyPr/>
                    <a:lstStyle/>
                    <a:p>
                      <a:r>
                        <a:rPr lang="en-US" sz="1600" dirty="0" smtClean="0"/>
                        <a:t>010</a:t>
                      </a:r>
                      <a:endParaRPr lang="en-US" sz="1600" dirty="0"/>
                    </a:p>
                  </a:txBody>
                  <a:tcPr/>
                </a:tc>
                <a:tc>
                  <a:txBody>
                    <a:bodyPr/>
                    <a:lstStyle/>
                    <a:p>
                      <a:r>
                        <a:rPr lang="en-US" sz="1600" dirty="0" smtClean="0"/>
                        <a:t>AC </a:t>
                      </a:r>
                      <a:r>
                        <a:rPr lang="en-US" sz="1600" dirty="0" smtClean="0">
                          <a:sym typeface="Wingdings" pitchFamily="2" charset="2"/>
                        </a:rPr>
                        <a:t> 0</a:t>
                      </a:r>
                      <a:endParaRPr lang="en-US" sz="1600" dirty="0"/>
                    </a:p>
                  </a:txBody>
                  <a:tcPr/>
                </a:tc>
                <a:tc>
                  <a:txBody>
                    <a:bodyPr/>
                    <a:lstStyle/>
                    <a:p>
                      <a:r>
                        <a:rPr lang="en-US" sz="1600" dirty="0" smtClean="0"/>
                        <a:t>CLRAC</a:t>
                      </a:r>
                      <a:endParaRPr lang="en-US" sz="1600" dirty="0"/>
                    </a:p>
                  </a:txBody>
                  <a:tcPr/>
                </a:tc>
              </a:tr>
              <a:tr h="310621">
                <a:tc>
                  <a:txBody>
                    <a:bodyPr/>
                    <a:lstStyle/>
                    <a:p>
                      <a:r>
                        <a:rPr lang="en-US" sz="1600" dirty="0" smtClean="0"/>
                        <a:t>011</a:t>
                      </a:r>
                      <a:endParaRPr lang="en-US" sz="1600" dirty="0"/>
                    </a:p>
                  </a:txBody>
                  <a:tcPr/>
                </a:tc>
                <a:tc>
                  <a:txBody>
                    <a:bodyPr/>
                    <a:lstStyle/>
                    <a:p>
                      <a:r>
                        <a:rPr lang="en-US" sz="1600" dirty="0" smtClean="0"/>
                        <a:t>AC </a:t>
                      </a:r>
                      <a:r>
                        <a:rPr lang="en-US" sz="1600" dirty="0" smtClean="0">
                          <a:sym typeface="Wingdings" pitchFamily="2" charset="2"/>
                        </a:rPr>
                        <a:t> AC + 1</a:t>
                      </a:r>
                      <a:endParaRPr lang="en-US" sz="1600" dirty="0"/>
                    </a:p>
                  </a:txBody>
                  <a:tcPr/>
                </a:tc>
                <a:tc>
                  <a:txBody>
                    <a:bodyPr/>
                    <a:lstStyle/>
                    <a:p>
                      <a:r>
                        <a:rPr lang="en-US" sz="1600" dirty="0" smtClean="0"/>
                        <a:t>INCAC</a:t>
                      </a:r>
                      <a:endParaRPr lang="en-US" sz="1600" dirty="0"/>
                    </a:p>
                  </a:txBody>
                  <a:tcPr/>
                </a:tc>
              </a:tr>
              <a:tr h="310621">
                <a:tc>
                  <a:txBody>
                    <a:bodyPr/>
                    <a:lstStyle/>
                    <a:p>
                      <a:r>
                        <a:rPr lang="en-US" sz="1600" dirty="0" smtClean="0"/>
                        <a:t>100</a:t>
                      </a:r>
                      <a:endParaRPr lang="en-US" sz="1600" dirty="0"/>
                    </a:p>
                  </a:txBody>
                  <a:tcPr/>
                </a:tc>
                <a:tc>
                  <a:txBody>
                    <a:bodyPr/>
                    <a:lstStyle/>
                    <a:p>
                      <a:r>
                        <a:rPr lang="en-US" sz="1600" dirty="0" smtClean="0"/>
                        <a:t>AC </a:t>
                      </a:r>
                      <a:r>
                        <a:rPr lang="en-US" sz="1600" dirty="0" smtClean="0">
                          <a:sym typeface="Wingdings" pitchFamily="2" charset="2"/>
                        </a:rPr>
                        <a:t> DR</a:t>
                      </a:r>
                    </a:p>
                  </a:txBody>
                  <a:tcPr/>
                </a:tc>
                <a:tc>
                  <a:txBody>
                    <a:bodyPr/>
                    <a:lstStyle/>
                    <a:p>
                      <a:r>
                        <a:rPr lang="en-US" sz="1600" dirty="0" smtClean="0"/>
                        <a:t>DRTAC</a:t>
                      </a:r>
                      <a:endParaRPr lang="en-US" sz="1600" dirty="0"/>
                    </a:p>
                  </a:txBody>
                  <a:tcPr/>
                </a:tc>
              </a:tr>
              <a:tr h="310621">
                <a:tc>
                  <a:txBody>
                    <a:bodyPr/>
                    <a:lstStyle/>
                    <a:p>
                      <a:r>
                        <a:rPr lang="en-US" sz="1600" dirty="0" smtClean="0"/>
                        <a:t>101</a:t>
                      </a:r>
                      <a:endParaRPr lang="en-US" sz="1600" dirty="0"/>
                    </a:p>
                  </a:txBody>
                  <a:tcPr/>
                </a:tc>
                <a:tc>
                  <a:txBody>
                    <a:bodyPr/>
                    <a:lstStyle/>
                    <a:p>
                      <a:r>
                        <a:rPr lang="en-US" sz="1600" dirty="0" smtClean="0"/>
                        <a:t>AR </a:t>
                      </a:r>
                      <a:r>
                        <a:rPr lang="en-US" sz="1600" dirty="0" smtClean="0">
                          <a:sym typeface="Wingdings" pitchFamily="2" charset="2"/>
                        </a:rPr>
                        <a:t> DR(0-10)</a:t>
                      </a:r>
                      <a:endParaRPr lang="en-US" sz="1600" dirty="0"/>
                    </a:p>
                  </a:txBody>
                  <a:tcPr/>
                </a:tc>
                <a:tc>
                  <a:txBody>
                    <a:bodyPr/>
                    <a:lstStyle/>
                    <a:p>
                      <a:r>
                        <a:rPr lang="en-US" sz="1600" dirty="0" smtClean="0"/>
                        <a:t>DRTAR</a:t>
                      </a:r>
                      <a:endParaRPr lang="en-US" sz="1600" dirty="0"/>
                    </a:p>
                  </a:txBody>
                  <a:tcPr/>
                </a:tc>
              </a:tr>
              <a:tr h="310621">
                <a:tc>
                  <a:txBody>
                    <a:bodyPr/>
                    <a:lstStyle/>
                    <a:p>
                      <a:r>
                        <a:rPr lang="en-US" sz="1600" dirty="0" smtClean="0"/>
                        <a:t>110</a:t>
                      </a:r>
                      <a:endParaRPr lang="en-US" sz="1600" dirty="0"/>
                    </a:p>
                  </a:txBody>
                  <a:tcPr/>
                </a:tc>
                <a:tc>
                  <a:txBody>
                    <a:bodyPr/>
                    <a:lstStyle/>
                    <a:p>
                      <a:r>
                        <a:rPr lang="en-US" sz="1600" dirty="0" smtClean="0"/>
                        <a:t>AR </a:t>
                      </a:r>
                      <a:r>
                        <a:rPr lang="en-US" sz="1600" dirty="0" smtClean="0">
                          <a:sym typeface="Wingdings" pitchFamily="2" charset="2"/>
                        </a:rPr>
                        <a:t> PC</a:t>
                      </a:r>
                      <a:endParaRPr lang="en-US" sz="1600" dirty="0"/>
                    </a:p>
                  </a:txBody>
                  <a:tcPr/>
                </a:tc>
                <a:tc>
                  <a:txBody>
                    <a:bodyPr/>
                    <a:lstStyle/>
                    <a:p>
                      <a:r>
                        <a:rPr lang="en-US" sz="1600" dirty="0" smtClean="0"/>
                        <a:t>PCTAR</a:t>
                      </a:r>
                      <a:endParaRPr lang="en-US" sz="1600" dirty="0"/>
                    </a:p>
                  </a:txBody>
                  <a:tcPr/>
                </a:tc>
              </a:tr>
              <a:tr h="310621">
                <a:tc>
                  <a:txBody>
                    <a:bodyPr/>
                    <a:lstStyle/>
                    <a:p>
                      <a:r>
                        <a:rPr lang="en-US" sz="1600" dirty="0" smtClean="0"/>
                        <a:t>111</a:t>
                      </a:r>
                      <a:endParaRPr lang="en-US" sz="1600" dirty="0"/>
                    </a:p>
                  </a:txBody>
                  <a:tcPr/>
                </a:tc>
                <a:tc>
                  <a:txBody>
                    <a:bodyPr/>
                    <a:lstStyle/>
                    <a:p>
                      <a:r>
                        <a:rPr lang="en-US" sz="1600" dirty="0" smtClean="0"/>
                        <a:t>M[AR] </a:t>
                      </a:r>
                      <a:r>
                        <a:rPr lang="en-US" sz="1600" dirty="0" smtClean="0">
                          <a:sym typeface="Wingdings" pitchFamily="2" charset="2"/>
                        </a:rPr>
                        <a:t> DR</a:t>
                      </a:r>
                      <a:endParaRPr lang="en-US" sz="1600" dirty="0"/>
                    </a:p>
                  </a:txBody>
                  <a:tcPr/>
                </a:tc>
                <a:tc>
                  <a:txBody>
                    <a:bodyPr/>
                    <a:lstStyle/>
                    <a:p>
                      <a:r>
                        <a:rPr lang="en-US" sz="1600" dirty="0" smtClean="0"/>
                        <a:t>WRITE</a:t>
                      </a:r>
                      <a:endParaRPr lang="en-US" sz="1600" dirty="0"/>
                    </a:p>
                  </a:txBody>
                  <a:tcPr/>
                </a:tc>
              </a:tr>
            </a:tbl>
          </a:graphicData>
        </a:graphic>
      </p:graphicFrame>
      <p:graphicFrame>
        <p:nvGraphicFramePr>
          <p:cNvPr id="5" name="Content Placeholder 3"/>
          <p:cNvGraphicFramePr>
            <a:graphicFrameLocks/>
          </p:cNvGraphicFramePr>
          <p:nvPr/>
        </p:nvGraphicFramePr>
        <p:xfrm>
          <a:off x="4857752" y="773739"/>
          <a:ext cx="3705219" cy="3048000"/>
        </p:xfrm>
        <a:graphic>
          <a:graphicData uri="http://schemas.openxmlformats.org/drawingml/2006/table">
            <a:tbl>
              <a:tblPr firstRow="1" bandRow="1">
                <a:tableStyleId>{5C22544A-7EE6-4342-B048-85BDC9FD1C3A}</a:tableStyleId>
              </a:tblPr>
              <a:tblGrid>
                <a:gridCol w="584637"/>
                <a:gridCol w="2040072"/>
                <a:gridCol w="1080510"/>
              </a:tblGrid>
              <a:tr h="348814">
                <a:tc>
                  <a:txBody>
                    <a:bodyPr/>
                    <a:lstStyle/>
                    <a:p>
                      <a:r>
                        <a:rPr lang="en-US" dirty="0" smtClean="0"/>
                        <a:t>F2</a:t>
                      </a:r>
                      <a:endParaRPr lang="en-US" dirty="0"/>
                    </a:p>
                  </a:txBody>
                  <a:tcPr/>
                </a:tc>
                <a:tc>
                  <a:txBody>
                    <a:bodyPr/>
                    <a:lstStyle/>
                    <a:p>
                      <a:r>
                        <a:rPr lang="fa-IR" dirty="0" smtClean="0"/>
                        <a:t>ريزعمل</a:t>
                      </a:r>
                      <a:endParaRPr lang="en-US" dirty="0"/>
                    </a:p>
                  </a:txBody>
                  <a:tcPr/>
                </a:tc>
                <a:tc>
                  <a:txBody>
                    <a:bodyPr/>
                    <a:lstStyle/>
                    <a:p>
                      <a:r>
                        <a:rPr lang="fa-IR" dirty="0" smtClean="0"/>
                        <a:t>سمبل</a:t>
                      </a:r>
                      <a:endParaRPr lang="en-US" dirty="0"/>
                    </a:p>
                  </a:txBody>
                  <a:tcPr/>
                </a:tc>
              </a:tr>
              <a:tr h="324636">
                <a:tc>
                  <a:txBody>
                    <a:bodyPr/>
                    <a:lstStyle/>
                    <a:p>
                      <a:r>
                        <a:rPr lang="en-US" sz="1600" dirty="0" smtClean="0"/>
                        <a:t>000</a:t>
                      </a:r>
                      <a:endParaRPr lang="en-US" sz="1600" dirty="0"/>
                    </a:p>
                  </a:txBody>
                  <a:tcPr/>
                </a:tc>
                <a:tc>
                  <a:txBody>
                    <a:bodyPr/>
                    <a:lstStyle/>
                    <a:p>
                      <a:r>
                        <a:rPr lang="fa-IR" sz="1600" dirty="0" smtClean="0"/>
                        <a:t>هيچکار</a:t>
                      </a:r>
                      <a:endParaRPr lang="en-US" sz="1600" dirty="0"/>
                    </a:p>
                  </a:txBody>
                  <a:tcPr/>
                </a:tc>
                <a:tc>
                  <a:txBody>
                    <a:bodyPr/>
                    <a:lstStyle/>
                    <a:p>
                      <a:r>
                        <a:rPr lang="en-US" sz="1600" dirty="0" smtClean="0"/>
                        <a:t>NOP</a:t>
                      </a:r>
                      <a:endParaRPr lang="en-US" sz="1600" dirty="0"/>
                    </a:p>
                  </a:txBody>
                  <a:tcPr/>
                </a:tc>
              </a:tr>
              <a:tr h="324636">
                <a:tc>
                  <a:txBody>
                    <a:bodyPr/>
                    <a:lstStyle/>
                    <a:p>
                      <a:r>
                        <a:rPr lang="en-US" sz="1600" dirty="0" smtClean="0"/>
                        <a:t>001</a:t>
                      </a:r>
                      <a:endParaRPr lang="en-US" sz="1600" dirty="0"/>
                    </a:p>
                  </a:txBody>
                  <a:tcPr/>
                </a:tc>
                <a:tc>
                  <a:txBody>
                    <a:bodyPr/>
                    <a:lstStyle/>
                    <a:p>
                      <a:r>
                        <a:rPr lang="en-US" sz="1600" dirty="0" smtClean="0"/>
                        <a:t>AC </a:t>
                      </a:r>
                      <a:r>
                        <a:rPr lang="en-US" sz="1600" dirty="0" smtClean="0">
                          <a:sym typeface="Wingdings" pitchFamily="2" charset="2"/>
                        </a:rPr>
                        <a:t> AC - DR</a:t>
                      </a:r>
                      <a:endParaRPr lang="en-US" sz="1600" dirty="0"/>
                    </a:p>
                  </a:txBody>
                  <a:tcPr/>
                </a:tc>
                <a:tc>
                  <a:txBody>
                    <a:bodyPr/>
                    <a:lstStyle/>
                    <a:p>
                      <a:r>
                        <a:rPr lang="en-US" sz="1600" dirty="0" smtClean="0"/>
                        <a:t>SUB</a:t>
                      </a:r>
                      <a:endParaRPr lang="en-US" sz="1600" dirty="0"/>
                    </a:p>
                  </a:txBody>
                  <a:tcPr/>
                </a:tc>
              </a:tr>
              <a:tr h="324636">
                <a:tc>
                  <a:txBody>
                    <a:bodyPr/>
                    <a:lstStyle/>
                    <a:p>
                      <a:r>
                        <a:rPr lang="en-US" sz="1600" dirty="0" smtClean="0"/>
                        <a:t>010</a:t>
                      </a:r>
                      <a:endParaRPr lang="en-US" sz="1600" dirty="0"/>
                    </a:p>
                  </a:txBody>
                  <a:tcPr/>
                </a:tc>
                <a:tc>
                  <a:txBody>
                    <a:bodyPr/>
                    <a:lstStyle/>
                    <a:p>
                      <a:r>
                        <a:rPr lang="en-US" sz="1600" dirty="0" smtClean="0"/>
                        <a:t>AC </a:t>
                      </a:r>
                      <a:r>
                        <a:rPr lang="en-US" sz="1600" dirty="0" smtClean="0">
                          <a:sym typeface="Wingdings" pitchFamily="2" charset="2"/>
                        </a:rPr>
                        <a:t> AC </a:t>
                      </a:r>
                      <a:r>
                        <a:rPr lang="en-US" sz="1600" dirty="0" smtClean="0">
                          <a:sym typeface="Symbol"/>
                        </a:rPr>
                        <a:t> DR</a:t>
                      </a:r>
                      <a:endParaRPr lang="en-US" sz="1600" dirty="0"/>
                    </a:p>
                  </a:txBody>
                  <a:tcPr/>
                </a:tc>
                <a:tc>
                  <a:txBody>
                    <a:bodyPr/>
                    <a:lstStyle/>
                    <a:p>
                      <a:r>
                        <a:rPr lang="en-US" sz="1600" dirty="0" smtClean="0"/>
                        <a:t>OR</a:t>
                      </a:r>
                      <a:endParaRPr lang="en-US" sz="1600" dirty="0"/>
                    </a:p>
                  </a:txBody>
                  <a:tcPr/>
                </a:tc>
              </a:tr>
              <a:tr h="324636">
                <a:tc>
                  <a:txBody>
                    <a:bodyPr/>
                    <a:lstStyle/>
                    <a:p>
                      <a:r>
                        <a:rPr lang="en-US" sz="1600" dirty="0" smtClean="0"/>
                        <a:t>011</a:t>
                      </a:r>
                      <a:endParaRPr lang="en-US" sz="1600" dirty="0"/>
                    </a:p>
                  </a:txBody>
                  <a:tcPr/>
                </a:tc>
                <a:tc>
                  <a:txBody>
                    <a:bodyPr/>
                    <a:lstStyle/>
                    <a:p>
                      <a:r>
                        <a:rPr lang="en-US" sz="1600" dirty="0" smtClean="0"/>
                        <a:t>AC </a:t>
                      </a:r>
                      <a:r>
                        <a:rPr lang="en-US" sz="1600" dirty="0" smtClean="0">
                          <a:sym typeface="Wingdings" pitchFamily="2" charset="2"/>
                        </a:rPr>
                        <a:t> AC </a:t>
                      </a:r>
                      <a:r>
                        <a:rPr lang="en-US" sz="1600" dirty="0" smtClean="0">
                          <a:sym typeface="Symbol"/>
                        </a:rPr>
                        <a:t> DR</a:t>
                      </a:r>
                      <a:endParaRPr lang="en-US" sz="1600" dirty="0"/>
                    </a:p>
                  </a:txBody>
                  <a:tcPr/>
                </a:tc>
                <a:tc>
                  <a:txBody>
                    <a:bodyPr/>
                    <a:lstStyle/>
                    <a:p>
                      <a:r>
                        <a:rPr lang="en-US" sz="1600" dirty="0" smtClean="0"/>
                        <a:t>AND</a:t>
                      </a:r>
                      <a:endParaRPr lang="en-US" sz="1600" dirty="0"/>
                    </a:p>
                  </a:txBody>
                  <a:tcPr/>
                </a:tc>
              </a:tr>
              <a:tr h="324636">
                <a:tc>
                  <a:txBody>
                    <a:bodyPr/>
                    <a:lstStyle/>
                    <a:p>
                      <a:r>
                        <a:rPr lang="en-US" sz="1600" dirty="0" smtClean="0"/>
                        <a:t>100</a:t>
                      </a:r>
                      <a:endParaRPr lang="en-US" sz="1600" dirty="0"/>
                    </a:p>
                  </a:txBody>
                  <a:tcPr/>
                </a:tc>
                <a:tc>
                  <a:txBody>
                    <a:bodyPr/>
                    <a:lstStyle/>
                    <a:p>
                      <a:r>
                        <a:rPr lang="en-US" sz="1600" dirty="0" smtClean="0">
                          <a:sym typeface="Wingdings" pitchFamily="2" charset="2"/>
                        </a:rPr>
                        <a:t>DR  M[AR]</a:t>
                      </a:r>
                    </a:p>
                  </a:txBody>
                  <a:tcPr/>
                </a:tc>
                <a:tc>
                  <a:txBody>
                    <a:bodyPr/>
                    <a:lstStyle/>
                    <a:p>
                      <a:r>
                        <a:rPr lang="en-US" sz="1600" dirty="0" smtClean="0"/>
                        <a:t>READ</a:t>
                      </a:r>
                      <a:endParaRPr lang="en-US" sz="1600" dirty="0"/>
                    </a:p>
                  </a:txBody>
                  <a:tcPr/>
                </a:tc>
              </a:tr>
              <a:tr h="324636">
                <a:tc>
                  <a:txBody>
                    <a:bodyPr/>
                    <a:lstStyle/>
                    <a:p>
                      <a:r>
                        <a:rPr lang="en-US" sz="1600" dirty="0" smtClean="0"/>
                        <a:t>101</a:t>
                      </a:r>
                      <a:endParaRPr lang="en-US" sz="1600" dirty="0"/>
                    </a:p>
                  </a:txBody>
                  <a:tcPr/>
                </a:tc>
                <a:tc>
                  <a:txBody>
                    <a:bodyPr/>
                    <a:lstStyle/>
                    <a:p>
                      <a:r>
                        <a:rPr lang="en-US" sz="1600" dirty="0" smtClean="0">
                          <a:sym typeface="Wingdings" pitchFamily="2" charset="2"/>
                        </a:rPr>
                        <a:t>DR AC</a:t>
                      </a:r>
                      <a:endParaRPr lang="en-US" sz="1600" dirty="0"/>
                    </a:p>
                  </a:txBody>
                  <a:tcPr/>
                </a:tc>
                <a:tc>
                  <a:txBody>
                    <a:bodyPr/>
                    <a:lstStyle/>
                    <a:p>
                      <a:r>
                        <a:rPr lang="en-US" sz="1600" dirty="0" smtClean="0"/>
                        <a:t>ACTDR</a:t>
                      </a:r>
                      <a:endParaRPr lang="en-US" sz="1600" dirty="0"/>
                    </a:p>
                  </a:txBody>
                  <a:tcPr/>
                </a:tc>
              </a:tr>
              <a:tr h="324636">
                <a:tc>
                  <a:txBody>
                    <a:bodyPr/>
                    <a:lstStyle/>
                    <a:p>
                      <a:r>
                        <a:rPr lang="en-US" sz="1600" dirty="0" smtClean="0"/>
                        <a:t>110</a:t>
                      </a:r>
                      <a:endParaRPr lang="en-US" sz="1600" dirty="0"/>
                    </a:p>
                  </a:txBody>
                  <a:tcPr/>
                </a:tc>
                <a:tc>
                  <a:txBody>
                    <a:bodyPr/>
                    <a:lstStyle/>
                    <a:p>
                      <a:r>
                        <a:rPr lang="en-US" sz="1600" dirty="0" smtClean="0">
                          <a:sym typeface="Wingdings" pitchFamily="2" charset="2"/>
                        </a:rPr>
                        <a:t>DR  DR + 1</a:t>
                      </a:r>
                      <a:endParaRPr lang="en-US" sz="1600" dirty="0"/>
                    </a:p>
                  </a:txBody>
                  <a:tcPr/>
                </a:tc>
                <a:tc>
                  <a:txBody>
                    <a:bodyPr/>
                    <a:lstStyle/>
                    <a:p>
                      <a:r>
                        <a:rPr lang="en-US" sz="1600" dirty="0" smtClean="0"/>
                        <a:t>INCDR</a:t>
                      </a:r>
                      <a:endParaRPr lang="en-US" sz="1600" dirty="0"/>
                    </a:p>
                  </a:txBody>
                  <a:tcPr/>
                </a:tc>
              </a:tr>
              <a:tr h="319747">
                <a:tc>
                  <a:txBody>
                    <a:bodyPr/>
                    <a:lstStyle/>
                    <a:p>
                      <a:r>
                        <a:rPr lang="en-US" sz="1600" dirty="0" smtClean="0"/>
                        <a:t>111</a:t>
                      </a:r>
                      <a:endParaRPr lang="en-US" sz="1600" dirty="0"/>
                    </a:p>
                  </a:txBody>
                  <a:tcPr/>
                </a:tc>
                <a:tc>
                  <a:txBody>
                    <a:bodyPr/>
                    <a:lstStyle/>
                    <a:p>
                      <a:r>
                        <a:rPr lang="en-US" sz="1600" dirty="0" smtClean="0"/>
                        <a:t>DR(0-10) </a:t>
                      </a:r>
                      <a:r>
                        <a:rPr lang="en-US" sz="1600" dirty="0" smtClean="0">
                          <a:sym typeface="Wingdings" pitchFamily="2" charset="2"/>
                        </a:rPr>
                        <a:t> PC</a:t>
                      </a:r>
                      <a:endParaRPr lang="en-US" sz="1600" dirty="0"/>
                    </a:p>
                  </a:txBody>
                  <a:tcPr/>
                </a:tc>
                <a:tc>
                  <a:txBody>
                    <a:bodyPr/>
                    <a:lstStyle/>
                    <a:p>
                      <a:r>
                        <a:rPr lang="en-US" sz="1600" dirty="0" smtClean="0"/>
                        <a:t>PCTDR</a:t>
                      </a:r>
                      <a:endParaRPr lang="en-US" sz="1600" dirty="0"/>
                    </a:p>
                  </a:txBody>
                  <a:tcPr/>
                </a:tc>
              </a:tr>
            </a:tbl>
          </a:graphicData>
        </a:graphic>
      </p:graphicFrame>
      <p:graphicFrame>
        <p:nvGraphicFramePr>
          <p:cNvPr id="6" name="Content Placeholder 3"/>
          <p:cNvGraphicFramePr>
            <a:graphicFrameLocks/>
          </p:cNvGraphicFramePr>
          <p:nvPr/>
        </p:nvGraphicFramePr>
        <p:xfrm>
          <a:off x="2428860" y="3810000"/>
          <a:ext cx="3705219" cy="3048000"/>
        </p:xfrm>
        <a:graphic>
          <a:graphicData uri="http://schemas.openxmlformats.org/drawingml/2006/table">
            <a:tbl>
              <a:tblPr firstRow="1" bandRow="1">
                <a:tableStyleId>{5C22544A-7EE6-4342-B048-85BDC9FD1C3A}</a:tableStyleId>
              </a:tblPr>
              <a:tblGrid>
                <a:gridCol w="584637"/>
                <a:gridCol w="2040072"/>
                <a:gridCol w="1080510"/>
              </a:tblGrid>
              <a:tr h="342900">
                <a:tc>
                  <a:txBody>
                    <a:bodyPr/>
                    <a:lstStyle/>
                    <a:p>
                      <a:r>
                        <a:rPr lang="en-US" dirty="0" smtClean="0"/>
                        <a:t>F3</a:t>
                      </a:r>
                      <a:endParaRPr lang="en-US" dirty="0"/>
                    </a:p>
                  </a:txBody>
                  <a:tcPr/>
                </a:tc>
                <a:tc>
                  <a:txBody>
                    <a:bodyPr/>
                    <a:lstStyle/>
                    <a:p>
                      <a:r>
                        <a:rPr lang="fa-IR" dirty="0" smtClean="0"/>
                        <a:t>ريزعمل</a:t>
                      </a:r>
                      <a:endParaRPr lang="en-US" dirty="0"/>
                    </a:p>
                  </a:txBody>
                  <a:tcPr/>
                </a:tc>
                <a:tc>
                  <a:txBody>
                    <a:bodyPr/>
                    <a:lstStyle/>
                    <a:p>
                      <a:r>
                        <a:rPr lang="fa-IR" dirty="0" smtClean="0"/>
                        <a:t>سمبل</a:t>
                      </a:r>
                      <a:endParaRPr lang="en-US" dirty="0"/>
                    </a:p>
                  </a:txBody>
                  <a:tcPr/>
                </a:tc>
              </a:tr>
              <a:tr h="314325">
                <a:tc>
                  <a:txBody>
                    <a:bodyPr/>
                    <a:lstStyle/>
                    <a:p>
                      <a:r>
                        <a:rPr lang="en-US" sz="1600" dirty="0" smtClean="0"/>
                        <a:t>000</a:t>
                      </a:r>
                      <a:endParaRPr lang="en-US" sz="1600" dirty="0"/>
                    </a:p>
                  </a:txBody>
                  <a:tcPr/>
                </a:tc>
                <a:tc>
                  <a:txBody>
                    <a:bodyPr/>
                    <a:lstStyle/>
                    <a:p>
                      <a:r>
                        <a:rPr lang="fa-IR" sz="1600" dirty="0" smtClean="0"/>
                        <a:t>هيچکار</a:t>
                      </a:r>
                      <a:endParaRPr lang="en-US" sz="1600" dirty="0"/>
                    </a:p>
                  </a:txBody>
                  <a:tcPr/>
                </a:tc>
                <a:tc>
                  <a:txBody>
                    <a:bodyPr/>
                    <a:lstStyle/>
                    <a:p>
                      <a:r>
                        <a:rPr lang="en-US" sz="1600" dirty="0" smtClean="0"/>
                        <a:t>NOP</a:t>
                      </a:r>
                      <a:endParaRPr lang="en-US" sz="1600" dirty="0"/>
                    </a:p>
                  </a:txBody>
                  <a:tcPr/>
                </a:tc>
              </a:tr>
              <a:tr h="314325">
                <a:tc>
                  <a:txBody>
                    <a:bodyPr/>
                    <a:lstStyle/>
                    <a:p>
                      <a:r>
                        <a:rPr lang="en-US" sz="1600" dirty="0" smtClean="0"/>
                        <a:t>001</a:t>
                      </a:r>
                      <a:endParaRPr lang="en-US" sz="1600" dirty="0"/>
                    </a:p>
                  </a:txBody>
                  <a:tcPr/>
                </a:tc>
                <a:tc>
                  <a:txBody>
                    <a:bodyPr/>
                    <a:lstStyle/>
                    <a:p>
                      <a:r>
                        <a:rPr lang="en-US" sz="1600" dirty="0" smtClean="0"/>
                        <a:t>AC </a:t>
                      </a:r>
                      <a:r>
                        <a:rPr lang="en-US" sz="1600" dirty="0" smtClean="0">
                          <a:sym typeface="Wingdings" pitchFamily="2" charset="2"/>
                        </a:rPr>
                        <a:t> AC </a:t>
                      </a:r>
                      <a:r>
                        <a:rPr lang="en-US" sz="1600" dirty="0" smtClean="0">
                          <a:sym typeface="Symbol"/>
                        </a:rPr>
                        <a:t></a:t>
                      </a:r>
                      <a:r>
                        <a:rPr lang="en-US" sz="1600" dirty="0" smtClean="0">
                          <a:sym typeface="Wingdings" pitchFamily="2" charset="2"/>
                        </a:rPr>
                        <a:t> DR</a:t>
                      </a:r>
                      <a:endParaRPr lang="en-US" sz="1600" dirty="0"/>
                    </a:p>
                  </a:txBody>
                  <a:tcPr/>
                </a:tc>
                <a:tc>
                  <a:txBody>
                    <a:bodyPr/>
                    <a:lstStyle/>
                    <a:p>
                      <a:r>
                        <a:rPr lang="en-US" sz="1600" dirty="0" smtClean="0"/>
                        <a:t>XOR</a:t>
                      </a:r>
                      <a:endParaRPr lang="en-US" sz="1600" dirty="0"/>
                    </a:p>
                  </a:txBody>
                  <a:tcPr/>
                </a:tc>
              </a:tr>
              <a:tr h="314325">
                <a:tc>
                  <a:txBody>
                    <a:bodyPr/>
                    <a:lstStyle/>
                    <a:p>
                      <a:r>
                        <a:rPr lang="en-US" sz="1600" dirty="0" smtClean="0"/>
                        <a:t>010</a:t>
                      </a:r>
                      <a:endParaRPr lang="en-US" sz="1600" dirty="0"/>
                    </a:p>
                  </a:txBody>
                  <a:tcPr/>
                </a:tc>
                <a:tc>
                  <a:txBody>
                    <a:bodyPr/>
                    <a:lstStyle/>
                    <a:p>
                      <a:r>
                        <a:rPr lang="en-US" sz="1600" dirty="0" smtClean="0"/>
                        <a:t>AC </a:t>
                      </a:r>
                      <a:r>
                        <a:rPr lang="en-US" sz="1600" dirty="0" smtClean="0">
                          <a:sym typeface="Wingdings" pitchFamily="2" charset="2"/>
                        </a:rPr>
                        <a:t></a:t>
                      </a:r>
                      <a:endParaRPr lang="en-US" sz="1600" dirty="0"/>
                    </a:p>
                  </a:txBody>
                  <a:tcPr/>
                </a:tc>
                <a:tc>
                  <a:txBody>
                    <a:bodyPr/>
                    <a:lstStyle/>
                    <a:p>
                      <a:r>
                        <a:rPr lang="en-US" sz="1600" dirty="0" smtClean="0"/>
                        <a:t>COM</a:t>
                      </a:r>
                      <a:endParaRPr lang="en-US" sz="1600" dirty="0"/>
                    </a:p>
                  </a:txBody>
                  <a:tcPr/>
                </a:tc>
              </a:tr>
              <a:tr h="314325">
                <a:tc>
                  <a:txBody>
                    <a:bodyPr/>
                    <a:lstStyle/>
                    <a:p>
                      <a:r>
                        <a:rPr lang="en-US" sz="1600" dirty="0" smtClean="0"/>
                        <a:t>011</a:t>
                      </a:r>
                      <a:endParaRPr lang="en-US" sz="1600" dirty="0"/>
                    </a:p>
                  </a:txBody>
                  <a:tcPr/>
                </a:tc>
                <a:tc>
                  <a:txBody>
                    <a:bodyPr/>
                    <a:lstStyle/>
                    <a:p>
                      <a:r>
                        <a:rPr lang="en-US" sz="1600" dirty="0" smtClean="0"/>
                        <a:t>AC </a:t>
                      </a:r>
                      <a:r>
                        <a:rPr lang="en-US" sz="1600" dirty="0" smtClean="0">
                          <a:sym typeface="Wingdings" pitchFamily="2" charset="2"/>
                        </a:rPr>
                        <a:t> </a:t>
                      </a:r>
                      <a:r>
                        <a:rPr lang="en-US" sz="1600" dirty="0" err="1" smtClean="0">
                          <a:sym typeface="Wingdings" pitchFamily="2" charset="2"/>
                        </a:rPr>
                        <a:t>shl</a:t>
                      </a:r>
                      <a:r>
                        <a:rPr lang="en-US" sz="1600" dirty="0" smtClean="0">
                          <a:sym typeface="Wingdings" pitchFamily="2" charset="2"/>
                        </a:rPr>
                        <a:t> AC</a:t>
                      </a:r>
                      <a:endParaRPr lang="en-US" sz="1600" dirty="0"/>
                    </a:p>
                  </a:txBody>
                  <a:tcPr/>
                </a:tc>
                <a:tc>
                  <a:txBody>
                    <a:bodyPr/>
                    <a:lstStyle/>
                    <a:p>
                      <a:r>
                        <a:rPr lang="en-US" sz="1600" dirty="0" smtClean="0"/>
                        <a:t>SHL</a:t>
                      </a:r>
                      <a:endParaRPr lang="en-US" sz="1600" dirty="0"/>
                    </a:p>
                  </a:txBody>
                  <a:tcPr/>
                </a:tc>
              </a:tr>
              <a:tr h="314325">
                <a:tc>
                  <a:txBody>
                    <a:bodyPr/>
                    <a:lstStyle/>
                    <a:p>
                      <a:r>
                        <a:rPr lang="en-US" sz="1600" dirty="0" smtClean="0"/>
                        <a:t>100</a:t>
                      </a:r>
                      <a:endParaRPr lang="en-US" sz="1600" dirty="0"/>
                    </a:p>
                  </a:txBody>
                  <a:tcPr/>
                </a:tc>
                <a:tc>
                  <a:txBody>
                    <a:bodyPr/>
                    <a:lstStyle/>
                    <a:p>
                      <a:r>
                        <a:rPr lang="en-US" sz="1600" dirty="0" smtClean="0"/>
                        <a:t>AC </a:t>
                      </a:r>
                      <a:r>
                        <a:rPr lang="en-US" sz="1600" dirty="0" smtClean="0">
                          <a:sym typeface="Wingdings" pitchFamily="2" charset="2"/>
                        </a:rPr>
                        <a:t> </a:t>
                      </a:r>
                      <a:r>
                        <a:rPr lang="en-US" sz="1600" dirty="0" err="1" smtClean="0">
                          <a:sym typeface="Wingdings" pitchFamily="2" charset="2"/>
                        </a:rPr>
                        <a:t>shr</a:t>
                      </a:r>
                      <a:r>
                        <a:rPr lang="en-US" sz="1600" dirty="0" smtClean="0">
                          <a:sym typeface="Wingdings" pitchFamily="2" charset="2"/>
                        </a:rPr>
                        <a:t> AC</a:t>
                      </a:r>
                      <a:endParaRPr lang="en-US" sz="1600" dirty="0"/>
                    </a:p>
                  </a:txBody>
                  <a:tcPr/>
                </a:tc>
                <a:tc>
                  <a:txBody>
                    <a:bodyPr/>
                    <a:lstStyle/>
                    <a:p>
                      <a:r>
                        <a:rPr lang="en-US" sz="1600" dirty="0" smtClean="0"/>
                        <a:t>SHR</a:t>
                      </a:r>
                      <a:endParaRPr lang="en-US" sz="1600" dirty="0"/>
                    </a:p>
                  </a:txBody>
                  <a:tcPr/>
                </a:tc>
              </a:tr>
              <a:tr h="314325">
                <a:tc>
                  <a:txBody>
                    <a:bodyPr/>
                    <a:lstStyle/>
                    <a:p>
                      <a:r>
                        <a:rPr lang="en-US" sz="1600" dirty="0" smtClean="0"/>
                        <a:t>101</a:t>
                      </a:r>
                      <a:endParaRPr lang="en-US" sz="1600" dirty="0"/>
                    </a:p>
                  </a:txBody>
                  <a:tcPr/>
                </a:tc>
                <a:tc>
                  <a:txBody>
                    <a:bodyPr/>
                    <a:lstStyle/>
                    <a:p>
                      <a:r>
                        <a:rPr lang="en-US" sz="1600" dirty="0" smtClean="0"/>
                        <a:t>PC </a:t>
                      </a:r>
                      <a:r>
                        <a:rPr lang="en-US" sz="1600" dirty="0" smtClean="0">
                          <a:sym typeface="Wingdings" pitchFamily="2" charset="2"/>
                        </a:rPr>
                        <a:t> PC + 1</a:t>
                      </a:r>
                      <a:endParaRPr lang="en-US" sz="1600" dirty="0"/>
                    </a:p>
                  </a:txBody>
                  <a:tcPr/>
                </a:tc>
                <a:tc>
                  <a:txBody>
                    <a:bodyPr/>
                    <a:lstStyle/>
                    <a:p>
                      <a:r>
                        <a:rPr lang="en-US" sz="1600" dirty="0" smtClean="0"/>
                        <a:t>INCPC</a:t>
                      </a:r>
                      <a:endParaRPr lang="en-US" sz="1600" dirty="0"/>
                    </a:p>
                  </a:txBody>
                  <a:tcPr/>
                </a:tc>
              </a:tr>
              <a:tr h="314325">
                <a:tc>
                  <a:txBody>
                    <a:bodyPr/>
                    <a:lstStyle/>
                    <a:p>
                      <a:r>
                        <a:rPr lang="en-US" sz="1600" dirty="0" smtClean="0"/>
                        <a:t>110</a:t>
                      </a:r>
                      <a:endParaRPr lang="en-US" sz="1600" dirty="0"/>
                    </a:p>
                  </a:txBody>
                  <a:tcPr/>
                </a:tc>
                <a:tc>
                  <a:txBody>
                    <a:bodyPr/>
                    <a:lstStyle/>
                    <a:p>
                      <a:r>
                        <a:rPr lang="en-US" sz="1600" dirty="0" smtClean="0">
                          <a:sym typeface="Wingdings" pitchFamily="2" charset="2"/>
                        </a:rPr>
                        <a:t>PC  AR</a:t>
                      </a:r>
                      <a:endParaRPr lang="en-US" sz="1600" dirty="0"/>
                    </a:p>
                  </a:txBody>
                  <a:tcPr/>
                </a:tc>
                <a:tc>
                  <a:txBody>
                    <a:bodyPr/>
                    <a:lstStyle/>
                    <a:p>
                      <a:r>
                        <a:rPr lang="en-US" sz="1600" dirty="0" smtClean="0"/>
                        <a:t>ARTPC</a:t>
                      </a:r>
                      <a:endParaRPr lang="en-US" sz="1600" dirty="0"/>
                    </a:p>
                  </a:txBody>
                  <a:tcPr/>
                </a:tc>
              </a:tr>
              <a:tr h="314325">
                <a:tc>
                  <a:txBody>
                    <a:bodyPr/>
                    <a:lstStyle/>
                    <a:p>
                      <a:r>
                        <a:rPr lang="en-US" sz="1600" dirty="0" smtClean="0"/>
                        <a:t>111</a:t>
                      </a:r>
                      <a:endParaRPr lang="en-US" sz="1600" dirty="0"/>
                    </a:p>
                  </a:txBody>
                  <a:tcPr/>
                </a:tc>
                <a:tc>
                  <a:txBody>
                    <a:bodyPr/>
                    <a:lstStyle/>
                    <a:p>
                      <a:r>
                        <a:rPr lang="en-US" sz="1600" dirty="0" smtClean="0"/>
                        <a:t>Reserved</a:t>
                      </a:r>
                      <a:endParaRPr lang="en-US" sz="1600" dirty="0"/>
                    </a:p>
                  </a:txBody>
                  <a:tcPr/>
                </a:tc>
                <a:tc>
                  <a:txBody>
                    <a:bodyPr/>
                    <a:lstStyle/>
                    <a:p>
                      <a:endParaRPr lang="en-US" sz="1600" dirty="0"/>
                    </a:p>
                  </a:txBody>
                  <a:tcPr/>
                </a:tc>
              </a:tr>
            </a:tbl>
          </a:graphicData>
        </a:graphic>
      </p:graphicFrame>
      <p:graphicFrame>
        <p:nvGraphicFramePr>
          <p:cNvPr id="7" name="Object 6"/>
          <p:cNvGraphicFramePr>
            <a:graphicFrameLocks noChangeAspect="1"/>
          </p:cNvGraphicFramePr>
          <p:nvPr/>
        </p:nvGraphicFramePr>
        <p:xfrm>
          <a:off x="3714744" y="4857760"/>
          <a:ext cx="371476" cy="309564"/>
        </p:xfrm>
        <a:graphic>
          <a:graphicData uri="http://schemas.openxmlformats.org/presentationml/2006/ole">
            <mc:AlternateContent xmlns:mc="http://schemas.openxmlformats.org/markup-compatibility/2006">
              <mc:Choice xmlns:v="urn:schemas-microsoft-com:vml" Requires="v">
                <p:oleObj spid="_x0000_s37902" name="Equation" r:id="rId3" imgW="228600" imgH="190440" progId="Equation.3">
                  <p:embed/>
                </p:oleObj>
              </mc:Choice>
              <mc:Fallback>
                <p:oleObj name="Equation" r:id="rId3" imgW="228600" imgH="19044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4744" y="4857760"/>
                        <a:ext cx="371476" cy="3095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b="1" dirty="0" smtClean="0"/>
              <a:t>ادامه سمبل ها و کدهای دودويی برای ميدان های ريزدستورالعمل ها</a:t>
            </a:r>
            <a:endParaRPr lang="en-US" sz="2000" dirty="0"/>
          </a:p>
        </p:txBody>
      </p:sp>
      <p:graphicFrame>
        <p:nvGraphicFramePr>
          <p:cNvPr id="5" name="Table 4"/>
          <p:cNvGraphicFramePr>
            <a:graphicFrameLocks noGrp="1"/>
          </p:cNvGraphicFramePr>
          <p:nvPr>
            <p:extLst/>
          </p:nvPr>
        </p:nvGraphicFramePr>
        <p:xfrm>
          <a:off x="2123728" y="1268760"/>
          <a:ext cx="4420871" cy="1981200"/>
        </p:xfrm>
        <a:graphic>
          <a:graphicData uri="http://schemas.openxmlformats.org/drawingml/2006/table">
            <a:tbl>
              <a:tblPr rtl="1" firstRow="1" bandRow="1">
                <a:tableStyleId>{5C22544A-7EE6-4342-B048-85BDC9FD1C3A}</a:tableStyleId>
              </a:tblPr>
              <a:tblGrid>
                <a:gridCol w="1995806"/>
                <a:gridCol w="757555"/>
                <a:gridCol w="1090930"/>
                <a:gridCol w="576580"/>
              </a:tblGrid>
              <a:tr h="370840">
                <a:tc>
                  <a:txBody>
                    <a:bodyPr/>
                    <a:lstStyle/>
                    <a:p>
                      <a:pPr rtl="1"/>
                      <a:r>
                        <a:rPr lang="fa-IR" sz="2000" dirty="0" smtClean="0">
                          <a:latin typeface="Times New Roman" panose="02020603050405020304" pitchFamily="18" charset="0"/>
                          <a:cs typeface="B Nazanin" panose="00000400000000000000" pitchFamily="2" charset="-78"/>
                        </a:rPr>
                        <a:t>توضیح</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fa-IR" sz="2000" dirty="0" smtClean="0">
                          <a:latin typeface="Times New Roman" panose="02020603050405020304" pitchFamily="18" charset="0"/>
                          <a:cs typeface="B Nazanin" panose="00000400000000000000" pitchFamily="2" charset="-78"/>
                        </a:rPr>
                        <a:t>سمبل</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fa-IR" sz="2000" dirty="0" smtClean="0">
                          <a:latin typeface="Times New Roman" panose="02020603050405020304" pitchFamily="18" charset="0"/>
                          <a:cs typeface="B Nazanin" panose="00000400000000000000" pitchFamily="2" charset="-78"/>
                        </a:rPr>
                        <a:t>شرط</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en-US" sz="2000" dirty="0" smtClean="0">
                          <a:latin typeface="Times New Roman" panose="02020603050405020304" pitchFamily="18" charset="0"/>
                          <a:cs typeface="B Nazanin" panose="00000400000000000000" pitchFamily="2" charset="-78"/>
                        </a:rPr>
                        <a:t>CD</a:t>
                      </a:r>
                      <a:endParaRPr lang="fa-IR" sz="2000" dirty="0">
                        <a:latin typeface="Times New Roman" panose="02020603050405020304" pitchFamily="18" charset="0"/>
                        <a:cs typeface="B Nazanin" panose="00000400000000000000" pitchFamily="2" charset="-78"/>
                      </a:endParaRPr>
                    </a:p>
                  </a:txBody>
                  <a:tcPr/>
                </a:tc>
              </a:tr>
              <a:tr h="370840">
                <a:tc>
                  <a:txBody>
                    <a:bodyPr/>
                    <a:lstStyle/>
                    <a:p>
                      <a:pPr rtl="1"/>
                      <a:r>
                        <a:rPr lang="fa-IR" sz="2000" dirty="0" smtClean="0">
                          <a:latin typeface="Times New Roman" panose="02020603050405020304" pitchFamily="18" charset="0"/>
                          <a:cs typeface="B Nazanin" panose="00000400000000000000" pitchFamily="2" charset="-78"/>
                        </a:rPr>
                        <a:t>پرش</a:t>
                      </a:r>
                      <a:r>
                        <a:rPr lang="fa-IR" sz="2000" baseline="0" dirty="0" smtClean="0">
                          <a:latin typeface="Times New Roman" panose="02020603050405020304" pitchFamily="18" charset="0"/>
                          <a:cs typeface="B Nazanin" panose="00000400000000000000" pitchFamily="2" charset="-78"/>
                        </a:rPr>
                        <a:t> بدون شرط</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en-US" sz="2000" dirty="0" smtClean="0">
                          <a:latin typeface="Times New Roman" panose="02020603050405020304" pitchFamily="18" charset="0"/>
                          <a:cs typeface="B Nazanin" panose="00000400000000000000" pitchFamily="2" charset="-78"/>
                        </a:rPr>
                        <a:t>U</a:t>
                      </a:r>
                      <a:endParaRPr lang="fa-IR" sz="2000" dirty="0">
                        <a:latin typeface="Times New Roman" panose="02020603050405020304" pitchFamily="18" charset="0"/>
                        <a:cs typeface="B Nazanin" panose="00000400000000000000" pitchFamily="2" charset="-78"/>
                      </a:endParaRPr>
                    </a:p>
                  </a:txBody>
                  <a:tcPr/>
                </a:tc>
                <a:tc>
                  <a:txBody>
                    <a:bodyPr/>
                    <a:lstStyle/>
                    <a:p>
                      <a:pPr algn="r" rtl="1"/>
                      <a:r>
                        <a:rPr lang="fa-IR" sz="2000" dirty="0" smtClean="0">
                          <a:latin typeface="Times New Roman" panose="02020603050405020304" pitchFamily="18" charset="0"/>
                          <a:cs typeface="B Nazanin" panose="00000400000000000000" pitchFamily="2" charset="-78"/>
                        </a:rPr>
                        <a:t>همیشه = </a:t>
                      </a:r>
                      <a:r>
                        <a:rPr lang="en-US" sz="2000" dirty="0" smtClean="0">
                          <a:latin typeface="Times New Roman" panose="02020603050405020304" pitchFamily="18" charset="0"/>
                          <a:cs typeface="B Nazanin" panose="00000400000000000000" pitchFamily="2" charset="-78"/>
                        </a:rPr>
                        <a:t>I</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en-US" sz="2000" dirty="0" smtClean="0">
                          <a:latin typeface="Times New Roman" panose="02020603050405020304" pitchFamily="18" charset="0"/>
                          <a:cs typeface="B Nazanin" panose="00000400000000000000" pitchFamily="2" charset="-78"/>
                        </a:rPr>
                        <a:t>00</a:t>
                      </a:r>
                      <a:endParaRPr lang="fa-IR" sz="2000" dirty="0">
                        <a:latin typeface="Times New Roman" panose="02020603050405020304" pitchFamily="18" charset="0"/>
                        <a:cs typeface="B Nazanin" panose="00000400000000000000" pitchFamily="2" charset="-78"/>
                      </a:endParaRPr>
                    </a:p>
                  </a:txBody>
                  <a:tcPr/>
                </a:tc>
              </a:tr>
              <a:tr h="370840">
                <a:tc>
                  <a:txBody>
                    <a:bodyPr/>
                    <a:lstStyle/>
                    <a:p>
                      <a:pPr rtl="1"/>
                      <a:r>
                        <a:rPr lang="fa-IR" sz="2000" dirty="0" smtClean="0">
                          <a:latin typeface="Times New Roman" panose="02020603050405020304" pitchFamily="18" charset="0"/>
                          <a:cs typeface="B Nazanin" panose="00000400000000000000" pitchFamily="2" charset="-78"/>
                        </a:rPr>
                        <a:t>بیت آدرس غیرمستقیم</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en-US" sz="2000" dirty="0" smtClean="0">
                          <a:latin typeface="Times New Roman" panose="02020603050405020304" pitchFamily="18" charset="0"/>
                          <a:cs typeface="B Nazanin" panose="00000400000000000000" pitchFamily="2" charset="-78"/>
                        </a:rPr>
                        <a:t>I</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en-US" sz="2000" dirty="0" smtClean="0">
                          <a:latin typeface="Times New Roman" panose="02020603050405020304" pitchFamily="18" charset="0"/>
                          <a:cs typeface="B Nazanin" panose="00000400000000000000" pitchFamily="2" charset="-78"/>
                        </a:rPr>
                        <a:t>DR(15)</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en-US" sz="2000" dirty="0" smtClean="0">
                          <a:latin typeface="Times New Roman" panose="02020603050405020304" pitchFamily="18" charset="0"/>
                          <a:cs typeface="B Nazanin" panose="00000400000000000000" pitchFamily="2" charset="-78"/>
                        </a:rPr>
                        <a:t>01</a:t>
                      </a:r>
                      <a:endParaRPr lang="fa-IR" sz="2000" dirty="0">
                        <a:latin typeface="Times New Roman" panose="02020603050405020304" pitchFamily="18" charset="0"/>
                        <a:cs typeface="B Nazanin" panose="00000400000000000000" pitchFamily="2" charset="-78"/>
                      </a:endParaRPr>
                    </a:p>
                  </a:txBody>
                  <a:tcPr/>
                </a:tc>
              </a:tr>
              <a:tr h="370840">
                <a:tc>
                  <a:txBody>
                    <a:bodyPr/>
                    <a:lstStyle/>
                    <a:p>
                      <a:pPr rtl="1"/>
                      <a:r>
                        <a:rPr lang="fa-IR" sz="2000" dirty="0" smtClean="0">
                          <a:latin typeface="Times New Roman" panose="02020603050405020304" pitchFamily="18" charset="0"/>
                          <a:cs typeface="B Nazanin" panose="00000400000000000000" pitchFamily="2" charset="-78"/>
                        </a:rPr>
                        <a:t>بیت علامت </a:t>
                      </a:r>
                      <a:r>
                        <a:rPr lang="en-US" sz="2000" dirty="0" smtClean="0">
                          <a:latin typeface="Times New Roman" panose="02020603050405020304" pitchFamily="18" charset="0"/>
                          <a:cs typeface="B Nazanin" panose="00000400000000000000" pitchFamily="2" charset="-78"/>
                        </a:rPr>
                        <a:t>AC</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en-US" sz="2000" dirty="0" smtClean="0">
                          <a:latin typeface="Times New Roman" panose="02020603050405020304" pitchFamily="18" charset="0"/>
                          <a:cs typeface="B Nazanin" panose="00000400000000000000" pitchFamily="2" charset="-78"/>
                        </a:rPr>
                        <a:t>S</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en-US" sz="2000" dirty="0" smtClean="0">
                          <a:latin typeface="Times New Roman" panose="02020603050405020304" pitchFamily="18" charset="0"/>
                          <a:cs typeface="B Nazanin" panose="00000400000000000000" pitchFamily="2" charset="-78"/>
                        </a:rPr>
                        <a:t>AC(15)</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en-US" sz="2000" dirty="0" smtClean="0">
                          <a:latin typeface="Times New Roman" panose="02020603050405020304" pitchFamily="18" charset="0"/>
                          <a:cs typeface="B Nazanin" panose="00000400000000000000" pitchFamily="2" charset="-78"/>
                        </a:rPr>
                        <a:t>10</a:t>
                      </a:r>
                      <a:endParaRPr lang="fa-IR" sz="2000" dirty="0">
                        <a:latin typeface="Times New Roman" panose="02020603050405020304" pitchFamily="18" charset="0"/>
                        <a:cs typeface="B Nazanin" panose="00000400000000000000" pitchFamily="2" charset="-78"/>
                      </a:endParaRPr>
                    </a:p>
                  </a:txBody>
                  <a:tcPr/>
                </a:tc>
              </a:tr>
              <a:tr h="370840">
                <a:tc>
                  <a:txBody>
                    <a:bodyPr/>
                    <a:lstStyle/>
                    <a:p>
                      <a:pPr rtl="1"/>
                      <a:r>
                        <a:rPr lang="fa-IR" sz="2000" dirty="0" smtClean="0">
                          <a:latin typeface="Times New Roman" panose="02020603050405020304" pitchFamily="18" charset="0"/>
                          <a:cs typeface="B Nazanin" panose="00000400000000000000" pitchFamily="2" charset="-78"/>
                        </a:rPr>
                        <a:t>مقدار صفر در </a:t>
                      </a:r>
                      <a:r>
                        <a:rPr lang="en-US" sz="2000" dirty="0" smtClean="0">
                          <a:latin typeface="Times New Roman" panose="02020603050405020304" pitchFamily="18" charset="0"/>
                          <a:cs typeface="B Nazanin" panose="00000400000000000000" pitchFamily="2" charset="-78"/>
                        </a:rPr>
                        <a:t>AC</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en-US" sz="2000" dirty="0" smtClean="0">
                          <a:latin typeface="Times New Roman" panose="02020603050405020304" pitchFamily="18" charset="0"/>
                          <a:cs typeface="B Nazanin" panose="00000400000000000000" pitchFamily="2" charset="-78"/>
                        </a:rPr>
                        <a:t>Z</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en-US" sz="2000" dirty="0" smtClean="0">
                          <a:latin typeface="Times New Roman" panose="02020603050405020304" pitchFamily="18" charset="0"/>
                          <a:cs typeface="B Nazanin" panose="00000400000000000000" pitchFamily="2" charset="-78"/>
                        </a:rPr>
                        <a:t>AC=0</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en-US" sz="2000" dirty="0" smtClean="0">
                          <a:latin typeface="Times New Roman" panose="02020603050405020304" pitchFamily="18" charset="0"/>
                          <a:cs typeface="B Nazanin" panose="00000400000000000000" pitchFamily="2" charset="-78"/>
                        </a:rPr>
                        <a:t>11</a:t>
                      </a:r>
                      <a:endParaRPr lang="fa-IR" sz="2000" dirty="0">
                        <a:latin typeface="Times New Roman" panose="02020603050405020304" pitchFamily="18" charset="0"/>
                        <a:cs typeface="B Nazanin" panose="00000400000000000000" pitchFamily="2" charset="-78"/>
                      </a:endParaRPr>
                    </a:p>
                  </a:txBody>
                  <a:tcPr/>
                </a:tc>
              </a:tr>
            </a:tbl>
          </a:graphicData>
        </a:graphic>
      </p:graphicFrame>
      <p:graphicFrame>
        <p:nvGraphicFramePr>
          <p:cNvPr id="6" name="Table 5"/>
          <p:cNvGraphicFramePr>
            <a:graphicFrameLocks noGrp="1"/>
          </p:cNvGraphicFramePr>
          <p:nvPr>
            <p:extLst/>
          </p:nvPr>
        </p:nvGraphicFramePr>
        <p:xfrm>
          <a:off x="1187624" y="3645024"/>
          <a:ext cx="6327205" cy="2392680"/>
        </p:xfrm>
        <a:graphic>
          <a:graphicData uri="http://schemas.openxmlformats.org/drawingml/2006/table">
            <a:tbl>
              <a:tblPr rtl="1" firstRow="1" bandRow="1">
                <a:tableStyleId>{5C22544A-7EE6-4342-B048-85BDC9FD1C3A}</a:tableStyleId>
              </a:tblPr>
              <a:tblGrid>
                <a:gridCol w="4942269"/>
                <a:gridCol w="835343"/>
                <a:gridCol w="549593"/>
              </a:tblGrid>
              <a:tr h="370840">
                <a:tc>
                  <a:txBody>
                    <a:bodyPr/>
                    <a:lstStyle/>
                    <a:p>
                      <a:pPr rtl="1"/>
                      <a:r>
                        <a:rPr lang="fa-IR" dirty="0" smtClean="0">
                          <a:latin typeface="Times New Roman" panose="02020603050405020304" pitchFamily="18" charset="0"/>
                          <a:cs typeface="B Nazanin" panose="00000400000000000000" pitchFamily="2" charset="-78"/>
                        </a:rPr>
                        <a:t>عملکرد</a:t>
                      </a:r>
                      <a:endParaRPr lang="fa-IR" dirty="0">
                        <a:latin typeface="Times New Roman" panose="02020603050405020304" pitchFamily="18" charset="0"/>
                        <a:cs typeface="B Nazanin" panose="00000400000000000000" pitchFamily="2" charset="-78"/>
                      </a:endParaRPr>
                    </a:p>
                  </a:txBody>
                  <a:tcPr/>
                </a:tc>
                <a:tc>
                  <a:txBody>
                    <a:bodyPr/>
                    <a:lstStyle/>
                    <a:p>
                      <a:pPr rtl="1"/>
                      <a:r>
                        <a:rPr lang="fa-IR" dirty="0" smtClean="0">
                          <a:latin typeface="Times New Roman" panose="02020603050405020304" pitchFamily="18" charset="0"/>
                          <a:cs typeface="B Nazanin" panose="00000400000000000000" pitchFamily="2" charset="-78"/>
                        </a:rPr>
                        <a:t>سمبل</a:t>
                      </a:r>
                      <a:endParaRPr lang="fa-IR" dirty="0">
                        <a:latin typeface="Times New Roman" panose="02020603050405020304" pitchFamily="18" charset="0"/>
                        <a:cs typeface="B Nazanin" panose="00000400000000000000" pitchFamily="2" charset="-78"/>
                      </a:endParaRPr>
                    </a:p>
                  </a:txBody>
                  <a:tcPr/>
                </a:tc>
                <a:tc>
                  <a:txBody>
                    <a:bodyPr/>
                    <a:lstStyle/>
                    <a:p>
                      <a:pPr rtl="1"/>
                      <a:r>
                        <a:rPr lang="en-US" dirty="0" smtClean="0">
                          <a:latin typeface="Times New Roman" panose="02020603050405020304" pitchFamily="18" charset="0"/>
                          <a:cs typeface="B Nazanin" panose="00000400000000000000" pitchFamily="2" charset="-78"/>
                        </a:rPr>
                        <a:t>BR</a:t>
                      </a:r>
                      <a:endParaRPr lang="fa-IR" dirty="0">
                        <a:latin typeface="Times New Roman" panose="02020603050405020304" pitchFamily="18" charset="0"/>
                        <a:cs typeface="B Nazanin" panose="00000400000000000000" pitchFamily="2" charset="-78"/>
                      </a:endParaRPr>
                    </a:p>
                  </a:txBody>
                  <a:tcPr/>
                </a:tc>
              </a:tr>
              <a:tr h="370840">
                <a:tc>
                  <a:txBody>
                    <a:bodyPr/>
                    <a:lstStyle/>
                    <a:p>
                      <a:pPr rtl="1"/>
                      <a:r>
                        <a:rPr lang="fa-IR" dirty="0" smtClean="0">
                          <a:latin typeface="Times New Roman" panose="02020603050405020304" pitchFamily="18" charset="0"/>
                          <a:cs typeface="B Nazanin" panose="00000400000000000000" pitchFamily="2" charset="-78"/>
                        </a:rPr>
                        <a:t>اگر شرط برابر 1 باشد</a:t>
                      </a:r>
                      <a:r>
                        <a:rPr lang="fa-IR" baseline="0" dirty="0" smtClean="0">
                          <a:latin typeface="Times New Roman" panose="02020603050405020304" pitchFamily="18" charset="0"/>
                          <a:cs typeface="B Nazanin" panose="00000400000000000000" pitchFamily="2" charset="-78"/>
                        </a:rPr>
                        <a:t> </a:t>
                      </a:r>
                      <a:r>
                        <a:rPr lang="en-US" baseline="0" dirty="0" smtClean="0">
                          <a:latin typeface="Times New Roman" panose="02020603050405020304" pitchFamily="18" charset="0"/>
                          <a:cs typeface="B Nazanin" panose="00000400000000000000" pitchFamily="2" charset="-78"/>
                        </a:rPr>
                        <a:t>CAR </a:t>
                      </a:r>
                      <a:r>
                        <a:rPr lang="en-US" baseline="0" dirty="0" smtClean="0">
                          <a:latin typeface="Times New Roman" panose="02020603050405020304" pitchFamily="18" charset="0"/>
                          <a:cs typeface="B Nazanin" panose="00000400000000000000" pitchFamily="2" charset="-78"/>
                          <a:sym typeface="Wingdings" panose="05000000000000000000" pitchFamily="2" charset="2"/>
                        </a:rPr>
                        <a:t> AD</a:t>
                      </a:r>
                      <a:endParaRPr lang="fa-IR" baseline="0" dirty="0" smtClean="0">
                        <a:latin typeface="Times New Roman" panose="02020603050405020304" pitchFamily="18" charset="0"/>
                        <a:cs typeface="B Nazanin" panose="00000400000000000000" pitchFamily="2" charset="-78"/>
                        <a:sym typeface="Wingdings" panose="05000000000000000000" pitchFamily="2" charset="2"/>
                      </a:endParaRPr>
                    </a:p>
                    <a:p>
                      <a:pPr rtl="1"/>
                      <a:r>
                        <a:rPr lang="fa-IR" baseline="0" dirty="0" smtClean="0">
                          <a:latin typeface="Times New Roman" panose="02020603050405020304" pitchFamily="18" charset="0"/>
                          <a:cs typeface="B Nazanin" panose="00000400000000000000" pitchFamily="2" charset="-78"/>
                          <a:sym typeface="Wingdings" panose="05000000000000000000" pitchFamily="2" charset="2"/>
                        </a:rPr>
                        <a:t>اگر شرط برابر صفر باشد </a:t>
                      </a:r>
                      <a:r>
                        <a:rPr lang="en-US" baseline="0" dirty="0" smtClean="0">
                          <a:latin typeface="Times New Roman" panose="02020603050405020304" pitchFamily="18" charset="0"/>
                          <a:cs typeface="B Nazanin" panose="00000400000000000000" pitchFamily="2" charset="-78"/>
                          <a:sym typeface="Wingdings" panose="05000000000000000000" pitchFamily="2" charset="2"/>
                        </a:rPr>
                        <a:t>CAR  CAR + 1 </a:t>
                      </a:r>
                      <a:endParaRPr lang="fa-IR" dirty="0">
                        <a:latin typeface="Times New Roman" panose="02020603050405020304" pitchFamily="18" charset="0"/>
                        <a:cs typeface="B Nazanin" panose="00000400000000000000" pitchFamily="2" charset="-78"/>
                      </a:endParaRPr>
                    </a:p>
                  </a:txBody>
                  <a:tcPr/>
                </a:tc>
                <a:tc>
                  <a:txBody>
                    <a:bodyPr/>
                    <a:lstStyle/>
                    <a:p>
                      <a:pPr rtl="1"/>
                      <a:r>
                        <a:rPr lang="en-US" dirty="0" smtClean="0">
                          <a:latin typeface="Times New Roman" panose="02020603050405020304" pitchFamily="18" charset="0"/>
                          <a:cs typeface="B Nazanin" panose="00000400000000000000" pitchFamily="2" charset="-78"/>
                        </a:rPr>
                        <a:t>JMP</a:t>
                      </a:r>
                      <a:endParaRPr lang="fa-IR" dirty="0">
                        <a:latin typeface="Times New Roman" panose="02020603050405020304" pitchFamily="18" charset="0"/>
                        <a:cs typeface="B Nazanin" panose="00000400000000000000" pitchFamily="2" charset="-78"/>
                      </a:endParaRPr>
                    </a:p>
                  </a:txBody>
                  <a:tcPr/>
                </a:tc>
                <a:tc>
                  <a:txBody>
                    <a:bodyPr/>
                    <a:lstStyle/>
                    <a:p>
                      <a:pPr rtl="1"/>
                      <a:r>
                        <a:rPr lang="en-US" dirty="0" smtClean="0">
                          <a:latin typeface="Times New Roman" panose="02020603050405020304" pitchFamily="18" charset="0"/>
                          <a:cs typeface="B Nazanin" panose="00000400000000000000" pitchFamily="2" charset="-78"/>
                        </a:rPr>
                        <a:t>00</a:t>
                      </a:r>
                      <a:endParaRPr lang="fa-IR" dirty="0">
                        <a:latin typeface="Times New Roman" panose="02020603050405020304" pitchFamily="18" charset="0"/>
                        <a:cs typeface="B Nazanin" panose="00000400000000000000" pitchFamily="2" charset="-78"/>
                      </a:endParaRPr>
                    </a:p>
                  </a:txBody>
                  <a:tcPr/>
                </a:tc>
              </a:tr>
              <a:tr h="370840">
                <a:tc>
                  <a:txBody>
                    <a:bodyPr/>
                    <a:lstStyle/>
                    <a:p>
                      <a:pPr rtl="1"/>
                      <a:r>
                        <a:rPr lang="fa-IR" dirty="0" smtClean="0">
                          <a:latin typeface="Times New Roman" panose="02020603050405020304" pitchFamily="18" charset="0"/>
                          <a:cs typeface="B Nazanin" panose="00000400000000000000" pitchFamily="2" charset="-78"/>
                        </a:rPr>
                        <a:t>اگر شرط برابر 1 باشد</a:t>
                      </a:r>
                      <a:r>
                        <a:rPr lang="fa-IR" baseline="0" dirty="0" smtClean="0">
                          <a:latin typeface="Times New Roman" panose="02020603050405020304" pitchFamily="18" charset="0"/>
                          <a:cs typeface="B Nazanin" panose="00000400000000000000" pitchFamily="2" charset="-78"/>
                        </a:rPr>
                        <a:t> </a:t>
                      </a:r>
                      <a:r>
                        <a:rPr lang="en-US" baseline="0" dirty="0" smtClean="0">
                          <a:latin typeface="Times New Roman" panose="02020603050405020304" pitchFamily="18" charset="0"/>
                          <a:cs typeface="B Nazanin" panose="00000400000000000000" pitchFamily="2" charset="-78"/>
                        </a:rPr>
                        <a:t>CAR </a:t>
                      </a:r>
                      <a:r>
                        <a:rPr lang="en-US" baseline="0" dirty="0" smtClean="0">
                          <a:latin typeface="Times New Roman" panose="02020603050405020304" pitchFamily="18" charset="0"/>
                          <a:cs typeface="B Nazanin" panose="00000400000000000000" pitchFamily="2" charset="-78"/>
                          <a:sym typeface="Wingdings" panose="05000000000000000000" pitchFamily="2" charset="2"/>
                        </a:rPr>
                        <a:t> AD, SBR  CAR + 1</a:t>
                      </a:r>
                      <a:endParaRPr lang="fa-IR" baseline="0" dirty="0" smtClean="0">
                        <a:latin typeface="Times New Roman" panose="02020603050405020304" pitchFamily="18" charset="0"/>
                        <a:cs typeface="B Nazanin" panose="00000400000000000000" pitchFamily="2" charset="-78"/>
                        <a:sym typeface="Wingdings" panose="05000000000000000000" pitchFamily="2" charset="2"/>
                      </a:endParaRPr>
                    </a:p>
                    <a:p>
                      <a:pPr rtl="1"/>
                      <a:r>
                        <a:rPr lang="fa-IR" baseline="0" dirty="0" smtClean="0">
                          <a:latin typeface="Times New Roman" panose="02020603050405020304" pitchFamily="18" charset="0"/>
                          <a:cs typeface="B Nazanin" panose="00000400000000000000" pitchFamily="2" charset="-78"/>
                          <a:sym typeface="Wingdings" panose="05000000000000000000" pitchFamily="2" charset="2"/>
                        </a:rPr>
                        <a:t>اگر شرط برابر صفر باشد </a:t>
                      </a:r>
                      <a:r>
                        <a:rPr lang="en-US" baseline="0" dirty="0" smtClean="0">
                          <a:latin typeface="Times New Roman" panose="02020603050405020304" pitchFamily="18" charset="0"/>
                          <a:cs typeface="B Nazanin" panose="00000400000000000000" pitchFamily="2" charset="-78"/>
                          <a:sym typeface="Wingdings" panose="05000000000000000000" pitchFamily="2" charset="2"/>
                        </a:rPr>
                        <a:t>CAR  CAR + 1 </a:t>
                      </a:r>
                      <a:endParaRPr lang="fa-IR" dirty="0" smtClean="0">
                        <a:latin typeface="Times New Roman" panose="02020603050405020304" pitchFamily="18" charset="0"/>
                        <a:cs typeface="B Nazanin" panose="00000400000000000000" pitchFamily="2" charset="-78"/>
                      </a:endParaRPr>
                    </a:p>
                  </a:txBody>
                  <a:tcPr/>
                </a:tc>
                <a:tc>
                  <a:txBody>
                    <a:bodyPr/>
                    <a:lstStyle/>
                    <a:p>
                      <a:pPr rtl="1"/>
                      <a:r>
                        <a:rPr lang="en-US" dirty="0" smtClean="0">
                          <a:latin typeface="Times New Roman" panose="02020603050405020304" pitchFamily="18" charset="0"/>
                          <a:cs typeface="B Nazanin" panose="00000400000000000000" pitchFamily="2" charset="-78"/>
                        </a:rPr>
                        <a:t>CALL</a:t>
                      </a:r>
                      <a:endParaRPr lang="fa-IR" dirty="0">
                        <a:latin typeface="Times New Roman" panose="02020603050405020304" pitchFamily="18" charset="0"/>
                        <a:cs typeface="B Nazanin" panose="00000400000000000000" pitchFamily="2" charset="-78"/>
                      </a:endParaRPr>
                    </a:p>
                  </a:txBody>
                  <a:tcPr/>
                </a:tc>
                <a:tc>
                  <a:txBody>
                    <a:bodyPr/>
                    <a:lstStyle/>
                    <a:p>
                      <a:pPr rtl="1"/>
                      <a:r>
                        <a:rPr lang="en-US" dirty="0" smtClean="0">
                          <a:latin typeface="Times New Roman" panose="02020603050405020304" pitchFamily="18" charset="0"/>
                          <a:cs typeface="B Nazanin" panose="00000400000000000000" pitchFamily="2" charset="-78"/>
                        </a:rPr>
                        <a:t>01</a:t>
                      </a:r>
                      <a:endParaRPr lang="fa-IR" dirty="0">
                        <a:latin typeface="Times New Roman" panose="02020603050405020304" pitchFamily="18" charset="0"/>
                        <a:cs typeface="B Nazanin" panose="00000400000000000000" pitchFamily="2" charset="-78"/>
                      </a:endParaRPr>
                    </a:p>
                  </a:txBody>
                  <a:tcPr/>
                </a:tc>
              </a:tr>
              <a:tr h="370840">
                <a:tc>
                  <a:txBody>
                    <a:bodyPr/>
                    <a:lstStyle/>
                    <a:p>
                      <a:pPr rtl="1"/>
                      <a:r>
                        <a:rPr lang="fa-IR" dirty="0" smtClean="0">
                          <a:latin typeface="Times New Roman" panose="02020603050405020304" pitchFamily="18" charset="0"/>
                          <a:cs typeface="B Nazanin" panose="00000400000000000000" pitchFamily="2" charset="-78"/>
                        </a:rPr>
                        <a:t>بازگشت از زیر روال </a:t>
                      </a:r>
                      <a:r>
                        <a:rPr lang="en-US" dirty="0" smtClean="0">
                          <a:latin typeface="Times New Roman" panose="02020603050405020304" pitchFamily="18" charset="0"/>
                          <a:cs typeface="B Nazanin" panose="00000400000000000000" pitchFamily="2" charset="-78"/>
                        </a:rPr>
                        <a:t>CAR </a:t>
                      </a:r>
                      <a:r>
                        <a:rPr lang="en-US" dirty="0" smtClean="0">
                          <a:latin typeface="Times New Roman" panose="02020603050405020304" pitchFamily="18" charset="0"/>
                          <a:cs typeface="B Nazanin" panose="00000400000000000000" pitchFamily="2" charset="-78"/>
                          <a:sym typeface="Wingdings" panose="05000000000000000000" pitchFamily="2" charset="2"/>
                        </a:rPr>
                        <a:t> SBR</a:t>
                      </a:r>
                      <a:endParaRPr lang="fa-IR" dirty="0">
                        <a:latin typeface="Times New Roman" panose="02020603050405020304" pitchFamily="18" charset="0"/>
                        <a:cs typeface="B Nazanin" panose="00000400000000000000" pitchFamily="2" charset="-78"/>
                      </a:endParaRPr>
                    </a:p>
                  </a:txBody>
                  <a:tcPr/>
                </a:tc>
                <a:tc>
                  <a:txBody>
                    <a:bodyPr/>
                    <a:lstStyle/>
                    <a:p>
                      <a:pPr rtl="1"/>
                      <a:r>
                        <a:rPr lang="en-US" dirty="0" smtClean="0">
                          <a:latin typeface="Times New Roman" panose="02020603050405020304" pitchFamily="18" charset="0"/>
                          <a:cs typeface="B Nazanin" panose="00000400000000000000" pitchFamily="2" charset="-78"/>
                        </a:rPr>
                        <a:t>RET</a:t>
                      </a:r>
                      <a:endParaRPr lang="fa-IR" dirty="0">
                        <a:latin typeface="Times New Roman" panose="02020603050405020304" pitchFamily="18" charset="0"/>
                        <a:cs typeface="B Nazanin" panose="00000400000000000000" pitchFamily="2" charset="-78"/>
                      </a:endParaRPr>
                    </a:p>
                  </a:txBody>
                  <a:tcPr/>
                </a:tc>
                <a:tc>
                  <a:txBody>
                    <a:bodyPr/>
                    <a:lstStyle/>
                    <a:p>
                      <a:pPr rtl="1"/>
                      <a:r>
                        <a:rPr lang="en-US" dirty="0" smtClean="0">
                          <a:latin typeface="Times New Roman" panose="02020603050405020304" pitchFamily="18" charset="0"/>
                          <a:cs typeface="B Nazanin" panose="00000400000000000000" pitchFamily="2" charset="-78"/>
                        </a:rPr>
                        <a:t>10</a:t>
                      </a:r>
                      <a:endParaRPr lang="fa-IR" dirty="0">
                        <a:latin typeface="Times New Roman" panose="02020603050405020304" pitchFamily="18" charset="0"/>
                        <a:cs typeface="B Nazanin" panose="00000400000000000000" pitchFamily="2" charset="-78"/>
                      </a:endParaRPr>
                    </a:p>
                  </a:txBody>
                  <a:tcPr/>
                </a:tc>
              </a:tr>
              <a:tr h="370840">
                <a:tc>
                  <a:txBody>
                    <a:bodyPr/>
                    <a:lstStyle/>
                    <a:p>
                      <a:pPr rtl="1"/>
                      <a:r>
                        <a:rPr lang="en-US" dirty="0" smtClean="0">
                          <a:latin typeface="Times New Roman" panose="02020603050405020304" pitchFamily="18" charset="0"/>
                          <a:cs typeface="B Nazanin" panose="00000400000000000000" pitchFamily="2" charset="-78"/>
                        </a:rPr>
                        <a:t>CAR(2-5) </a:t>
                      </a:r>
                      <a:r>
                        <a:rPr lang="en-US" dirty="0" smtClean="0">
                          <a:latin typeface="Times New Roman" panose="02020603050405020304" pitchFamily="18" charset="0"/>
                          <a:cs typeface="B Nazanin" panose="00000400000000000000" pitchFamily="2" charset="-78"/>
                          <a:sym typeface="Wingdings" panose="05000000000000000000" pitchFamily="2" charset="2"/>
                        </a:rPr>
                        <a:t> DR(11-14), CAR(0,1,6)  0</a:t>
                      </a:r>
                      <a:endParaRPr lang="fa-IR" dirty="0">
                        <a:latin typeface="Times New Roman" panose="02020603050405020304" pitchFamily="18" charset="0"/>
                        <a:cs typeface="B Nazanin" panose="00000400000000000000" pitchFamily="2" charset="-78"/>
                      </a:endParaRPr>
                    </a:p>
                  </a:txBody>
                  <a:tcPr/>
                </a:tc>
                <a:tc>
                  <a:txBody>
                    <a:bodyPr/>
                    <a:lstStyle/>
                    <a:p>
                      <a:pPr rtl="1"/>
                      <a:r>
                        <a:rPr lang="en-US" dirty="0" smtClean="0">
                          <a:latin typeface="Times New Roman" panose="02020603050405020304" pitchFamily="18" charset="0"/>
                          <a:cs typeface="B Nazanin" panose="00000400000000000000" pitchFamily="2" charset="-78"/>
                        </a:rPr>
                        <a:t>MAP</a:t>
                      </a:r>
                      <a:endParaRPr lang="fa-IR" dirty="0">
                        <a:latin typeface="Times New Roman" panose="02020603050405020304" pitchFamily="18" charset="0"/>
                        <a:cs typeface="B Nazanin" panose="00000400000000000000" pitchFamily="2" charset="-78"/>
                      </a:endParaRPr>
                    </a:p>
                  </a:txBody>
                  <a:tcPr/>
                </a:tc>
                <a:tc>
                  <a:txBody>
                    <a:bodyPr/>
                    <a:lstStyle/>
                    <a:p>
                      <a:pPr rtl="1"/>
                      <a:r>
                        <a:rPr lang="en-US" dirty="0" smtClean="0">
                          <a:latin typeface="Times New Roman" panose="02020603050405020304" pitchFamily="18" charset="0"/>
                          <a:cs typeface="B Nazanin" panose="00000400000000000000" pitchFamily="2" charset="-78"/>
                        </a:rPr>
                        <a:t>11</a:t>
                      </a:r>
                      <a:endParaRPr lang="fa-IR" dirty="0">
                        <a:latin typeface="Times New Roman" panose="02020603050405020304" pitchFamily="18" charset="0"/>
                        <a:cs typeface="B Nazanin" panose="00000400000000000000" pitchFamily="2" charset="-78"/>
                      </a:endParaRPr>
                    </a:p>
                  </a:txBody>
                  <a:tcPr/>
                </a:tc>
              </a:tr>
            </a:tbl>
          </a:graphicData>
        </a:graphic>
      </p:graphicFrame>
    </p:spTree>
    <p:extLst>
      <p:ext uri="{BB962C8B-B14F-4D97-AF65-F5344CB8AC3E}">
        <p14:creationId xmlns:p14="http://schemas.microsoft.com/office/powerpoint/2010/main" val="21905620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b="1" dirty="0" smtClean="0"/>
              <a:t>ادامه ريز دستورالعمل‌هاي سمبليك</a:t>
            </a:r>
            <a:endParaRPr lang="en-US" sz="2000" dirty="0"/>
          </a:p>
        </p:txBody>
      </p:sp>
      <p:sp>
        <p:nvSpPr>
          <p:cNvPr id="3" name="Content Placeholder 2"/>
          <p:cNvSpPr>
            <a:spLocks noGrp="1"/>
          </p:cNvSpPr>
          <p:nvPr>
            <p:ph idx="1"/>
          </p:nvPr>
        </p:nvSpPr>
        <p:spPr>
          <a:xfrm>
            <a:off x="152400" y="1428736"/>
            <a:ext cx="8686800" cy="5048264"/>
          </a:xfrm>
        </p:spPr>
        <p:txBody>
          <a:bodyPr/>
          <a:lstStyle/>
          <a:p>
            <a:r>
              <a:rPr lang="fa-IR" sz="2400" b="1" dirty="0" smtClean="0"/>
              <a:t>فيلد </a:t>
            </a:r>
            <a:r>
              <a:rPr lang="en-US" sz="2400" b="1" dirty="0" smtClean="0"/>
              <a:t>CD</a:t>
            </a:r>
            <a:r>
              <a:rPr lang="fa-IR" sz="2400" b="1" dirty="0" smtClean="0"/>
              <a:t>، داراي يك حرف </a:t>
            </a:r>
            <a:r>
              <a:rPr lang="en-US" sz="2400" b="1" dirty="0" smtClean="0"/>
              <a:t>S ، I ، U </a:t>
            </a:r>
            <a:r>
              <a:rPr lang="fa-IR" sz="2400" b="1" dirty="0" smtClean="0"/>
              <a:t> و يا </a:t>
            </a:r>
            <a:r>
              <a:rPr lang="en-US" sz="2400" b="1" dirty="0" smtClean="0"/>
              <a:t>Z</a:t>
            </a:r>
            <a:r>
              <a:rPr lang="fa-IR" sz="2400" b="1" dirty="0" smtClean="0"/>
              <a:t> است</a:t>
            </a:r>
            <a:r>
              <a:rPr lang="en-US" sz="2400" b="1" dirty="0" smtClean="0"/>
              <a:t>.</a:t>
            </a:r>
            <a:endParaRPr lang="fa-IR" sz="2400" b="1" dirty="0" smtClean="0"/>
          </a:p>
          <a:p>
            <a:r>
              <a:rPr lang="fa-IR" sz="2400" b="1" dirty="0" smtClean="0"/>
              <a:t>فيلد </a:t>
            </a:r>
            <a:r>
              <a:rPr lang="en-US" sz="2400" b="1" dirty="0" smtClean="0"/>
              <a:t>BR</a:t>
            </a:r>
            <a:r>
              <a:rPr lang="fa-IR" sz="2400" b="1" dirty="0" smtClean="0"/>
              <a:t>، حاوي يكي از چهار سمبل تعريف شده در جدول اسلايد قبل مي‌باشد.</a:t>
            </a:r>
          </a:p>
          <a:p>
            <a:r>
              <a:rPr lang="fa-IR" sz="2400" b="1" dirty="0" smtClean="0"/>
              <a:t>فيلد</a:t>
            </a:r>
            <a:r>
              <a:rPr lang="en-US" sz="2400" b="1" dirty="0" smtClean="0"/>
              <a:t>AD </a:t>
            </a:r>
            <a:r>
              <a:rPr lang="fa-IR" sz="2400" b="1" dirty="0" smtClean="0"/>
              <a:t>، مقدار ميدان آدرس ريزدستورالعمل را به يكي از سه طريق زير مشخص مي‌كند . </a:t>
            </a:r>
          </a:p>
          <a:p>
            <a:pPr>
              <a:buNone/>
            </a:pPr>
            <a:r>
              <a:rPr lang="fa-IR" sz="2400" b="1" dirty="0" smtClean="0"/>
              <a:t>الف) با يك آدرس سمبليك، كه بايد به صورت برچسب (</a:t>
            </a:r>
            <a:r>
              <a:rPr lang="en-US" sz="2400" b="1" dirty="0" smtClean="0"/>
              <a:t>Label</a:t>
            </a:r>
            <a:r>
              <a:rPr lang="fa-IR" sz="2400" b="1" dirty="0" smtClean="0"/>
              <a:t>) هم وجود داشته باشد.</a:t>
            </a:r>
          </a:p>
          <a:p>
            <a:pPr>
              <a:buNone/>
            </a:pPr>
            <a:r>
              <a:rPr lang="fa-IR" sz="2400" b="1" dirty="0" smtClean="0"/>
              <a:t>ب) با سمبل </a:t>
            </a:r>
            <a:r>
              <a:rPr lang="en-US" sz="2400" b="1" dirty="0" smtClean="0"/>
              <a:t>NEXT </a:t>
            </a:r>
            <a:r>
              <a:rPr lang="fa-IR" sz="2400" b="1" dirty="0" smtClean="0"/>
              <a:t> براي مشخص كردن آدرس متوالي بعدي. </a:t>
            </a:r>
          </a:p>
          <a:p>
            <a:pPr>
              <a:buNone/>
            </a:pPr>
            <a:r>
              <a:rPr lang="fa-IR" sz="2400" b="1" dirty="0" smtClean="0"/>
              <a:t>ج) اگر ميدان </a:t>
            </a:r>
            <a:r>
              <a:rPr lang="en-US" sz="2400" b="1" dirty="0" smtClean="0"/>
              <a:t>BR </a:t>
            </a:r>
            <a:r>
              <a:rPr lang="fa-IR" sz="2400" b="1" dirty="0" smtClean="0"/>
              <a:t>حاوي سمبل</a:t>
            </a:r>
            <a:r>
              <a:rPr lang="en-US" sz="2400" b="1" dirty="0" smtClean="0"/>
              <a:t>RET</a:t>
            </a:r>
            <a:r>
              <a:rPr lang="fa-IR" sz="2400" b="1" dirty="0" smtClean="0"/>
              <a:t>يا </a:t>
            </a:r>
            <a:r>
              <a:rPr lang="en-US" sz="2400" b="1" dirty="0" smtClean="0"/>
              <a:t>MAP</a:t>
            </a:r>
            <a:r>
              <a:rPr lang="fa-IR" sz="2400" b="1" dirty="0" smtClean="0"/>
              <a:t> باشد ميدان </a:t>
            </a:r>
            <a:r>
              <a:rPr lang="en-US" sz="2400" b="1" dirty="0" smtClean="0"/>
              <a:t>AD</a:t>
            </a:r>
            <a:r>
              <a:rPr lang="fa-IR" sz="2400" b="1" dirty="0" smtClean="0"/>
              <a:t> خالي گذاشته مي‌شود و اسمبلر آن را به هفت عدد صفر تبديل مي نمايد.</a:t>
            </a:r>
            <a:endParaRPr lang="en-US" sz="24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srcRect/>
          <a:stretch>
            <a:fillRect/>
          </a:stretch>
        </p:blipFill>
        <p:spPr bwMode="auto">
          <a:xfrm>
            <a:off x="6090817" y="921722"/>
            <a:ext cx="3017687" cy="3587398"/>
          </a:xfrm>
          <a:prstGeom prst="rect">
            <a:avLst/>
          </a:prstGeom>
          <a:noFill/>
          <a:ln w="9525">
            <a:noFill/>
            <a:miter lim="800000"/>
            <a:headEnd/>
            <a:tailEnd/>
          </a:ln>
          <a:effectLst/>
        </p:spPr>
      </p:pic>
      <p:sp>
        <p:nvSpPr>
          <p:cNvPr id="13315" name="Rectangle 3"/>
          <p:cNvSpPr>
            <a:spLocks noGrp="1" noChangeArrowheads="1"/>
          </p:cNvSpPr>
          <p:nvPr>
            <p:ph type="body" idx="1"/>
          </p:nvPr>
        </p:nvSpPr>
        <p:spPr>
          <a:xfrm>
            <a:off x="152400" y="990600"/>
            <a:ext cx="8686800" cy="3724284"/>
          </a:xfrm>
        </p:spPr>
        <p:txBody>
          <a:bodyPr/>
          <a:lstStyle/>
          <a:p>
            <a:pPr lvl="1" algn="l" rtl="0">
              <a:lnSpc>
                <a:spcPct val="90000"/>
              </a:lnSpc>
            </a:pPr>
            <a:r>
              <a:rPr lang="en-US" altLang="ko-KR" dirty="0" smtClean="0"/>
              <a:t>Symbolic </a:t>
            </a:r>
            <a:r>
              <a:rPr lang="en-US" altLang="ko-KR" dirty="0"/>
              <a:t>Microinstruction </a:t>
            </a:r>
          </a:p>
          <a:p>
            <a:pPr lvl="2" algn="l" rtl="0">
              <a:lnSpc>
                <a:spcPct val="90000"/>
              </a:lnSpc>
              <a:buFont typeface="Monotype Sorts" pitchFamily="2" charset="2"/>
              <a:buNone/>
            </a:pPr>
            <a:r>
              <a:rPr kumimoji="1" lang="ko-KR" altLang="en-US" sz="1800" b="1" dirty="0">
                <a:solidFill>
                  <a:schemeClr val="accent1"/>
                </a:solidFill>
                <a:sym typeface="Wingdings" pitchFamily="2" charset="2"/>
              </a:rPr>
              <a:t></a:t>
            </a:r>
            <a:r>
              <a:rPr lang="en-US" altLang="ko-KR" dirty="0"/>
              <a:t> Label Field : </a:t>
            </a:r>
            <a:r>
              <a:rPr lang="en-US" altLang="ko-KR" dirty="0">
                <a:solidFill>
                  <a:schemeClr val="accent2"/>
                </a:solidFill>
              </a:rPr>
              <a:t>Terminated with a colon ( </a:t>
            </a:r>
            <a:r>
              <a:rPr lang="en-US" altLang="ko-KR" b="1" dirty="0">
                <a:solidFill>
                  <a:schemeClr val="accent2"/>
                </a:solidFill>
              </a:rPr>
              <a:t>: </a:t>
            </a:r>
            <a:r>
              <a:rPr lang="en-US" altLang="ko-KR" dirty="0">
                <a:solidFill>
                  <a:schemeClr val="accent2"/>
                </a:solidFill>
              </a:rPr>
              <a:t>)</a:t>
            </a:r>
          </a:p>
          <a:p>
            <a:pPr lvl="2" algn="l" rtl="0">
              <a:lnSpc>
                <a:spcPct val="90000"/>
              </a:lnSpc>
              <a:buFont typeface="Monotype Sorts" pitchFamily="2" charset="2"/>
              <a:buNone/>
            </a:pPr>
            <a:r>
              <a:rPr kumimoji="1" lang="ko-KR" altLang="en-US" sz="1800" b="1" dirty="0">
                <a:solidFill>
                  <a:schemeClr val="accent1"/>
                </a:solidFill>
                <a:sym typeface="Wingdings" pitchFamily="2" charset="2"/>
              </a:rPr>
              <a:t> </a:t>
            </a:r>
            <a:r>
              <a:rPr lang="en-US" altLang="ko-KR" dirty="0" smtClean="0"/>
              <a:t>Micro operation </a:t>
            </a:r>
            <a:r>
              <a:rPr lang="en-US" altLang="ko-KR" dirty="0"/>
              <a:t>Field : </a:t>
            </a:r>
            <a:r>
              <a:rPr lang="en-US" altLang="ko-KR" dirty="0">
                <a:solidFill>
                  <a:schemeClr val="accent2"/>
                </a:solidFill>
              </a:rPr>
              <a:t>one, two, or three </a:t>
            </a:r>
          </a:p>
          <a:p>
            <a:pPr lvl="2" algn="l" rtl="0">
              <a:lnSpc>
                <a:spcPct val="90000"/>
              </a:lnSpc>
              <a:buFont typeface="Monotype Sorts" pitchFamily="2" charset="2"/>
              <a:buNone/>
            </a:pPr>
            <a:r>
              <a:rPr lang="en-US" altLang="ko-KR" dirty="0">
                <a:solidFill>
                  <a:schemeClr val="accent2"/>
                </a:solidFill>
              </a:rPr>
              <a:t>       symbols, separated by commas</a:t>
            </a:r>
            <a:r>
              <a:rPr kumimoji="1" lang="ko-KR" altLang="en-US" sz="1800" b="1" dirty="0">
                <a:solidFill>
                  <a:schemeClr val="accent1"/>
                </a:solidFill>
                <a:sym typeface="Wingdings" pitchFamily="2" charset="2"/>
              </a:rPr>
              <a:t> </a:t>
            </a:r>
          </a:p>
          <a:p>
            <a:pPr lvl="2" algn="l" rtl="0">
              <a:lnSpc>
                <a:spcPct val="90000"/>
              </a:lnSpc>
              <a:buFont typeface="Monotype Sorts" pitchFamily="2" charset="2"/>
              <a:buNone/>
            </a:pPr>
            <a:r>
              <a:rPr kumimoji="1" lang="ko-KR" altLang="en-US" sz="1800" b="1" dirty="0">
                <a:solidFill>
                  <a:schemeClr val="accent1"/>
                </a:solidFill>
                <a:sym typeface="Wingdings" pitchFamily="2" charset="2"/>
              </a:rPr>
              <a:t> </a:t>
            </a:r>
            <a:r>
              <a:rPr lang="en-US" altLang="ko-KR" dirty="0"/>
              <a:t>CD Field : U, I, S, or Z</a:t>
            </a:r>
          </a:p>
          <a:p>
            <a:pPr lvl="2" algn="l" rtl="0">
              <a:lnSpc>
                <a:spcPct val="90000"/>
              </a:lnSpc>
              <a:buFont typeface="Monotype Sorts" pitchFamily="2" charset="2"/>
              <a:buNone/>
            </a:pPr>
            <a:r>
              <a:rPr kumimoji="1" lang="ko-KR" altLang="en-US" sz="1800" b="1" dirty="0" smtClean="0">
                <a:solidFill>
                  <a:schemeClr val="accent1"/>
                </a:solidFill>
                <a:sym typeface="Wingdings" pitchFamily="2" charset="2"/>
              </a:rPr>
              <a:t></a:t>
            </a:r>
            <a:r>
              <a:rPr lang="en-US" altLang="ko-KR" dirty="0" smtClean="0"/>
              <a:t> BR </a:t>
            </a:r>
            <a:r>
              <a:rPr lang="en-US" altLang="ko-KR" dirty="0"/>
              <a:t>Field : JMP, CALL, RET, or </a:t>
            </a:r>
            <a:r>
              <a:rPr lang="en-US" altLang="ko-KR" dirty="0" smtClean="0"/>
              <a:t>MAP</a:t>
            </a:r>
            <a:endParaRPr lang="fa-IR" altLang="ko-KR" dirty="0" smtClean="0"/>
          </a:p>
          <a:p>
            <a:pPr lvl="2" algn="l" rtl="0">
              <a:lnSpc>
                <a:spcPct val="90000"/>
              </a:lnSpc>
              <a:buNone/>
            </a:pPr>
            <a:r>
              <a:rPr lang="ko-KR" altLang="ko-KR" sz="1800" b="1" dirty="0" smtClean="0">
                <a:solidFill>
                  <a:schemeClr val="accent1"/>
                </a:solidFill>
                <a:sym typeface="Wingdings" pitchFamily="2" charset="2"/>
              </a:rPr>
              <a:t></a:t>
            </a:r>
            <a:r>
              <a:rPr lang="ko-KR" altLang="ko-KR" dirty="0" smtClean="0"/>
              <a:t> </a:t>
            </a:r>
            <a:r>
              <a:rPr lang="en-US" altLang="ko-KR" dirty="0" smtClean="0"/>
              <a:t>AD Field </a:t>
            </a:r>
          </a:p>
          <a:p>
            <a:pPr lvl="2" algn="l" rtl="0">
              <a:lnSpc>
                <a:spcPct val="90000"/>
              </a:lnSpc>
              <a:buNone/>
            </a:pPr>
            <a:r>
              <a:rPr lang="en-US" altLang="ko-KR" dirty="0" smtClean="0"/>
              <a:t>	a. Symbolic Address : Label ( = Address )</a:t>
            </a:r>
          </a:p>
          <a:p>
            <a:pPr lvl="2" algn="l" rtl="0">
              <a:lnSpc>
                <a:spcPct val="90000"/>
              </a:lnSpc>
              <a:buNone/>
            </a:pPr>
            <a:r>
              <a:rPr lang="en-US" altLang="ko-KR" dirty="0" smtClean="0"/>
              <a:t>    b. Symbol “NEXT” : next address</a:t>
            </a:r>
          </a:p>
          <a:p>
            <a:pPr lvl="2" algn="l" rtl="0">
              <a:lnSpc>
                <a:spcPct val="90000"/>
              </a:lnSpc>
              <a:buNone/>
            </a:pPr>
            <a:r>
              <a:rPr lang="en-US" altLang="ko-KR" dirty="0" smtClean="0"/>
              <a:t>    c. Symbol “RET” or “MAP” : AD field = 0000000   </a:t>
            </a:r>
          </a:p>
          <a:p>
            <a:pPr lvl="2" algn="l" rtl="0">
              <a:lnSpc>
                <a:spcPct val="90000"/>
              </a:lnSpc>
            </a:pPr>
            <a:r>
              <a:rPr lang="en-US" altLang="ko-KR" dirty="0" smtClean="0"/>
              <a:t>ORG : Pseudo instruction(</a:t>
            </a:r>
            <a:r>
              <a:rPr lang="en-US" altLang="ko-KR" i="1" dirty="0" smtClean="0">
                <a:solidFill>
                  <a:schemeClr val="accent1"/>
                </a:solidFill>
              </a:rPr>
              <a:t>define the origin, or first address of routine</a:t>
            </a:r>
            <a:r>
              <a:rPr lang="en-US" altLang="ko-KR" i="1" dirty="0" smtClean="0"/>
              <a:t>)</a:t>
            </a:r>
          </a:p>
          <a:p>
            <a:pPr lvl="2" algn="l" rtl="0">
              <a:lnSpc>
                <a:spcPct val="90000"/>
              </a:lnSpc>
              <a:buFont typeface="Monotype Sorts" pitchFamily="2" charset="2"/>
              <a:buNone/>
            </a:pPr>
            <a:endParaRPr lang="en-US" altLang="ko-KR" dirty="0"/>
          </a:p>
        </p:txBody>
      </p:sp>
      <p:graphicFrame>
        <p:nvGraphicFramePr>
          <p:cNvPr id="13331" name="Object 19"/>
          <p:cNvGraphicFramePr>
            <a:graphicFrameLocks noChangeAspect="1"/>
          </p:cNvGraphicFramePr>
          <p:nvPr/>
        </p:nvGraphicFramePr>
        <p:xfrm>
          <a:off x="5195888" y="5278456"/>
          <a:ext cx="3719512" cy="865188"/>
        </p:xfrm>
        <a:graphic>
          <a:graphicData uri="http://schemas.openxmlformats.org/presentationml/2006/ole">
            <mc:AlternateContent xmlns:mc="http://schemas.openxmlformats.org/markup-compatibility/2006">
              <mc:Choice xmlns:v="urn:schemas-microsoft-com:vml" Requires="v">
                <p:oleObj spid="_x0000_s4115" name="워크시트" r:id="rId4" imgW="3971520" imgH="918720" progId="Excel.Sheet.8">
                  <p:embed/>
                </p:oleObj>
              </mc:Choice>
              <mc:Fallback>
                <p:oleObj name="워크시트" r:id="rId4" imgW="3971520" imgH="918720" progId="Excel.Sheet.8">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95888" y="5278456"/>
                        <a:ext cx="3719512" cy="865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332" name="Rectangle 20"/>
          <p:cNvSpPr>
            <a:spLocks noChangeArrowheads="1"/>
          </p:cNvSpPr>
          <p:nvPr/>
        </p:nvSpPr>
        <p:spPr bwMode="auto">
          <a:xfrm>
            <a:off x="4572000" y="4987944"/>
            <a:ext cx="4495800" cy="366712"/>
          </a:xfrm>
          <a:prstGeom prst="rect">
            <a:avLst/>
          </a:prstGeom>
          <a:noFill/>
          <a:ln w="12700">
            <a:noFill/>
            <a:miter lim="800000"/>
            <a:headEnd/>
            <a:tailEnd/>
          </a:ln>
          <a:effectLst/>
        </p:spPr>
        <p:txBody>
          <a:bodyPr>
            <a:spAutoFit/>
          </a:bodyPr>
          <a:lstStyle/>
          <a:p>
            <a:pPr lvl="2">
              <a:lnSpc>
                <a:spcPct val="90000"/>
              </a:lnSpc>
            </a:pPr>
            <a:r>
              <a:rPr kumimoji="1" lang="ko-KR" altLang="en-US" sz="2000" b="1">
                <a:solidFill>
                  <a:schemeClr val="accent1"/>
                </a:solidFill>
                <a:sym typeface="Wingdings" pitchFamily="2" charset="2"/>
              </a:rPr>
              <a:t></a:t>
            </a:r>
            <a:r>
              <a:rPr lang="ko-KR" altLang="ko-KR" sz="2000"/>
              <a:t>             </a:t>
            </a:r>
            <a:r>
              <a:rPr kumimoji="1" lang="ko-KR" altLang="en-US" sz="2000" b="1">
                <a:solidFill>
                  <a:schemeClr val="accent1"/>
                </a:solidFill>
                <a:sym typeface="Wingdings" pitchFamily="2" charset="2"/>
              </a:rPr>
              <a:t>                  </a:t>
            </a:r>
            <a:r>
              <a:rPr lang="ko-KR" altLang="ko-KR" sz="2000"/>
              <a:t>  </a:t>
            </a:r>
            <a:r>
              <a:rPr lang="ko-KR" altLang="ko-KR" sz="2000" b="1">
                <a:solidFill>
                  <a:schemeClr val="accent1"/>
                </a:solidFill>
                <a:sym typeface="Wingdings" pitchFamily="2" charset="2"/>
              </a:rPr>
              <a:t></a:t>
            </a:r>
            <a:endParaRPr lang="ko-KR" altLang="en-US" sz="200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t>روال برداشت</a:t>
            </a:r>
            <a:r>
              <a:rPr lang="en-US" dirty="0" smtClean="0"/>
              <a:t>( Fetch </a:t>
            </a:r>
            <a:r>
              <a:rPr lang="en-US" dirty="0" err="1" smtClean="0"/>
              <a:t>Roution</a:t>
            </a:r>
            <a:r>
              <a:rPr lang="en-US" dirty="0" smtClean="0"/>
              <a:t> ) :</a:t>
            </a:r>
            <a:endParaRPr lang="en-US" dirty="0"/>
          </a:p>
        </p:txBody>
      </p:sp>
      <p:sp>
        <p:nvSpPr>
          <p:cNvPr id="3" name="Content Placeholder 2"/>
          <p:cNvSpPr>
            <a:spLocks noGrp="1"/>
          </p:cNvSpPr>
          <p:nvPr>
            <p:ph idx="1"/>
          </p:nvPr>
        </p:nvSpPr>
        <p:spPr/>
        <p:txBody>
          <a:bodyPr/>
          <a:lstStyle/>
          <a:p>
            <a:pPr algn="just"/>
            <a:r>
              <a:rPr lang="fa-IR" b="1" dirty="0" smtClean="0"/>
              <a:t>حافظه كنترل داراي 128 كلمه است و هر كلمه 20 بيت دارد. براي ريزبرنامه نويسي حافظه كنترل، لازم است تا مقادير بيتي هر 128 كلمه را معين كنيم. 64 كلمه اول ( آدرس 0 تا 63 ) به وسيله روال‌هاي 16 دستورالعمل اشغال مي‌شوند. 64 كلمه آخر را مي‌توان براي هر هدف ديگري به كار برد. آدرس 64 شروع مناسبي براي روال برداشت (يا واكشي) است.</a:t>
            </a:r>
          </a:p>
          <a:p>
            <a:pPr algn="just"/>
            <a:r>
              <a:rPr lang="fa-IR" sz="2400" b="1" dirty="0" smtClean="0"/>
              <a:t>ريزدستورالعمل هاي لازم براي اين روال عبارتند از :</a:t>
            </a:r>
          </a:p>
          <a:p>
            <a:pPr algn="l" rtl="0"/>
            <a:r>
              <a:rPr lang="en-US" dirty="0" smtClean="0"/>
              <a:t>AR </a:t>
            </a:r>
            <a:r>
              <a:rPr lang="fa-IR" dirty="0" smtClean="0">
                <a:sym typeface="Wingdings" pitchFamily="2" charset="2"/>
              </a:rPr>
              <a:t></a:t>
            </a:r>
            <a:r>
              <a:rPr lang="en-US" dirty="0" smtClean="0"/>
              <a:t>PC</a:t>
            </a:r>
          </a:p>
          <a:p>
            <a:pPr algn="l" rtl="0"/>
            <a:r>
              <a:rPr lang="pt-BR" dirty="0" smtClean="0"/>
              <a:t>DR </a:t>
            </a:r>
            <a:r>
              <a:rPr lang="fa-IR" dirty="0" smtClean="0">
                <a:sym typeface="Wingdings" pitchFamily="2" charset="2"/>
              </a:rPr>
              <a:t></a:t>
            </a:r>
            <a:r>
              <a:rPr lang="pt-BR" dirty="0" smtClean="0"/>
              <a:t>M[AR] , PC</a:t>
            </a:r>
            <a:r>
              <a:rPr lang="en-US" dirty="0" smtClean="0"/>
              <a:t> </a:t>
            </a:r>
            <a:r>
              <a:rPr lang="en-US" dirty="0" smtClean="0">
                <a:sym typeface="Wingdings" pitchFamily="2" charset="2"/>
              </a:rPr>
              <a:t></a:t>
            </a:r>
            <a:r>
              <a:rPr lang="pt-BR" dirty="0" smtClean="0"/>
              <a:t> PC + 1</a:t>
            </a:r>
          </a:p>
          <a:p>
            <a:pPr algn="l" rtl="0"/>
            <a:r>
              <a:rPr lang="en-US" dirty="0" smtClean="0"/>
              <a:t>AR </a:t>
            </a:r>
            <a:r>
              <a:rPr lang="en-US" dirty="0" smtClean="0">
                <a:sym typeface="Wingdings" pitchFamily="2" charset="2"/>
              </a:rPr>
              <a:t></a:t>
            </a:r>
            <a:r>
              <a:rPr lang="en-US" dirty="0" smtClean="0"/>
              <a:t>DR( 0 – 10 ) , CAR ( 2 – 5 ) </a:t>
            </a:r>
            <a:r>
              <a:rPr lang="en-US" dirty="0" smtClean="0">
                <a:sym typeface="Wingdings" pitchFamily="2" charset="2"/>
              </a:rPr>
              <a:t></a:t>
            </a:r>
            <a:r>
              <a:rPr lang="en-US" dirty="0" smtClean="0"/>
              <a:t>DR ( 11 – 14 ) , CAR ( 0 , 1 , 6 ) </a:t>
            </a:r>
            <a:r>
              <a:rPr lang="en-US" dirty="0" smtClean="0">
                <a:sym typeface="Wingdings" pitchFamily="2" charset="2"/>
              </a:rPr>
              <a:t></a:t>
            </a:r>
            <a:r>
              <a:rPr lang="en-US" dirty="0" smtClean="0"/>
              <a:t> 0</a:t>
            </a:r>
          </a:p>
          <a:p>
            <a:pPr algn="l" rtl="0"/>
            <a:endParaRPr lang="en-US" dirty="0" smtClean="0"/>
          </a:p>
          <a:p>
            <a:pPr algn="l" rtl="0"/>
            <a:r>
              <a:rPr lang="en-US" dirty="0" smtClean="0"/>
              <a:t>                  ORG 64</a:t>
            </a:r>
          </a:p>
          <a:p>
            <a:pPr algn="l" rtl="0"/>
            <a:r>
              <a:rPr lang="en-US" dirty="0" smtClean="0"/>
              <a:t>FETCH :    PCTAR             U     JMP    NEXT</a:t>
            </a:r>
          </a:p>
          <a:p>
            <a:pPr algn="l" rtl="0"/>
            <a:r>
              <a:rPr lang="en-US" dirty="0" smtClean="0"/>
              <a:t>                  READ, INCPC  U     JMP    NEXT</a:t>
            </a:r>
          </a:p>
          <a:p>
            <a:pPr algn="l" rtl="0"/>
            <a:r>
              <a:rPr lang="en-US" dirty="0" smtClean="0"/>
              <a:t>                  DRTAR             U     MAP</a:t>
            </a:r>
            <a:endParaRPr lang="en-US" dirty="0"/>
          </a:p>
        </p:txBody>
      </p:sp>
      <p:pic>
        <p:nvPicPr>
          <p:cNvPr id="4098" name="Picture 2"/>
          <p:cNvPicPr>
            <a:picLocks noChangeAspect="1" noChangeArrowheads="1"/>
          </p:cNvPicPr>
          <p:nvPr/>
        </p:nvPicPr>
        <p:blipFill>
          <a:blip r:embed="rId2"/>
          <a:srcRect/>
          <a:stretch>
            <a:fillRect/>
          </a:stretch>
        </p:blipFill>
        <p:spPr bwMode="auto">
          <a:xfrm>
            <a:off x="5429256" y="5357826"/>
            <a:ext cx="3479800" cy="11303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500"/>
                                        <p:tgtEl>
                                          <p:spTgt spid="3">
                                            <p:txEl>
                                              <p:pRg st="6" end="6"/>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fade">
                                      <p:cBhvr>
                                        <p:cTn id="10" dur="500"/>
                                        <p:tgtEl>
                                          <p:spTgt spid="3">
                                            <p:txEl>
                                              <p:pRg st="7" end="7"/>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Effect transition="in" filter="fade">
                                      <p:cBhvr>
                                        <p:cTn id="13" dur="500"/>
                                        <p:tgtEl>
                                          <p:spTgt spid="3">
                                            <p:txEl>
                                              <p:pRg st="8" end="8"/>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9" end="9"/>
                                            </p:txEl>
                                          </p:spTgt>
                                        </p:tgtEl>
                                        <p:attrNameLst>
                                          <p:attrName>style.visibility</p:attrName>
                                        </p:attrNameLst>
                                      </p:cBhvr>
                                      <p:to>
                                        <p:strVal val="visible"/>
                                      </p:to>
                                    </p:set>
                                    <p:animEffect transition="in" filter="fade">
                                      <p:cBhvr>
                                        <p:cTn id="16" dur="500"/>
                                        <p:tgtEl>
                                          <p:spTgt spid="3">
                                            <p:txEl>
                                              <p:pRg st="9" end="9"/>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098"/>
                                        </p:tgtEl>
                                        <p:attrNameLst>
                                          <p:attrName>style.visibility</p:attrName>
                                        </p:attrNameLst>
                                      </p:cBhvr>
                                      <p:to>
                                        <p:strVal val="visible"/>
                                      </p:to>
                                    </p:set>
                                    <p:animEffect transition="in" filter="fade">
                                      <p:cBhvr>
                                        <p:cTn id="21"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ريزبرنامه سمبليک</a:t>
            </a:r>
            <a:endParaRPr lang="en-US" dirty="0"/>
          </a:p>
        </p:txBody>
      </p:sp>
      <p:pic>
        <p:nvPicPr>
          <p:cNvPr id="5122" name="Picture 2"/>
          <p:cNvPicPr>
            <a:picLocks noGrp="1" noChangeAspect="1" noChangeArrowheads="1"/>
          </p:cNvPicPr>
          <p:nvPr>
            <p:ph idx="1"/>
          </p:nvPr>
        </p:nvPicPr>
        <p:blipFill>
          <a:blip r:embed="rId2"/>
          <a:srcRect/>
          <a:stretch>
            <a:fillRect/>
          </a:stretch>
        </p:blipFill>
        <p:spPr bwMode="auto">
          <a:xfrm>
            <a:off x="179512" y="947357"/>
            <a:ext cx="5448766" cy="5750544"/>
          </a:xfrm>
          <a:prstGeom prst="rect">
            <a:avLst/>
          </a:prstGeom>
          <a:noFill/>
          <a:ln w="9525">
            <a:noFill/>
            <a:miter lim="800000"/>
            <a:headEnd/>
            <a:tailEnd/>
          </a:ln>
          <a:effectLst/>
        </p:spPr>
      </p:pic>
      <p:graphicFrame>
        <p:nvGraphicFramePr>
          <p:cNvPr id="4" name="Content Placeholder 3"/>
          <p:cNvGraphicFramePr>
            <a:graphicFrameLocks/>
          </p:cNvGraphicFramePr>
          <p:nvPr>
            <p:extLst>
              <p:ext uri="{D42A27DB-BD31-4B8C-83A1-F6EECF244321}">
                <p14:modId xmlns:p14="http://schemas.microsoft.com/office/powerpoint/2010/main" val="2887500827"/>
              </p:ext>
            </p:extLst>
          </p:nvPr>
        </p:nvGraphicFramePr>
        <p:xfrm>
          <a:off x="6627139" y="269495"/>
          <a:ext cx="2445587" cy="2202180"/>
        </p:xfrm>
        <a:graphic>
          <a:graphicData uri="http://schemas.openxmlformats.org/drawingml/2006/table">
            <a:tbl>
              <a:tblPr firstRow="1" bandRow="1">
                <a:tableStyleId>{5C22544A-7EE6-4342-B048-85BDC9FD1C3A}</a:tableStyleId>
              </a:tblPr>
              <a:tblGrid>
                <a:gridCol w="573379"/>
                <a:gridCol w="1159030"/>
                <a:gridCol w="713178"/>
              </a:tblGrid>
              <a:tr h="203165">
                <a:tc>
                  <a:txBody>
                    <a:bodyPr/>
                    <a:lstStyle/>
                    <a:p>
                      <a:r>
                        <a:rPr lang="en-US" sz="1050" dirty="0" smtClean="0"/>
                        <a:t>F1</a:t>
                      </a:r>
                      <a:endParaRPr lang="en-US" sz="1050" dirty="0"/>
                    </a:p>
                  </a:txBody>
                  <a:tcPr/>
                </a:tc>
                <a:tc>
                  <a:txBody>
                    <a:bodyPr/>
                    <a:lstStyle/>
                    <a:p>
                      <a:r>
                        <a:rPr lang="fa-IR" sz="1050" dirty="0" smtClean="0"/>
                        <a:t>ريزعمل</a:t>
                      </a:r>
                      <a:endParaRPr lang="en-US" sz="1050" dirty="0"/>
                    </a:p>
                  </a:txBody>
                  <a:tcPr/>
                </a:tc>
                <a:tc>
                  <a:txBody>
                    <a:bodyPr/>
                    <a:lstStyle/>
                    <a:p>
                      <a:r>
                        <a:rPr lang="fa-IR" sz="1050" dirty="0" smtClean="0"/>
                        <a:t>سمبل</a:t>
                      </a:r>
                      <a:endParaRPr lang="en-US" sz="1050" dirty="0"/>
                    </a:p>
                  </a:txBody>
                  <a:tcPr/>
                </a:tc>
              </a:tr>
              <a:tr h="230759">
                <a:tc>
                  <a:txBody>
                    <a:bodyPr/>
                    <a:lstStyle/>
                    <a:p>
                      <a:r>
                        <a:rPr lang="en-US" sz="1000" dirty="0" smtClean="0"/>
                        <a:t>000</a:t>
                      </a:r>
                      <a:endParaRPr lang="en-US" sz="1000" dirty="0"/>
                    </a:p>
                  </a:txBody>
                  <a:tcPr/>
                </a:tc>
                <a:tc>
                  <a:txBody>
                    <a:bodyPr/>
                    <a:lstStyle/>
                    <a:p>
                      <a:r>
                        <a:rPr lang="fa-IR" sz="1000" dirty="0" smtClean="0"/>
                        <a:t>هيچکار</a:t>
                      </a:r>
                      <a:endParaRPr lang="en-US" sz="1000" dirty="0"/>
                    </a:p>
                  </a:txBody>
                  <a:tcPr/>
                </a:tc>
                <a:tc>
                  <a:txBody>
                    <a:bodyPr/>
                    <a:lstStyle/>
                    <a:p>
                      <a:r>
                        <a:rPr lang="en-US" sz="1000" dirty="0" smtClean="0"/>
                        <a:t>NOP</a:t>
                      </a:r>
                      <a:endParaRPr lang="en-US" sz="1000" dirty="0"/>
                    </a:p>
                  </a:txBody>
                  <a:tcPr/>
                </a:tc>
              </a:tr>
              <a:tr h="230759">
                <a:tc>
                  <a:txBody>
                    <a:bodyPr/>
                    <a:lstStyle/>
                    <a:p>
                      <a:r>
                        <a:rPr lang="en-US" sz="1000" dirty="0" smtClean="0"/>
                        <a:t>001</a:t>
                      </a:r>
                      <a:endParaRPr lang="en-US" sz="1000" dirty="0"/>
                    </a:p>
                  </a:txBody>
                  <a:tcPr/>
                </a:tc>
                <a:tc>
                  <a:txBody>
                    <a:bodyPr/>
                    <a:lstStyle/>
                    <a:p>
                      <a:r>
                        <a:rPr lang="en-US" sz="1000" dirty="0" smtClean="0"/>
                        <a:t>AC </a:t>
                      </a:r>
                      <a:r>
                        <a:rPr lang="en-US" sz="1000" dirty="0" smtClean="0">
                          <a:sym typeface="Wingdings" pitchFamily="2" charset="2"/>
                        </a:rPr>
                        <a:t> AC + DR</a:t>
                      </a:r>
                      <a:endParaRPr lang="en-US" sz="1000" dirty="0"/>
                    </a:p>
                  </a:txBody>
                  <a:tcPr/>
                </a:tc>
                <a:tc>
                  <a:txBody>
                    <a:bodyPr/>
                    <a:lstStyle/>
                    <a:p>
                      <a:r>
                        <a:rPr lang="en-US" sz="1000" dirty="0" smtClean="0"/>
                        <a:t>ADD</a:t>
                      </a:r>
                      <a:endParaRPr lang="en-US" sz="1000" dirty="0"/>
                    </a:p>
                  </a:txBody>
                  <a:tcPr/>
                </a:tc>
              </a:tr>
              <a:tr h="230759">
                <a:tc>
                  <a:txBody>
                    <a:bodyPr/>
                    <a:lstStyle/>
                    <a:p>
                      <a:r>
                        <a:rPr lang="en-US" sz="1000" dirty="0" smtClean="0"/>
                        <a:t>010</a:t>
                      </a:r>
                      <a:endParaRPr lang="en-US" sz="1000" dirty="0"/>
                    </a:p>
                  </a:txBody>
                  <a:tcPr/>
                </a:tc>
                <a:tc>
                  <a:txBody>
                    <a:bodyPr/>
                    <a:lstStyle/>
                    <a:p>
                      <a:r>
                        <a:rPr lang="en-US" sz="1000" dirty="0" smtClean="0"/>
                        <a:t>AC </a:t>
                      </a:r>
                      <a:r>
                        <a:rPr lang="en-US" sz="1000" dirty="0" smtClean="0">
                          <a:sym typeface="Wingdings" pitchFamily="2" charset="2"/>
                        </a:rPr>
                        <a:t> 0</a:t>
                      </a:r>
                      <a:endParaRPr lang="en-US" sz="1000" dirty="0"/>
                    </a:p>
                  </a:txBody>
                  <a:tcPr/>
                </a:tc>
                <a:tc>
                  <a:txBody>
                    <a:bodyPr/>
                    <a:lstStyle/>
                    <a:p>
                      <a:r>
                        <a:rPr lang="en-US" sz="1000" dirty="0" smtClean="0"/>
                        <a:t>CLRAC</a:t>
                      </a:r>
                      <a:endParaRPr lang="en-US" sz="1000" dirty="0"/>
                    </a:p>
                  </a:txBody>
                  <a:tcPr/>
                </a:tc>
              </a:tr>
              <a:tr h="230759">
                <a:tc>
                  <a:txBody>
                    <a:bodyPr/>
                    <a:lstStyle/>
                    <a:p>
                      <a:r>
                        <a:rPr lang="en-US" sz="1000" dirty="0" smtClean="0"/>
                        <a:t>011</a:t>
                      </a:r>
                      <a:endParaRPr lang="en-US" sz="1000" dirty="0"/>
                    </a:p>
                  </a:txBody>
                  <a:tcPr/>
                </a:tc>
                <a:tc>
                  <a:txBody>
                    <a:bodyPr/>
                    <a:lstStyle/>
                    <a:p>
                      <a:r>
                        <a:rPr lang="en-US" sz="1000" dirty="0" smtClean="0"/>
                        <a:t>AC </a:t>
                      </a:r>
                      <a:r>
                        <a:rPr lang="en-US" sz="1000" dirty="0" smtClean="0">
                          <a:sym typeface="Wingdings" pitchFamily="2" charset="2"/>
                        </a:rPr>
                        <a:t> AC + 1</a:t>
                      </a:r>
                      <a:endParaRPr lang="en-US" sz="1000" dirty="0"/>
                    </a:p>
                  </a:txBody>
                  <a:tcPr/>
                </a:tc>
                <a:tc>
                  <a:txBody>
                    <a:bodyPr/>
                    <a:lstStyle/>
                    <a:p>
                      <a:r>
                        <a:rPr lang="en-US" sz="1000" dirty="0" smtClean="0"/>
                        <a:t>INCAC</a:t>
                      </a:r>
                      <a:endParaRPr lang="en-US" sz="1000" dirty="0"/>
                    </a:p>
                  </a:txBody>
                  <a:tcPr/>
                </a:tc>
              </a:tr>
              <a:tr h="230759">
                <a:tc>
                  <a:txBody>
                    <a:bodyPr/>
                    <a:lstStyle/>
                    <a:p>
                      <a:r>
                        <a:rPr lang="en-US" sz="1000" dirty="0" smtClean="0"/>
                        <a:t>100</a:t>
                      </a:r>
                      <a:endParaRPr lang="en-US" sz="1000" dirty="0"/>
                    </a:p>
                  </a:txBody>
                  <a:tcPr/>
                </a:tc>
                <a:tc>
                  <a:txBody>
                    <a:bodyPr/>
                    <a:lstStyle/>
                    <a:p>
                      <a:r>
                        <a:rPr lang="en-US" sz="1000" dirty="0" smtClean="0"/>
                        <a:t>AC </a:t>
                      </a:r>
                      <a:r>
                        <a:rPr lang="en-US" sz="1000" dirty="0" smtClean="0">
                          <a:sym typeface="Wingdings" pitchFamily="2" charset="2"/>
                        </a:rPr>
                        <a:t> DR</a:t>
                      </a:r>
                    </a:p>
                  </a:txBody>
                  <a:tcPr/>
                </a:tc>
                <a:tc>
                  <a:txBody>
                    <a:bodyPr/>
                    <a:lstStyle/>
                    <a:p>
                      <a:r>
                        <a:rPr lang="en-US" sz="1000" dirty="0" smtClean="0"/>
                        <a:t>DRTAC</a:t>
                      </a:r>
                      <a:endParaRPr lang="en-US" sz="1000" dirty="0"/>
                    </a:p>
                  </a:txBody>
                  <a:tcPr/>
                </a:tc>
              </a:tr>
              <a:tr h="230759">
                <a:tc>
                  <a:txBody>
                    <a:bodyPr/>
                    <a:lstStyle/>
                    <a:p>
                      <a:r>
                        <a:rPr lang="en-US" sz="1000" dirty="0" smtClean="0"/>
                        <a:t>101</a:t>
                      </a:r>
                      <a:endParaRPr lang="en-US" sz="1000" dirty="0"/>
                    </a:p>
                  </a:txBody>
                  <a:tcPr/>
                </a:tc>
                <a:tc>
                  <a:txBody>
                    <a:bodyPr/>
                    <a:lstStyle/>
                    <a:p>
                      <a:r>
                        <a:rPr lang="en-US" sz="1000" dirty="0" smtClean="0"/>
                        <a:t>AR </a:t>
                      </a:r>
                      <a:r>
                        <a:rPr lang="en-US" sz="1000" dirty="0" smtClean="0">
                          <a:sym typeface="Wingdings" pitchFamily="2" charset="2"/>
                        </a:rPr>
                        <a:t> DR(0-10)</a:t>
                      </a:r>
                      <a:endParaRPr lang="en-US" sz="1000" dirty="0"/>
                    </a:p>
                  </a:txBody>
                  <a:tcPr/>
                </a:tc>
                <a:tc>
                  <a:txBody>
                    <a:bodyPr/>
                    <a:lstStyle/>
                    <a:p>
                      <a:r>
                        <a:rPr lang="en-US" sz="1000" dirty="0" smtClean="0"/>
                        <a:t>DRTAR</a:t>
                      </a:r>
                      <a:endParaRPr lang="en-US" sz="1000" dirty="0"/>
                    </a:p>
                  </a:txBody>
                  <a:tcPr/>
                </a:tc>
              </a:tr>
              <a:tr h="230759">
                <a:tc>
                  <a:txBody>
                    <a:bodyPr/>
                    <a:lstStyle/>
                    <a:p>
                      <a:r>
                        <a:rPr lang="en-US" sz="1000" dirty="0" smtClean="0"/>
                        <a:t>110</a:t>
                      </a:r>
                      <a:endParaRPr lang="en-US" sz="1000" dirty="0"/>
                    </a:p>
                  </a:txBody>
                  <a:tcPr/>
                </a:tc>
                <a:tc>
                  <a:txBody>
                    <a:bodyPr/>
                    <a:lstStyle/>
                    <a:p>
                      <a:r>
                        <a:rPr lang="en-US" sz="1000" dirty="0" smtClean="0"/>
                        <a:t>AR </a:t>
                      </a:r>
                      <a:r>
                        <a:rPr lang="en-US" sz="1000" dirty="0" smtClean="0">
                          <a:sym typeface="Wingdings" pitchFamily="2" charset="2"/>
                        </a:rPr>
                        <a:t> PC</a:t>
                      </a:r>
                      <a:endParaRPr lang="en-US" sz="1000" dirty="0"/>
                    </a:p>
                  </a:txBody>
                  <a:tcPr/>
                </a:tc>
                <a:tc>
                  <a:txBody>
                    <a:bodyPr/>
                    <a:lstStyle/>
                    <a:p>
                      <a:r>
                        <a:rPr lang="en-US" sz="1000" dirty="0" smtClean="0"/>
                        <a:t>PCTAR</a:t>
                      </a:r>
                      <a:endParaRPr lang="en-US" sz="1000" dirty="0"/>
                    </a:p>
                  </a:txBody>
                  <a:tcPr/>
                </a:tc>
              </a:tr>
              <a:tr h="230759">
                <a:tc>
                  <a:txBody>
                    <a:bodyPr/>
                    <a:lstStyle/>
                    <a:p>
                      <a:r>
                        <a:rPr lang="en-US" sz="1000" dirty="0" smtClean="0"/>
                        <a:t>111</a:t>
                      </a:r>
                      <a:endParaRPr lang="en-US" sz="1000" dirty="0"/>
                    </a:p>
                  </a:txBody>
                  <a:tcPr/>
                </a:tc>
                <a:tc>
                  <a:txBody>
                    <a:bodyPr/>
                    <a:lstStyle/>
                    <a:p>
                      <a:r>
                        <a:rPr lang="en-US" sz="1000" dirty="0" smtClean="0"/>
                        <a:t>M[AR] </a:t>
                      </a:r>
                      <a:r>
                        <a:rPr lang="en-US" sz="1000" dirty="0" smtClean="0">
                          <a:sym typeface="Wingdings" pitchFamily="2" charset="2"/>
                        </a:rPr>
                        <a:t> DR</a:t>
                      </a:r>
                      <a:endParaRPr lang="en-US" sz="1000" dirty="0"/>
                    </a:p>
                  </a:txBody>
                  <a:tcPr/>
                </a:tc>
                <a:tc>
                  <a:txBody>
                    <a:bodyPr/>
                    <a:lstStyle/>
                    <a:p>
                      <a:r>
                        <a:rPr lang="en-US" sz="1000" dirty="0" smtClean="0"/>
                        <a:t>WRITE</a:t>
                      </a:r>
                      <a:endParaRPr lang="en-US" sz="1000" dirty="0"/>
                    </a:p>
                  </a:txBody>
                  <a:tcPr/>
                </a:tc>
              </a:tr>
            </a:tbl>
          </a:graphicData>
        </a:graphic>
      </p:graphicFrame>
      <p:graphicFrame>
        <p:nvGraphicFramePr>
          <p:cNvPr id="5" name="Content Placeholder 3"/>
          <p:cNvGraphicFramePr>
            <a:graphicFrameLocks/>
          </p:cNvGraphicFramePr>
          <p:nvPr>
            <p:extLst>
              <p:ext uri="{D42A27DB-BD31-4B8C-83A1-F6EECF244321}">
                <p14:modId xmlns:p14="http://schemas.microsoft.com/office/powerpoint/2010/main" val="1517305034"/>
              </p:ext>
            </p:extLst>
          </p:nvPr>
        </p:nvGraphicFramePr>
        <p:xfrm>
          <a:off x="6637708" y="2489710"/>
          <a:ext cx="2424451" cy="2202180"/>
        </p:xfrm>
        <a:graphic>
          <a:graphicData uri="http://schemas.openxmlformats.org/drawingml/2006/table">
            <a:tbl>
              <a:tblPr firstRow="1" bandRow="1">
                <a:tableStyleId>{5C22544A-7EE6-4342-B048-85BDC9FD1C3A}</a:tableStyleId>
              </a:tblPr>
              <a:tblGrid>
                <a:gridCol w="552243"/>
                <a:gridCol w="1165194"/>
                <a:gridCol w="707014"/>
              </a:tblGrid>
              <a:tr h="226160">
                <a:tc>
                  <a:txBody>
                    <a:bodyPr/>
                    <a:lstStyle/>
                    <a:p>
                      <a:r>
                        <a:rPr lang="en-US" sz="1050" dirty="0" smtClean="0"/>
                        <a:t>F2</a:t>
                      </a:r>
                      <a:endParaRPr lang="en-US" sz="1050" dirty="0"/>
                    </a:p>
                  </a:txBody>
                  <a:tcPr/>
                </a:tc>
                <a:tc>
                  <a:txBody>
                    <a:bodyPr/>
                    <a:lstStyle/>
                    <a:p>
                      <a:r>
                        <a:rPr lang="fa-IR" sz="1050" dirty="0" smtClean="0"/>
                        <a:t>ريزعمل</a:t>
                      </a:r>
                      <a:endParaRPr lang="en-US" sz="1050" dirty="0"/>
                    </a:p>
                  </a:txBody>
                  <a:tcPr/>
                </a:tc>
                <a:tc>
                  <a:txBody>
                    <a:bodyPr/>
                    <a:lstStyle/>
                    <a:p>
                      <a:r>
                        <a:rPr lang="fa-IR" sz="1050" dirty="0" smtClean="0"/>
                        <a:t>سمبل</a:t>
                      </a:r>
                      <a:endParaRPr lang="en-US" sz="1050" dirty="0"/>
                    </a:p>
                  </a:txBody>
                  <a:tcPr/>
                </a:tc>
              </a:tr>
              <a:tr h="213628">
                <a:tc>
                  <a:txBody>
                    <a:bodyPr/>
                    <a:lstStyle/>
                    <a:p>
                      <a:r>
                        <a:rPr lang="en-US" sz="1000" dirty="0" smtClean="0"/>
                        <a:t>000</a:t>
                      </a:r>
                      <a:endParaRPr lang="en-US" sz="1000" dirty="0"/>
                    </a:p>
                  </a:txBody>
                  <a:tcPr/>
                </a:tc>
                <a:tc>
                  <a:txBody>
                    <a:bodyPr/>
                    <a:lstStyle/>
                    <a:p>
                      <a:r>
                        <a:rPr lang="fa-IR" sz="1000" dirty="0" smtClean="0"/>
                        <a:t>هيچکار</a:t>
                      </a:r>
                      <a:endParaRPr lang="en-US" sz="1000" dirty="0"/>
                    </a:p>
                  </a:txBody>
                  <a:tcPr/>
                </a:tc>
                <a:tc>
                  <a:txBody>
                    <a:bodyPr/>
                    <a:lstStyle/>
                    <a:p>
                      <a:r>
                        <a:rPr lang="en-US" sz="1000" dirty="0" smtClean="0"/>
                        <a:t>NOP</a:t>
                      </a:r>
                      <a:endParaRPr lang="en-US" sz="1000" dirty="0"/>
                    </a:p>
                  </a:txBody>
                  <a:tcPr/>
                </a:tc>
              </a:tr>
              <a:tr h="213628">
                <a:tc>
                  <a:txBody>
                    <a:bodyPr/>
                    <a:lstStyle/>
                    <a:p>
                      <a:r>
                        <a:rPr lang="en-US" sz="1000" dirty="0" smtClean="0"/>
                        <a:t>001</a:t>
                      </a:r>
                      <a:endParaRPr lang="en-US" sz="1000" dirty="0"/>
                    </a:p>
                  </a:txBody>
                  <a:tcPr/>
                </a:tc>
                <a:tc>
                  <a:txBody>
                    <a:bodyPr/>
                    <a:lstStyle/>
                    <a:p>
                      <a:r>
                        <a:rPr lang="en-US" sz="1000" dirty="0" smtClean="0"/>
                        <a:t>AC </a:t>
                      </a:r>
                      <a:r>
                        <a:rPr lang="en-US" sz="1000" dirty="0" smtClean="0">
                          <a:sym typeface="Wingdings" pitchFamily="2" charset="2"/>
                        </a:rPr>
                        <a:t> AC - DR</a:t>
                      </a:r>
                      <a:endParaRPr lang="en-US" sz="1000" dirty="0"/>
                    </a:p>
                  </a:txBody>
                  <a:tcPr/>
                </a:tc>
                <a:tc>
                  <a:txBody>
                    <a:bodyPr/>
                    <a:lstStyle/>
                    <a:p>
                      <a:r>
                        <a:rPr lang="en-US" sz="1000" dirty="0" smtClean="0"/>
                        <a:t>SUB</a:t>
                      </a:r>
                      <a:endParaRPr lang="en-US" sz="1000" dirty="0"/>
                    </a:p>
                  </a:txBody>
                  <a:tcPr/>
                </a:tc>
              </a:tr>
              <a:tr h="213628">
                <a:tc>
                  <a:txBody>
                    <a:bodyPr/>
                    <a:lstStyle/>
                    <a:p>
                      <a:r>
                        <a:rPr lang="en-US" sz="1000" dirty="0" smtClean="0"/>
                        <a:t>010</a:t>
                      </a:r>
                      <a:endParaRPr lang="en-US" sz="1000" dirty="0"/>
                    </a:p>
                  </a:txBody>
                  <a:tcPr/>
                </a:tc>
                <a:tc>
                  <a:txBody>
                    <a:bodyPr/>
                    <a:lstStyle/>
                    <a:p>
                      <a:r>
                        <a:rPr lang="en-US" sz="1000" dirty="0" smtClean="0"/>
                        <a:t>AC </a:t>
                      </a:r>
                      <a:r>
                        <a:rPr lang="en-US" sz="1000" dirty="0" smtClean="0">
                          <a:sym typeface="Wingdings" pitchFamily="2" charset="2"/>
                        </a:rPr>
                        <a:t> AC </a:t>
                      </a:r>
                      <a:r>
                        <a:rPr lang="en-US" sz="1000" dirty="0" smtClean="0">
                          <a:sym typeface="Symbol"/>
                        </a:rPr>
                        <a:t> DR</a:t>
                      </a:r>
                      <a:endParaRPr lang="en-US" sz="1000" dirty="0"/>
                    </a:p>
                  </a:txBody>
                  <a:tcPr/>
                </a:tc>
                <a:tc>
                  <a:txBody>
                    <a:bodyPr/>
                    <a:lstStyle/>
                    <a:p>
                      <a:r>
                        <a:rPr lang="en-US" sz="1000" dirty="0" smtClean="0"/>
                        <a:t>OR</a:t>
                      </a:r>
                      <a:endParaRPr lang="en-US" sz="1000" dirty="0"/>
                    </a:p>
                  </a:txBody>
                  <a:tcPr/>
                </a:tc>
              </a:tr>
              <a:tr h="213628">
                <a:tc>
                  <a:txBody>
                    <a:bodyPr/>
                    <a:lstStyle/>
                    <a:p>
                      <a:r>
                        <a:rPr lang="en-US" sz="1000" dirty="0" smtClean="0"/>
                        <a:t>011</a:t>
                      </a:r>
                      <a:endParaRPr lang="en-US" sz="1000" dirty="0"/>
                    </a:p>
                  </a:txBody>
                  <a:tcPr/>
                </a:tc>
                <a:tc>
                  <a:txBody>
                    <a:bodyPr/>
                    <a:lstStyle/>
                    <a:p>
                      <a:r>
                        <a:rPr lang="en-US" sz="1000" dirty="0" smtClean="0"/>
                        <a:t>AC </a:t>
                      </a:r>
                      <a:r>
                        <a:rPr lang="en-US" sz="1000" dirty="0" smtClean="0">
                          <a:sym typeface="Wingdings" pitchFamily="2" charset="2"/>
                        </a:rPr>
                        <a:t> AC </a:t>
                      </a:r>
                      <a:r>
                        <a:rPr lang="en-US" sz="1000" dirty="0" smtClean="0">
                          <a:sym typeface="Symbol"/>
                        </a:rPr>
                        <a:t> DR</a:t>
                      </a:r>
                      <a:endParaRPr lang="en-US" sz="1000" dirty="0"/>
                    </a:p>
                  </a:txBody>
                  <a:tcPr/>
                </a:tc>
                <a:tc>
                  <a:txBody>
                    <a:bodyPr/>
                    <a:lstStyle/>
                    <a:p>
                      <a:r>
                        <a:rPr lang="en-US" sz="1000" dirty="0" smtClean="0"/>
                        <a:t>AND</a:t>
                      </a:r>
                      <a:endParaRPr lang="en-US" sz="1000" dirty="0"/>
                    </a:p>
                  </a:txBody>
                  <a:tcPr/>
                </a:tc>
              </a:tr>
              <a:tr h="213628">
                <a:tc>
                  <a:txBody>
                    <a:bodyPr/>
                    <a:lstStyle/>
                    <a:p>
                      <a:r>
                        <a:rPr lang="en-US" sz="1000" dirty="0" smtClean="0"/>
                        <a:t>100</a:t>
                      </a:r>
                      <a:endParaRPr lang="en-US" sz="1000" dirty="0"/>
                    </a:p>
                  </a:txBody>
                  <a:tcPr/>
                </a:tc>
                <a:tc>
                  <a:txBody>
                    <a:bodyPr/>
                    <a:lstStyle/>
                    <a:p>
                      <a:r>
                        <a:rPr lang="en-US" sz="1000" dirty="0" smtClean="0">
                          <a:sym typeface="Wingdings" pitchFamily="2" charset="2"/>
                        </a:rPr>
                        <a:t>DR  M[AR]</a:t>
                      </a:r>
                    </a:p>
                  </a:txBody>
                  <a:tcPr/>
                </a:tc>
                <a:tc>
                  <a:txBody>
                    <a:bodyPr/>
                    <a:lstStyle/>
                    <a:p>
                      <a:r>
                        <a:rPr lang="en-US" sz="1000" dirty="0" smtClean="0"/>
                        <a:t>READ</a:t>
                      </a:r>
                      <a:endParaRPr lang="en-US" sz="1000" dirty="0"/>
                    </a:p>
                  </a:txBody>
                  <a:tcPr/>
                </a:tc>
              </a:tr>
              <a:tr h="213628">
                <a:tc>
                  <a:txBody>
                    <a:bodyPr/>
                    <a:lstStyle/>
                    <a:p>
                      <a:r>
                        <a:rPr lang="en-US" sz="1000" dirty="0" smtClean="0"/>
                        <a:t>101</a:t>
                      </a:r>
                      <a:endParaRPr lang="en-US" sz="1000" dirty="0"/>
                    </a:p>
                  </a:txBody>
                  <a:tcPr/>
                </a:tc>
                <a:tc>
                  <a:txBody>
                    <a:bodyPr/>
                    <a:lstStyle/>
                    <a:p>
                      <a:r>
                        <a:rPr lang="en-US" sz="1000" dirty="0" smtClean="0">
                          <a:sym typeface="Wingdings" pitchFamily="2" charset="2"/>
                        </a:rPr>
                        <a:t>DR AC</a:t>
                      </a:r>
                      <a:endParaRPr lang="en-US" sz="1000" dirty="0"/>
                    </a:p>
                  </a:txBody>
                  <a:tcPr/>
                </a:tc>
                <a:tc>
                  <a:txBody>
                    <a:bodyPr/>
                    <a:lstStyle/>
                    <a:p>
                      <a:r>
                        <a:rPr lang="en-US" sz="1000" dirty="0" smtClean="0"/>
                        <a:t>ACTDR</a:t>
                      </a:r>
                      <a:endParaRPr lang="en-US" sz="1000" dirty="0"/>
                    </a:p>
                  </a:txBody>
                  <a:tcPr/>
                </a:tc>
              </a:tr>
              <a:tr h="213628">
                <a:tc>
                  <a:txBody>
                    <a:bodyPr/>
                    <a:lstStyle/>
                    <a:p>
                      <a:r>
                        <a:rPr lang="en-US" sz="1000" dirty="0" smtClean="0"/>
                        <a:t>110</a:t>
                      </a:r>
                      <a:endParaRPr lang="en-US" sz="1000" dirty="0"/>
                    </a:p>
                  </a:txBody>
                  <a:tcPr/>
                </a:tc>
                <a:tc>
                  <a:txBody>
                    <a:bodyPr/>
                    <a:lstStyle/>
                    <a:p>
                      <a:r>
                        <a:rPr lang="en-US" sz="1000" dirty="0" smtClean="0">
                          <a:sym typeface="Wingdings" pitchFamily="2" charset="2"/>
                        </a:rPr>
                        <a:t>DR  DR + 1</a:t>
                      </a:r>
                      <a:endParaRPr lang="en-US" sz="1000" dirty="0"/>
                    </a:p>
                  </a:txBody>
                  <a:tcPr/>
                </a:tc>
                <a:tc>
                  <a:txBody>
                    <a:bodyPr/>
                    <a:lstStyle/>
                    <a:p>
                      <a:r>
                        <a:rPr lang="en-US" sz="1000" dirty="0" smtClean="0"/>
                        <a:t>INCDR</a:t>
                      </a:r>
                      <a:endParaRPr lang="en-US" sz="1000" dirty="0"/>
                    </a:p>
                  </a:txBody>
                  <a:tcPr/>
                </a:tc>
              </a:tr>
              <a:tr h="213628">
                <a:tc>
                  <a:txBody>
                    <a:bodyPr/>
                    <a:lstStyle/>
                    <a:p>
                      <a:r>
                        <a:rPr lang="en-US" sz="1000" dirty="0" smtClean="0"/>
                        <a:t>111</a:t>
                      </a:r>
                      <a:endParaRPr lang="en-US" sz="1000" dirty="0"/>
                    </a:p>
                  </a:txBody>
                  <a:tcPr/>
                </a:tc>
                <a:tc>
                  <a:txBody>
                    <a:bodyPr/>
                    <a:lstStyle/>
                    <a:p>
                      <a:r>
                        <a:rPr lang="en-US" sz="1000" dirty="0" smtClean="0"/>
                        <a:t>DR(0-10) </a:t>
                      </a:r>
                      <a:r>
                        <a:rPr lang="en-US" sz="1000" dirty="0" smtClean="0">
                          <a:sym typeface="Wingdings" pitchFamily="2" charset="2"/>
                        </a:rPr>
                        <a:t> PC</a:t>
                      </a:r>
                      <a:endParaRPr lang="en-US" sz="1000" dirty="0"/>
                    </a:p>
                  </a:txBody>
                  <a:tcPr/>
                </a:tc>
                <a:tc>
                  <a:txBody>
                    <a:bodyPr/>
                    <a:lstStyle/>
                    <a:p>
                      <a:r>
                        <a:rPr lang="en-US" sz="1000" dirty="0" smtClean="0"/>
                        <a:t>PCTDR</a:t>
                      </a:r>
                      <a:endParaRPr lang="en-US" sz="1000" dirty="0"/>
                    </a:p>
                  </a:txBody>
                  <a:tcPr/>
                </a:tc>
              </a:tr>
            </a:tbl>
          </a:graphicData>
        </a:graphic>
      </p:graphicFrame>
      <p:graphicFrame>
        <p:nvGraphicFramePr>
          <p:cNvPr id="6" name="Content Placeholder 3"/>
          <p:cNvGraphicFramePr>
            <a:graphicFrameLocks/>
          </p:cNvGraphicFramePr>
          <p:nvPr>
            <p:extLst>
              <p:ext uri="{D42A27DB-BD31-4B8C-83A1-F6EECF244321}">
                <p14:modId xmlns:p14="http://schemas.microsoft.com/office/powerpoint/2010/main" val="2443422185"/>
              </p:ext>
            </p:extLst>
          </p:nvPr>
        </p:nvGraphicFramePr>
        <p:xfrm>
          <a:off x="6637708" y="4655820"/>
          <a:ext cx="2439754" cy="2202180"/>
        </p:xfrm>
        <a:graphic>
          <a:graphicData uri="http://schemas.openxmlformats.org/drawingml/2006/table">
            <a:tbl>
              <a:tblPr firstRow="1" bandRow="1">
                <a:tableStyleId>{5C22544A-7EE6-4342-B048-85BDC9FD1C3A}</a:tableStyleId>
              </a:tblPr>
              <a:tblGrid>
                <a:gridCol w="546409"/>
                <a:gridCol w="1181868"/>
                <a:gridCol w="711477"/>
              </a:tblGrid>
              <a:tr h="230791">
                <a:tc>
                  <a:txBody>
                    <a:bodyPr/>
                    <a:lstStyle/>
                    <a:p>
                      <a:r>
                        <a:rPr lang="en-US" sz="1050" dirty="0" smtClean="0"/>
                        <a:t>F3</a:t>
                      </a:r>
                      <a:endParaRPr lang="en-US" sz="1050" dirty="0"/>
                    </a:p>
                  </a:txBody>
                  <a:tcPr/>
                </a:tc>
                <a:tc>
                  <a:txBody>
                    <a:bodyPr/>
                    <a:lstStyle/>
                    <a:p>
                      <a:r>
                        <a:rPr lang="fa-IR" sz="1050" dirty="0" smtClean="0"/>
                        <a:t>ريزعمل</a:t>
                      </a:r>
                      <a:endParaRPr lang="en-US" sz="1050" dirty="0"/>
                    </a:p>
                  </a:txBody>
                  <a:tcPr/>
                </a:tc>
                <a:tc>
                  <a:txBody>
                    <a:bodyPr/>
                    <a:lstStyle/>
                    <a:p>
                      <a:r>
                        <a:rPr lang="fa-IR" sz="1050" dirty="0" smtClean="0"/>
                        <a:t>سمبل</a:t>
                      </a:r>
                      <a:endParaRPr lang="en-US" sz="1050" dirty="0"/>
                    </a:p>
                  </a:txBody>
                  <a:tcPr/>
                </a:tc>
              </a:tr>
              <a:tr h="211558">
                <a:tc>
                  <a:txBody>
                    <a:bodyPr/>
                    <a:lstStyle/>
                    <a:p>
                      <a:r>
                        <a:rPr lang="en-US" sz="1000" dirty="0" smtClean="0"/>
                        <a:t>000</a:t>
                      </a:r>
                      <a:endParaRPr lang="en-US" sz="1000" dirty="0"/>
                    </a:p>
                  </a:txBody>
                  <a:tcPr/>
                </a:tc>
                <a:tc>
                  <a:txBody>
                    <a:bodyPr/>
                    <a:lstStyle/>
                    <a:p>
                      <a:r>
                        <a:rPr lang="fa-IR" sz="1000" dirty="0" smtClean="0"/>
                        <a:t>هيچکار</a:t>
                      </a:r>
                      <a:endParaRPr lang="en-US" sz="1000" dirty="0"/>
                    </a:p>
                  </a:txBody>
                  <a:tcPr/>
                </a:tc>
                <a:tc>
                  <a:txBody>
                    <a:bodyPr/>
                    <a:lstStyle/>
                    <a:p>
                      <a:r>
                        <a:rPr lang="en-US" sz="1000" dirty="0" smtClean="0"/>
                        <a:t>NOP</a:t>
                      </a:r>
                      <a:endParaRPr lang="en-US" sz="1000" dirty="0"/>
                    </a:p>
                  </a:txBody>
                  <a:tcPr/>
                </a:tc>
              </a:tr>
              <a:tr h="211558">
                <a:tc>
                  <a:txBody>
                    <a:bodyPr/>
                    <a:lstStyle/>
                    <a:p>
                      <a:r>
                        <a:rPr lang="en-US" sz="1000" dirty="0" smtClean="0"/>
                        <a:t>001</a:t>
                      </a:r>
                      <a:endParaRPr lang="en-US" sz="1000" dirty="0"/>
                    </a:p>
                  </a:txBody>
                  <a:tcPr/>
                </a:tc>
                <a:tc>
                  <a:txBody>
                    <a:bodyPr/>
                    <a:lstStyle/>
                    <a:p>
                      <a:r>
                        <a:rPr lang="en-US" sz="1000" dirty="0" smtClean="0"/>
                        <a:t>AC </a:t>
                      </a:r>
                      <a:r>
                        <a:rPr lang="en-US" sz="1000" dirty="0" smtClean="0">
                          <a:sym typeface="Wingdings" pitchFamily="2" charset="2"/>
                        </a:rPr>
                        <a:t> AC </a:t>
                      </a:r>
                      <a:r>
                        <a:rPr lang="en-US" sz="1000" dirty="0" smtClean="0">
                          <a:sym typeface="Symbol"/>
                        </a:rPr>
                        <a:t></a:t>
                      </a:r>
                      <a:r>
                        <a:rPr lang="en-US" sz="1000" dirty="0" smtClean="0">
                          <a:sym typeface="Wingdings" pitchFamily="2" charset="2"/>
                        </a:rPr>
                        <a:t> DR</a:t>
                      </a:r>
                      <a:endParaRPr lang="en-US" sz="1000" dirty="0"/>
                    </a:p>
                  </a:txBody>
                  <a:tcPr/>
                </a:tc>
                <a:tc>
                  <a:txBody>
                    <a:bodyPr/>
                    <a:lstStyle/>
                    <a:p>
                      <a:r>
                        <a:rPr lang="en-US" sz="1000" dirty="0" smtClean="0"/>
                        <a:t>XOR</a:t>
                      </a:r>
                      <a:endParaRPr lang="en-US" sz="1000" dirty="0"/>
                    </a:p>
                  </a:txBody>
                  <a:tcPr/>
                </a:tc>
              </a:tr>
              <a:tr h="211558">
                <a:tc>
                  <a:txBody>
                    <a:bodyPr/>
                    <a:lstStyle/>
                    <a:p>
                      <a:r>
                        <a:rPr lang="en-US" sz="1000" dirty="0" smtClean="0"/>
                        <a:t>010</a:t>
                      </a:r>
                      <a:endParaRPr lang="en-US" sz="1000" dirty="0"/>
                    </a:p>
                  </a:txBody>
                  <a:tcPr/>
                </a:tc>
                <a:tc>
                  <a:txBody>
                    <a:bodyPr/>
                    <a:lstStyle/>
                    <a:p>
                      <a:r>
                        <a:rPr lang="en-US" sz="1000" dirty="0" smtClean="0"/>
                        <a:t>AC </a:t>
                      </a:r>
                      <a:r>
                        <a:rPr lang="en-US" sz="1000" dirty="0" smtClean="0">
                          <a:sym typeface="Wingdings" pitchFamily="2" charset="2"/>
                        </a:rPr>
                        <a:t></a:t>
                      </a:r>
                      <a:endParaRPr lang="en-US" sz="1000" dirty="0"/>
                    </a:p>
                  </a:txBody>
                  <a:tcPr/>
                </a:tc>
                <a:tc>
                  <a:txBody>
                    <a:bodyPr/>
                    <a:lstStyle/>
                    <a:p>
                      <a:r>
                        <a:rPr lang="en-US" sz="1000" dirty="0" smtClean="0"/>
                        <a:t>COM</a:t>
                      </a:r>
                      <a:endParaRPr lang="en-US" sz="1000" dirty="0"/>
                    </a:p>
                  </a:txBody>
                  <a:tcPr/>
                </a:tc>
              </a:tr>
              <a:tr h="211558">
                <a:tc>
                  <a:txBody>
                    <a:bodyPr/>
                    <a:lstStyle/>
                    <a:p>
                      <a:r>
                        <a:rPr lang="en-US" sz="1000" dirty="0" smtClean="0"/>
                        <a:t>011</a:t>
                      </a:r>
                      <a:endParaRPr lang="en-US" sz="1000" dirty="0"/>
                    </a:p>
                  </a:txBody>
                  <a:tcPr/>
                </a:tc>
                <a:tc>
                  <a:txBody>
                    <a:bodyPr/>
                    <a:lstStyle/>
                    <a:p>
                      <a:r>
                        <a:rPr lang="en-US" sz="1000" dirty="0" smtClean="0"/>
                        <a:t>AC </a:t>
                      </a:r>
                      <a:r>
                        <a:rPr lang="en-US" sz="1000" dirty="0" smtClean="0">
                          <a:sym typeface="Wingdings" pitchFamily="2" charset="2"/>
                        </a:rPr>
                        <a:t> </a:t>
                      </a:r>
                      <a:r>
                        <a:rPr lang="en-US" sz="1000" dirty="0" err="1" smtClean="0">
                          <a:sym typeface="Wingdings" pitchFamily="2" charset="2"/>
                        </a:rPr>
                        <a:t>shl</a:t>
                      </a:r>
                      <a:r>
                        <a:rPr lang="en-US" sz="1000" dirty="0" smtClean="0">
                          <a:sym typeface="Wingdings" pitchFamily="2" charset="2"/>
                        </a:rPr>
                        <a:t> AC</a:t>
                      </a:r>
                      <a:endParaRPr lang="en-US" sz="1000" dirty="0"/>
                    </a:p>
                  </a:txBody>
                  <a:tcPr/>
                </a:tc>
                <a:tc>
                  <a:txBody>
                    <a:bodyPr/>
                    <a:lstStyle/>
                    <a:p>
                      <a:r>
                        <a:rPr lang="en-US" sz="1000" dirty="0" smtClean="0"/>
                        <a:t>SHL</a:t>
                      </a:r>
                      <a:endParaRPr lang="en-US" sz="1000" dirty="0"/>
                    </a:p>
                  </a:txBody>
                  <a:tcPr/>
                </a:tc>
              </a:tr>
              <a:tr h="211558">
                <a:tc>
                  <a:txBody>
                    <a:bodyPr/>
                    <a:lstStyle/>
                    <a:p>
                      <a:r>
                        <a:rPr lang="en-US" sz="1000" dirty="0" smtClean="0"/>
                        <a:t>100</a:t>
                      </a:r>
                      <a:endParaRPr lang="en-US" sz="1000" dirty="0"/>
                    </a:p>
                  </a:txBody>
                  <a:tcPr/>
                </a:tc>
                <a:tc>
                  <a:txBody>
                    <a:bodyPr/>
                    <a:lstStyle/>
                    <a:p>
                      <a:r>
                        <a:rPr lang="en-US" sz="1000" dirty="0" smtClean="0"/>
                        <a:t>AC </a:t>
                      </a:r>
                      <a:r>
                        <a:rPr lang="en-US" sz="1000" dirty="0" smtClean="0">
                          <a:sym typeface="Wingdings" pitchFamily="2" charset="2"/>
                        </a:rPr>
                        <a:t> </a:t>
                      </a:r>
                      <a:r>
                        <a:rPr lang="en-US" sz="1000" dirty="0" err="1" smtClean="0">
                          <a:sym typeface="Wingdings" pitchFamily="2" charset="2"/>
                        </a:rPr>
                        <a:t>shr</a:t>
                      </a:r>
                      <a:r>
                        <a:rPr lang="en-US" sz="1000" dirty="0" smtClean="0">
                          <a:sym typeface="Wingdings" pitchFamily="2" charset="2"/>
                        </a:rPr>
                        <a:t> AC</a:t>
                      </a:r>
                      <a:endParaRPr lang="en-US" sz="1000" dirty="0"/>
                    </a:p>
                  </a:txBody>
                  <a:tcPr/>
                </a:tc>
                <a:tc>
                  <a:txBody>
                    <a:bodyPr/>
                    <a:lstStyle/>
                    <a:p>
                      <a:r>
                        <a:rPr lang="en-US" sz="1000" dirty="0" smtClean="0"/>
                        <a:t>SHR</a:t>
                      </a:r>
                      <a:endParaRPr lang="en-US" sz="1000" dirty="0"/>
                    </a:p>
                  </a:txBody>
                  <a:tcPr/>
                </a:tc>
              </a:tr>
              <a:tr h="211558">
                <a:tc>
                  <a:txBody>
                    <a:bodyPr/>
                    <a:lstStyle/>
                    <a:p>
                      <a:r>
                        <a:rPr lang="en-US" sz="1000" dirty="0" smtClean="0"/>
                        <a:t>101</a:t>
                      </a:r>
                      <a:endParaRPr lang="en-US" sz="1000" dirty="0"/>
                    </a:p>
                  </a:txBody>
                  <a:tcPr/>
                </a:tc>
                <a:tc>
                  <a:txBody>
                    <a:bodyPr/>
                    <a:lstStyle/>
                    <a:p>
                      <a:r>
                        <a:rPr lang="en-US" sz="1000" dirty="0" smtClean="0"/>
                        <a:t>PC </a:t>
                      </a:r>
                      <a:r>
                        <a:rPr lang="en-US" sz="1000" dirty="0" smtClean="0">
                          <a:sym typeface="Wingdings" pitchFamily="2" charset="2"/>
                        </a:rPr>
                        <a:t> PC + 1</a:t>
                      </a:r>
                      <a:endParaRPr lang="en-US" sz="1000" dirty="0"/>
                    </a:p>
                  </a:txBody>
                  <a:tcPr/>
                </a:tc>
                <a:tc>
                  <a:txBody>
                    <a:bodyPr/>
                    <a:lstStyle/>
                    <a:p>
                      <a:r>
                        <a:rPr lang="en-US" sz="1000" dirty="0" smtClean="0"/>
                        <a:t>INCPC</a:t>
                      </a:r>
                      <a:endParaRPr lang="en-US" sz="1000" dirty="0"/>
                    </a:p>
                  </a:txBody>
                  <a:tcPr/>
                </a:tc>
              </a:tr>
              <a:tr h="211558">
                <a:tc>
                  <a:txBody>
                    <a:bodyPr/>
                    <a:lstStyle/>
                    <a:p>
                      <a:r>
                        <a:rPr lang="en-US" sz="1000" dirty="0" smtClean="0"/>
                        <a:t>110</a:t>
                      </a:r>
                      <a:endParaRPr lang="en-US" sz="1000" dirty="0"/>
                    </a:p>
                  </a:txBody>
                  <a:tcPr/>
                </a:tc>
                <a:tc>
                  <a:txBody>
                    <a:bodyPr/>
                    <a:lstStyle/>
                    <a:p>
                      <a:r>
                        <a:rPr lang="en-US" sz="1000" dirty="0" smtClean="0">
                          <a:sym typeface="Wingdings" pitchFamily="2" charset="2"/>
                        </a:rPr>
                        <a:t>PC  AR</a:t>
                      </a:r>
                      <a:endParaRPr lang="en-US" sz="1000" dirty="0"/>
                    </a:p>
                  </a:txBody>
                  <a:tcPr/>
                </a:tc>
                <a:tc>
                  <a:txBody>
                    <a:bodyPr/>
                    <a:lstStyle/>
                    <a:p>
                      <a:r>
                        <a:rPr lang="en-US" sz="1000" dirty="0" smtClean="0"/>
                        <a:t>ARTPC</a:t>
                      </a:r>
                      <a:endParaRPr lang="en-US" sz="1000" dirty="0"/>
                    </a:p>
                  </a:txBody>
                  <a:tcPr/>
                </a:tc>
              </a:tr>
              <a:tr h="211558">
                <a:tc>
                  <a:txBody>
                    <a:bodyPr/>
                    <a:lstStyle/>
                    <a:p>
                      <a:r>
                        <a:rPr lang="en-US" sz="1000" dirty="0" smtClean="0"/>
                        <a:t>111</a:t>
                      </a:r>
                      <a:endParaRPr lang="en-US" sz="1000" dirty="0"/>
                    </a:p>
                  </a:txBody>
                  <a:tcPr/>
                </a:tc>
                <a:tc>
                  <a:txBody>
                    <a:bodyPr/>
                    <a:lstStyle/>
                    <a:p>
                      <a:r>
                        <a:rPr lang="en-US" sz="1000" dirty="0" smtClean="0"/>
                        <a:t>Reserved</a:t>
                      </a:r>
                      <a:endParaRPr lang="en-US" sz="1000" dirty="0"/>
                    </a:p>
                  </a:txBody>
                  <a:tcPr/>
                </a:tc>
                <a:tc>
                  <a:txBody>
                    <a:bodyPr/>
                    <a:lstStyle/>
                    <a:p>
                      <a:endParaRPr lang="en-US" sz="1000" dirty="0"/>
                    </a:p>
                  </a:txBody>
                  <a:tcPr/>
                </a:tc>
              </a:tr>
            </a:tbl>
          </a:graphicData>
        </a:graphic>
      </p:graphicFrame>
      <p:pic>
        <p:nvPicPr>
          <p:cNvPr id="7" name="Picture 2"/>
          <p:cNvPicPr>
            <a:picLocks noChangeAspect="1" noChangeArrowheads="1"/>
          </p:cNvPicPr>
          <p:nvPr/>
        </p:nvPicPr>
        <p:blipFill>
          <a:blip r:embed="rId3"/>
          <a:srcRect/>
          <a:stretch>
            <a:fillRect/>
          </a:stretch>
        </p:blipFill>
        <p:spPr bwMode="auto">
          <a:xfrm>
            <a:off x="5292080" y="955295"/>
            <a:ext cx="3045701" cy="3620701"/>
          </a:xfrm>
          <a:prstGeom prst="rect">
            <a:avLst/>
          </a:prstGeom>
          <a:noFill/>
          <a:ln w="9525">
            <a:noFill/>
            <a:miter lim="800000"/>
            <a:headEnd/>
            <a:tailEnd/>
          </a:ln>
          <a:effectLst/>
        </p:spPr>
      </p:pic>
      <p:sp>
        <p:nvSpPr>
          <p:cNvPr id="3" name="TextBox 2"/>
          <p:cNvSpPr txBox="1"/>
          <p:nvPr/>
        </p:nvSpPr>
        <p:spPr>
          <a:xfrm>
            <a:off x="323528" y="4705399"/>
            <a:ext cx="1080120" cy="307777"/>
          </a:xfrm>
          <a:prstGeom prst="rect">
            <a:avLst/>
          </a:prstGeom>
          <a:noFill/>
        </p:spPr>
        <p:txBody>
          <a:bodyPr wrap="square" rtlCol="0">
            <a:spAutoFit/>
          </a:bodyPr>
          <a:lstStyle/>
          <a:p>
            <a:r>
              <a:rPr lang="en-US" sz="1400" dirty="0" smtClean="0"/>
              <a:t>EXCH:</a:t>
            </a:r>
            <a:endParaRPr lang="en-US" sz="1400" dirty="0"/>
          </a:p>
        </p:txBody>
      </p:sp>
      <p:sp>
        <p:nvSpPr>
          <p:cNvPr id="8" name="Circular Arrow 7">
            <a:hlinkClick r:id="rId4" action="ppaction://hlinksldjump"/>
          </p:cNvPr>
          <p:cNvSpPr/>
          <p:nvPr/>
        </p:nvSpPr>
        <p:spPr bwMode="auto">
          <a:xfrm>
            <a:off x="5305602" y="4837553"/>
            <a:ext cx="360040" cy="432048"/>
          </a:xfrm>
          <a:prstGeom prst="circularArrow">
            <a:avLst/>
          </a:prstGeom>
          <a:noFill/>
          <a:ln w="19050" cap="flat" cmpd="sng" algn="ctr">
            <a:solidFill>
              <a:srgbClr val="FF0000"/>
            </a:solidFill>
            <a:prstDash val="solid"/>
            <a:round/>
            <a:headEnd type="diamond" w="sm" len="sm"/>
            <a:tailEnd type="arrow"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a typeface="굴림" pitchFamily="50" charset="-12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out)">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ريزبرنامه دودويي</a:t>
            </a:r>
            <a:endParaRPr lang="en-US" dirty="0"/>
          </a:p>
        </p:txBody>
      </p:sp>
      <p:pic>
        <p:nvPicPr>
          <p:cNvPr id="6146" name="Picture 2"/>
          <p:cNvPicPr>
            <a:picLocks noGrp="1" noChangeAspect="1" noChangeArrowheads="1"/>
          </p:cNvPicPr>
          <p:nvPr>
            <p:ph idx="1"/>
          </p:nvPr>
        </p:nvPicPr>
        <p:blipFill>
          <a:blip r:embed="rId2"/>
          <a:srcRect/>
          <a:stretch>
            <a:fillRect/>
          </a:stretch>
        </p:blipFill>
        <p:spPr bwMode="auto">
          <a:xfrm>
            <a:off x="1214415" y="993400"/>
            <a:ext cx="6765744" cy="56503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طراحي واحد کنترل</a:t>
            </a:r>
            <a:endParaRPr lang="en-US" dirty="0"/>
          </a:p>
        </p:txBody>
      </p:sp>
      <p:pic>
        <p:nvPicPr>
          <p:cNvPr id="7170" name="Picture 2"/>
          <p:cNvPicPr>
            <a:picLocks noGrp="1" noChangeAspect="1" noChangeArrowheads="1"/>
          </p:cNvPicPr>
          <p:nvPr>
            <p:ph idx="1"/>
          </p:nvPr>
        </p:nvPicPr>
        <p:blipFill>
          <a:blip r:embed="rId2"/>
          <a:srcRect/>
          <a:stretch>
            <a:fillRect/>
          </a:stretch>
        </p:blipFill>
        <p:spPr bwMode="auto">
          <a:xfrm>
            <a:off x="357158" y="1081676"/>
            <a:ext cx="6904650" cy="5347720"/>
          </a:xfrm>
          <a:prstGeom prst="rect">
            <a:avLst/>
          </a:prstGeom>
          <a:noFill/>
          <a:ln w="9525">
            <a:noFill/>
            <a:miter lim="800000"/>
            <a:headEnd/>
            <a:tailEnd/>
          </a:ln>
          <a:effectLst/>
        </p:spPr>
      </p:pic>
      <p:pic>
        <p:nvPicPr>
          <p:cNvPr id="4" name="Picture 5"/>
          <p:cNvPicPr>
            <a:picLocks noChangeAspect="1" noChangeArrowheads="1"/>
          </p:cNvPicPr>
          <p:nvPr/>
        </p:nvPicPr>
        <p:blipFill>
          <a:blip r:embed="rId3"/>
          <a:srcRect/>
          <a:stretch>
            <a:fillRect/>
          </a:stretch>
        </p:blipFill>
        <p:spPr bwMode="auto">
          <a:xfrm>
            <a:off x="6500826" y="3143248"/>
            <a:ext cx="2608053" cy="17859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توالي‌گر ريزبرنامه</a:t>
            </a:r>
            <a:endParaRPr lang="en-US" dirty="0"/>
          </a:p>
        </p:txBody>
      </p:sp>
      <p:sp>
        <p:nvSpPr>
          <p:cNvPr id="3" name="Content Placeholder 2"/>
          <p:cNvSpPr>
            <a:spLocks noGrp="1"/>
          </p:cNvSpPr>
          <p:nvPr>
            <p:ph idx="1"/>
          </p:nvPr>
        </p:nvSpPr>
        <p:spPr/>
        <p:txBody>
          <a:bodyPr/>
          <a:lstStyle/>
          <a:p>
            <a:pPr algn="just"/>
            <a:r>
              <a:rPr lang="fa-IR" sz="2800" b="1" dirty="0" smtClean="0"/>
              <a:t>اجزاء اصلي واحد كنترل ريزبرنامه نويسي شده، حافظه كنترل و مدارات انتخاب آدرس بعدي هستند. </a:t>
            </a:r>
            <a:endParaRPr lang="en-US" sz="2800" b="1" dirty="0" smtClean="0"/>
          </a:p>
          <a:p>
            <a:pPr algn="just"/>
            <a:r>
              <a:rPr lang="fa-IR" sz="2800" b="1" dirty="0" smtClean="0"/>
              <a:t>بخش انتخاب آدرس، ”توالي‌گر ريزبرنامه“ خوانده مي‌شود. </a:t>
            </a:r>
            <a:endParaRPr lang="en-US" sz="2800" b="1" dirty="0" smtClean="0"/>
          </a:p>
          <a:p>
            <a:pPr algn="just"/>
            <a:r>
              <a:rPr lang="fa-IR" sz="2800" b="1" dirty="0" smtClean="0"/>
              <a:t>يك توالي‌گر ريزبرنامه را مي‌توان با اجزاء ديجيتال، مناسب يك كاربرد خاص ساخت. با اين وجود، همان طور كه واحدهاي </a:t>
            </a:r>
            <a:r>
              <a:rPr lang="en-US" sz="2800" b="1" dirty="0" smtClean="0"/>
              <a:t>ROM</a:t>
            </a:r>
            <a:r>
              <a:rPr lang="fa-IR" sz="2800" b="1" dirty="0" smtClean="0"/>
              <a:t> بزرگي به شكل بسته‌هاي مدار مجتمع وجود دارند، توالي‌گرهاي همه منظوره هم وجود دارند كه براي ساخت واحدهاي كنترل ريزبرنامه نويسي شده مناسب هستند. براي تضمين توسعه پذيري، بايد سازمان داخلي مدار مجتمع توالي‌گر به صورتي باشد كه بتوان آن را در گستره وسيعي ازكاربردها مورد استفاده قرار داد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توالي‌گر ريزبرنامه</a:t>
            </a:r>
            <a:endParaRPr lang="en-US" dirty="0"/>
          </a:p>
        </p:txBody>
      </p:sp>
      <p:sp>
        <p:nvSpPr>
          <p:cNvPr id="3" name="Content Placeholder 2"/>
          <p:cNvSpPr>
            <a:spLocks noGrp="1"/>
          </p:cNvSpPr>
          <p:nvPr>
            <p:ph idx="1"/>
          </p:nvPr>
        </p:nvSpPr>
        <p:spPr/>
        <p:txBody>
          <a:bodyPr/>
          <a:lstStyle/>
          <a:p>
            <a:r>
              <a:rPr lang="fa-IR" sz="3200" b="1" dirty="0" smtClean="0"/>
              <a:t>هدف از به كارگيري توالي‌گر ريزبرنامه، ارائه آدرس به حافظه كنترل است به طوري كه يك ريزدستورالعمل از آن خوانده شده و اجرا گردد. </a:t>
            </a:r>
            <a:endParaRPr lang="en-US" sz="3200" b="1" dirty="0" smtClean="0"/>
          </a:p>
          <a:p>
            <a:r>
              <a:rPr lang="fa-IR" sz="3200" b="1" dirty="0" smtClean="0"/>
              <a:t>مدار آدرس بعدي توالي‌گر، منبع آدرس بعدي كه در ثبات آدرس كنترل ذخيره خواهد شد را مشخص مي‌كند. </a:t>
            </a:r>
            <a:endParaRPr lang="en-US" sz="3200" b="1" dirty="0" smtClean="0"/>
          </a:p>
          <a:p>
            <a:r>
              <a:rPr lang="fa-IR" sz="3200" b="1" dirty="0" smtClean="0"/>
              <a:t>انتخاب منبع آدرس به وسيله بيت‌هاي اطلاعات آدرس بعدي كه توالي‌گر آنها را از ريزدستورالعمل جاري دريافت مي‌كند هدايت مي‌شود.</a:t>
            </a:r>
            <a:endParaRPr lang="en-US" sz="3200" dirty="0" smtClean="0"/>
          </a:p>
          <a:p>
            <a:endParaRPr lang="en-US" sz="3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تعاريف</a:t>
            </a:r>
            <a:endParaRPr lang="en-US" dirty="0"/>
          </a:p>
        </p:txBody>
      </p:sp>
      <p:sp>
        <p:nvSpPr>
          <p:cNvPr id="3" name="Content Placeholder 2"/>
          <p:cNvSpPr>
            <a:spLocks noGrp="1"/>
          </p:cNvSpPr>
          <p:nvPr>
            <p:ph idx="1"/>
          </p:nvPr>
        </p:nvSpPr>
        <p:spPr/>
        <p:txBody>
          <a:bodyPr/>
          <a:lstStyle/>
          <a:p>
            <a:pPr>
              <a:defRPr/>
            </a:pPr>
            <a:endParaRPr lang="fa-IR" dirty="0" smtClean="0"/>
          </a:p>
          <a:p>
            <a:pPr marL="342900" lvl="1" indent="-342900">
              <a:buClr>
                <a:schemeClr val="accent1"/>
              </a:buClr>
              <a:buSzPct val="75000"/>
              <a:buFont typeface="Monotype Sorts" pitchFamily="2" charset="2"/>
              <a:buChar char="n"/>
              <a:defRPr/>
            </a:pPr>
            <a:r>
              <a:rPr lang="fa-IR" dirty="0" smtClean="0"/>
              <a:t>مزيت اصلي کنترل ريزبرنامه، توانايي تغيير عمليات کنترل سيستم به دنبال تغيير سيستم با هزينه اندک است، زيرا فقط کافي است ريزبرنامه عوض شود و تغيير سخت افزار لزومي ندارد.</a:t>
            </a:r>
          </a:p>
          <a:p>
            <a:pPr marL="342900" lvl="1" indent="-342900">
              <a:buClr>
                <a:schemeClr val="accent1"/>
              </a:buClr>
              <a:buSzPct val="75000"/>
              <a:buFont typeface="Monotype Sorts" pitchFamily="2" charset="2"/>
              <a:buChar char="n"/>
              <a:defRPr/>
            </a:pPr>
            <a:endParaRPr lang="fa-IR" dirty="0" smtClean="0"/>
          </a:p>
          <a:p>
            <a:pPr marL="342900" lvl="1" indent="-342900" algn="just">
              <a:buClr>
                <a:schemeClr val="accent1"/>
              </a:buClr>
              <a:buSzPct val="75000"/>
              <a:buFont typeface="Monotype Sorts" pitchFamily="2" charset="2"/>
              <a:buChar char="n"/>
              <a:defRPr/>
            </a:pPr>
            <a:r>
              <a:rPr lang="fa-IR" dirty="0" smtClean="0"/>
              <a:t>کلمه کنترل (</a:t>
            </a:r>
            <a:r>
              <a:rPr lang="en-US" dirty="0" smtClean="0"/>
              <a:t>Control word</a:t>
            </a:r>
            <a:r>
              <a:rPr lang="fa-IR" dirty="0" smtClean="0"/>
              <a:t>)</a:t>
            </a:r>
            <a:r>
              <a:rPr lang="en-US" dirty="0" smtClean="0"/>
              <a:t>:</a:t>
            </a:r>
            <a:r>
              <a:rPr lang="fa-IR" dirty="0" smtClean="0"/>
              <a:t> </a:t>
            </a:r>
            <a:r>
              <a:rPr lang="fa-IR" dirty="0" smtClean="0">
                <a:solidFill>
                  <a:schemeClr val="tx1"/>
                </a:solidFill>
              </a:rPr>
              <a:t>در کنترل ريزبرنامه، سيگنالهاي کنترل کننده، مقادير دودويي هستند که يک يا چند ريزعمليات را مشخص مي‌نمايند. هر سطر ريز برنامه را ”کلمه کنترل“ نامند. </a:t>
            </a:r>
            <a:endParaRPr lang="en-US" dirty="0" smtClean="0">
              <a:solidFill>
                <a:schemeClr val="tx1"/>
              </a:solidFill>
            </a:endParaRPr>
          </a:p>
          <a:p>
            <a:pPr>
              <a:defRPr/>
            </a:pPr>
            <a:endParaRPr lang="en-US" dirty="0" smtClean="0"/>
          </a:p>
          <a:p>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t>توالی گر ريزبرنامه برای حافظه کنترل</a:t>
            </a:r>
            <a:endParaRPr lang="en-US" dirty="0"/>
          </a:p>
        </p:txBody>
      </p:sp>
      <p:pic>
        <p:nvPicPr>
          <p:cNvPr id="8194" name="Picture 2"/>
          <p:cNvPicPr>
            <a:picLocks noGrp="1" noChangeAspect="1" noChangeArrowheads="1"/>
          </p:cNvPicPr>
          <p:nvPr>
            <p:ph idx="1"/>
          </p:nvPr>
        </p:nvPicPr>
        <p:blipFill>
          <a:blip r:embed="rId2"/>
          <a:srcRect/>
          <a:stretch>
            <a:fillRect/>
          </a:stretch>
        </p:blipFill>
        <p:spPr bwMode="auto">
          <a:xfrm>
            <a:off x="3214678" y="948682"/>
            <a:ext cx="4690107" cy="5552151"/>
          </a:xfrm>
          <a:prstGeom prst="rect">
            <a:avLst/>
          </a:prstGeom>
          <a:noFill/>
          <a:ln w="9525">
            <a:noFill/>
            <a:miter lim="800000"/>
            <a:headEnd/>
            <a:tailEnd/>
          </a:ln>
          <a:effectLst/>
        </p:spPr>
      </p:pic>
      <p:graphicFrame>
        <p:nvGraphicFramePr>
          <p:cNvPr id="6" name="Table 5"/>
          <p:cNvGraphicFramePr>
            <a:graphicFrameLocks noGrp="1"/>
          </p:cNvGraphicFramePr>
          <p:nvPr>
            <p:extLst/>
          </p:nvPr>
        </p:nvGraphicFramePr>
        <p:xfrm>
          <a:off x="467544" y="955312"/>
          <a:ext cx="2425065" cy="1981200"/>
        </p:xfrm>
        <a:graphic>
          <a:graphicData uri="http://schemas.openxmlformats.org/drawingml/2006/table">
            <a:tbl>
              <a:tblPr rtl="1" firstRow="1" bandRow="1">
                <a:tableStyleId>{5C22544A-7EE6-4342-B048-85BDC9FD1C3A}</a:tableStyleId>
              </a:tblPr>
              <a:tblGrid>
                <a:gridCol w="757555"/>
                <a:gridCol w="1090930"/>
                <a:gridCol w="576580"/>
              </a:tblGrid>
              <a:tr h="370840">
                <a:tc>
                  <a:txBody>
                    <a:bodyPr/>
                    <a:lstStyle/>
                    <a:p>
                      <a:pPr rtl="1"/>
                      <a:r>
                        <a:rPr lang="fa-IR" sz="2000" dirty="0" smtClean="0">
                          <a:latin typeface="Times New Roman" panose="02020603050405020304" pitchFamily="18" charset="0"/>
                          <a:cs typeface="B Nazanin" panose="00000400000000000000" pitchFamily="2" charset="-78"/>
                        </a:rPr>
                        <a:t>سمبل</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fa-IR" sz="2000" dirty="0" smtClean="0">
                          <a:latin typeface="Times New Roman" panose="02020603050405020304" pitchFamily="18" charset="0"/>
                          <a:cs typeface="B Nazanin" panose="00000400000000000000" pitchFamily="2" charset="-78"/>
                        </a:rPr>
                        <a:t>شرط</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en-US" sz="2000" dirty="0" smtClean="0">
                          <a:latin typeface="Times New Roman" panose="02020603050405020304" pitchFamily="18" charset="0"/>
                          <a:cs typeface="B Nazanin" panose="00000400000000000000" pitchFamily="2" charset="-78"/>
                        </a:rPr>
                        <a:t>CD</a:t>
                      </a:r>
                      <a:endParaRPr lang="fa-IR" sz="2000" dirty="0">
                        <a:latin typeface="Times New Roman" panose="02020603050405020304" pitchFamily="18" charset="0"/>
                        <a:cs typeface="B Nazanin" panose="00000400000000000000" pitchFamily="2" charset="-78"/>
                      </a:endParaRPr>
                    </a:p>
                  </a:txBody>
                  <a:tcPr/>
                </a:tc>
              </a:tr>
              <a:tr h="370840">
                <a:tc>
                  <a:txBody>
                    <a:bodyPr/>
                    <a:lstStyle/>
                    <a:p>
                      <a:pPr rtl="1"/>
                      <a:r>
                        <a:rPr lang="en-US" sz="2000" dirty="0" smtClean="0">
                          <a:latin typeface="Times New Roman" panose="02020603050405020304" pitchFamily="18" charset="0"/>
                          <a:cs typeface="B Nazanin" panose="00000400000000000000" pitchFamily="2" charset="-78"/>
                        </a:rPr>
                        <a:t>U</a:t>
                      </a:r>
                      <a:endParaRPr lang="fa-IR" sz="2000" dirty="0">
                        <a:latin typeface="Times New Roman" panose="02020603050405020304" pitchFamily="18" charset="0"/>
                        <a:cs typeface="B Nazanin" panose="00000400000000000000" pitchFamily="2" charset="-78"/>
                      </a:endParaRPr>
                    </a:p>
                  </a:txBody>
                  <a:tcPr/>
                </a:tc>
                <a:tc>
                  <a:txBody>
                    <a:bodyPr/>
                    <a:lstStyle/>
                    <a:p>
                      <a:pPr algn="r" rtl="1"/>
                      <a:r>
                        <a:rPr lang="fa-IR" sz="2000" dirty="0" smtClean="0">
                          <a:latin typeface="Times New Roman" panose="02020603050405020304" pitchFamily="18" charset="0"/>
                          <a:cs typeface="B Nazanin" panose="00000400000000000000" pitchFamily="2" charset="-78"/>
                        </a:rPr>
                        <a:t>همیشه = </a:t>
                      </a:r>
                      <a:r>
                        <a:rPr lang="en-US" sz="2000" dirty="0" smtClean="0">
                          <a:latin typeface="Times New Roman" panose="02020603050405020304" pitchFamily="18" charset="0"/>
                          <a:cs typeface="B Nazanin" panose="00000400000000000000" pitchFamily="2" charset="-78"/>
                        </a:rPr>
                        <a:t>I</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en-US" sz="2000" dirty="0" smtClean="0">
                          <a:latin typeface="Times New Roman" panose="02020603050405020304" pitchFamily="18" charset="0"/>
                          <a:cs typeface="B Nazanin" panose="00000400000000000000" pitchFamily="2" charset="-78"/>
                        </a:rPr>
                        <a:t>00</a:t>
                      </a:r>
                      <a:endParaRPr lang="fa-IR" sz="2000" dirty="0">
                        <a:latin typeface="Times New Roman" panose="02020603050405020304" pitchFamily="18" charset="0"/>
                        <a:cs typeface="B Nazanin" panose="00000400000000000000" pitchFamily="2" charset="-78"/>
                      </a:endParaRPr>
                    </a:p>
                  </a:txBody>
                  <a:tcPr/>
                </a:tc>
              </a:tr>
              <a:tr h="370840">
                <a:tc>
                  <a:txBody>
                    <a:bodyPr/>
                    <a:lstStyle/>
                    <a:p>
                      <a:pPr rtl="1"/>
                      <a:r>
                        <a:rPr lang="en-US" sz="2000" dirty="0" smtClean="0">
                          <a:latin typeface="Times New Roman" panose="02020603050405020304" pitchFamily="18" charset="0"/>
                          <a:cs typeface="B Nazanin" panose="00000400000000000000" pitchFamily="2" charset="-78"/>
                        </a:rPr>
                        <a:t>I</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en-US" sz="2000" dirty="0" smtClean="0">
                          <a:latin typeface="Times New Roman" panose="02020603050405020304" pitchFamily="18" charset="0"/>
                          <a:cs typeface="B Nazanin" panose="00000400000000000000" pitchFamily="2" charset="-78"/>
                        </a:rPr>
                        <a:t>DR(15)</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en-US" sz="2000" dirty="0" smtClean="0">
                          <a:latin typeface="Times New Roman" panose="02020603050405020304" pitchFamily="18" charset="0"/>
                          <a:cs typeface="B Nazanin" panose="00000400000000000000" pitchFamily="2" charset="-78"/>
                        </a:rPr>
                        <a:t>01</a:t>
                      </a:r>
                      <a:endParaRPr lang="fa-IR" sz="2000" dirty="0">
                        <a:latin typeface="Times New Roman" panose="02020603050405020304" pitchFamily="18" charset="0"/>
                        <a:cs typeface="B Nazanin" panose="00000400000000000000" pitchFamily="2" charset="-78"/>
                      </a:endParaRPr>
                    </a:p>
                  </a:txBody>
                  <a:tcPr/>
                </a:tc>
              </a:tr>
              <a:tr h="370840">
                <a:tc>
                  <a:txBody>
                    <a:bodyPr/>
                    <a:lstStyle/>
                    <a:p>
                      <a:pPr rtl="1"/>
                      <a:r>
                        <a:rPr lang="en-US" sz="2000" dirty="0" smtClean="0">
                          <a:latin typeface="Times New Roman" panose="02020603050405020304" pitchFamily="18" charset="0"/>
                          <a:cs typeface="B Nazanin" panose="00000400000000000000" pitchFamily="2" charset="-78"/>
                        </a:rPr>
                        <a:t>S</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en-US" sz="2000" dirty="0" smtClean="0">
                          <a:latin typeface="Times New Roman" panose="02020603050405020304" pitchFamily="18" charset="0"/>
                          <a:cs typeface="B Nazanin" panose="00000400000000000000" pitchFamily="2" charset="-78"/>
                        </a:rPr>
                        <a:t>AC(15)</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en-US" sz="2000" dirty="0" smtClean="0">
                          <a:latin typeface="Times New Roman" panose="02020603050405020304" pitchFamily="18" charset="0"/>
                          <a:cs typeface="B Nazanin" panose="00000400000000000000" pitchFamily="2" charset="-78"/>
                        </a:rPr>
                        <a:t>10</a:t>
                      </a:r>
                      <a:endParaRPr lang="fa-IR" sz="2000" dirty="0">
                        <a:latin typeface="Times New Roman" panose="02020603050405020304" pitchFamily="18" charset="0"/>
                        <a:cs typeface="B Nazanin" panose="00000400000000000000" pitchFamily="2" charset="-78"/>
                      </a:endParaRPr>
                    </a:p>
                  </a:txBody>
                  <a:tcPr/>
                </a:tc>
              </a:tr>
              <a:tr h="370840">
                <a:tc>
                  <a:txBody>
                    <a:bodyPr/>
                    <a:lstStyle/>
                    <a:p>
                      <a:pPr rtl="1"/>
                      <a:r>
                        <a:rPr lang="en-US" sz="2000" dirty="0" smtClean="0">
                          <a:latin typeface="Times New Roman" panose="02020603050405020304" pitchFamily="18" charset="0"/>
                          <a:cs typeface="B Nazanin" panose="00000400000000000000" pitchFamily="2" charset="-78"/>
                        </a:rPr>
                        <a:t>Z</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en-US" sz="2000" dirty="0" smtClean="0">
                          <a:latin typeface="Times New Roman" panose="02020603050405020304" pitchFamily="18" charset="0"/>
                          <a:cs typeface="B Nazanin" panose="00000400000000000000" pitchFamily="2" charset="-78"/>
                        </a:rPr>
                        <a:t>AC=0</a:t>
                      </a:r>
                      <a:endParaRPr lang="fa-IR" sz="2000" dirty="0">
                        <a:latin typeface="Times New Roman" panose="02020603050405020304" pitchFamily="18" charset="0"/>
                        <a:cs typeface="B Nazanin" panose="00000400000000000000" pitchFamily="2" charset="-78"/>
                      </a:endParaRPr>
                    </a:p>
                  </a:txBody>
                  <a:tcPr/>
                </a:tc>
                <a:tc>
                  <a:txBody>
                    <a:bodyPr/>
                    <a:lstStyle/>
                    <a:p>
                      <a:pPr rtl="1"/>
                      <a:r>
                        <a:rPr lang="en-US" sz="2000" dirty="0" smtClean="0">
                          <a:latin typeface="Times New Roman" panose="02020603050405020304" pitchFamily="18" charset="0"/>
                          <a:cs typeface="B Nazanin" panose="00000400000000000000" pitchFamily="2" charset="-78"/>
                        </a:rPr>
                        <a:t>11</a:t>
                      </a:r>
                      <a:endParaRPr lang="fa-IR" sz="2000" dirty="0">
                        <a:latin typeface="Times New Roman" panose="02020603050405020304" pitchFamily="18" charset="0"/>
                        <a:cs typeface="B Nazanin" panose="00000400000000000000" pitchFamily="2" charset="-78"/>
                      </a:endParaRPr>
                    </a:p>
                  </a:txBody>
                  <a:tcPr/>
                </a:tc>
              </a:tr>
            </a:tbl>
          </a:graphicData>
        </a:graphic>
      </p:graphicFrame>
      <p:graphicFrame>
        <p:nvGraphicFramePr>
          <p:cNvPr id="7" name="Table 6"/>
          <p:cNvGraphicFramePr>
            <a:graphicFrameLocks noGrp="1"/>
          </p:cNvGraphicFramePr>
          <p:nvPr>
            <p:extLst/>
          </p:nvPr>
        </p:nvGraphicFramePr>
        <p:xfrm>
          <a:off x="539552" y="3933056"/>
          <a:ext cx="1384936" cy="1854200"/>
        </p:xfrm>
        <a:graphic>
          <a:graphicData uri="http://schemas.openxmlformats.org/drawingml/2006/table">
            <a:tbl>
              <a:tblPr rtl="1" firstRow="1" bandRow="1">
                <a:tableStyleId>{5C22544A-7EE6-4342-B048-85BDC9FD1C3A}</a:tableStyleId>
              </a:tblPr>
              <a:tblGrid>
                <a:gridCol w="835343"/>
                <a:gridCol w="549593"/>
              </a:tblGrid>
              <a:tr h="370840">
                <a:tc>
                  <a:txBody>
                    <a:bodyPr/>
                    <a:lstStyle/>
                    <a:p>
                      <a:pPr rtl="1"/>
                      <a:r>
                        <a:rPr lang="fa-IR" dirty="0" smtClean="0">
                          <a:latin typeface="Times New Roman" panose="02020603050405020304" pitchFamily="18" charset="0"/>
                          <a:cs typeface="B Nazanin" panose="00000400000000000000" pitchFamily="2" charset="-78"/>
                        </a:rPr>
                        <a:t>سمبل</a:t>
                      </a:r>
                      <a:endParaRPr lang="fa-IR" dirty="0">
                        <a:latin typeface="Times New Roman" panose="02020603050405020304" pitchFamily="18" charset="0"/>
                        <a:cs typeface="B Nazanin" panose="00000400000000000000" pitchFamily="2" charset="-78"/>
                      </a:endParaRPr>
                    </a:p>
                  </a:txBody>
                  <a:tcPr/>
                </a:tc>
                <a:tc>
                  <a:txBody>
                    <a:bodyPr/>
                    <a:lstStyle/>
                    <a:p>
                      <a:pPr rtl="1"/>
                      <a:r>
                        <a:rPr lang="en-US" dirty="0" smtClean="0">
                          <a:latin typeface="Times New Roman" panose="02020603050405020304" pitchFamily="18" charset="0"/>
                          <a:cs typeface="B Nazanin" panose="00000400000000000000" pitchFamily="2" charset="-78"/>
                        </a:rPr>
                        <a:t>BR</a:t>
                      </a:r>
                      <a:endParaRPr lang="fa-IR" dirty="0">
                        <a:latin typeface="Times New Roman" panose="02020603050405020304" pitchFamily="18" charset="0"/>
                        <a:cs typeface="B Nazanin" panose="00000400000000000000" pitchFamily="2" charset="-78"/>
                      </a:endParaRPr>
                    </a:p>
                  </a:txBody>
                  <a:tcPr/>
                </a:tc>
              </a:tr>
              <a:tr h="370840">
                <a:tc>
                  <a:txBody>
                    <a:bodyPr/>
                    <a:lstStyle/>
                    <a:p>
                      <a:pPr rtl="1"/>
                      <a:r>
                        <a:rPr lang="en-US" dirty="0" smtClean="0">
                          <a:latin typeface="Times New Roman" panose="02020603050405020304" pitchFamily="18" charset="0"/>
                          <a:cs typeface="B Nazanin" panose="00000400000000000000" pitchFamily="2" charset="-78"/>
                        </a:rPr>
                        <a:t>JMP</a:t>
                      </a:r>
                      <a:endParaRPr lang="fa-IR" dirty="0">
                        <a:latin typeface="Times New Roman" panose="02020603050405020304" pitchFamily="18" charset="0"/>
                        <a:cs typeface="B Nazanin" panose="00000400000000000000" pitchFamily="2" charset="-78"/>
                      </a:endParaRPr>
                    </a:p>
                  </a:txBody>
                  <a:tcPr/>
                </a:tc>
                <a:tc>
                  <a:txBody>
                    <a:bodyPr/>
                    <a:lstStyle/>
                    <a:p>
                      <a:pPr rtl="1"/>
                      <a:r>
                        <a:rPr lang="en-US" dirty="0" smtClean="0">
                          <a:latin typeface="Times New Roman" panose="02020603050405020304" pitchFamily="18" charset="0"/>
                          <a:cs typeface="B Nazanin" panose="00000400000000000000" pitchFamily="2" charset="-78"/>
                        </a:rPr>
                        <a:t>00</a:t>
                      </a:r>
                      <a:endParaRPr lang="fa-IR" dirty="0">
                        <a:latin typeface="Times New Roman" panose="02020603050405020304" pitchFamily="18" charset="0"/>
                        <a:cs typeface="B Nazanin" panose="00000400000000000000" pitchFamily="2" charset="-78"/>
                      </a:endParaRPr>
                    </a:p>
                  </a:txBody>
                  <a:tcPr/>
                </a:tc>
              </a:tr>
              <a:tr h="370840">
                <a:tc>
                  <a:txBody>
                    <a:bodyPr/>
                    <a:lstStyle/>
                    <a:p>
                      <a:pPr rtl="1"/>
                      <a:r>
                        <a:rPr lang="en-US" dirty="0" smtClean="0">
                          <a:latin typeface="Times New Roman" panose="02020603050405020304" pitchFamily="18" charset="0"/>
                          <a:cs typeface="B Nazanin" panose="00000400000000000000" pitchFamily="2" charset="-78"/>
                        </a:rPr>
                        <a:t>CALL</a:t>
                      </a:r>
                      <a:endParaRPr lang="fa-IR" dirty="0">
                        <a:latin typeface="Times New Roman" panose="02020603050405020304" pitchFamily="18" charset="0"/>
                        <a:cs typeface="B Nazanin" panose="00000400000000000000" pitchFamily="2" charset="-78"/>
                      </a:endParaRPr>
                    </a:p>
                  </a:txBody>
                  <a:tcPr/>
                </a:tc>
                <a:tc>
                  <a:txBody>
                    <a:bodyPr/>
                    <a:lstStyle/>
                    <a:p>
                      <a:pPr rtl="1"/>
                      <a:r>
                        <a:rPr lang="en-US" dirty="0" smtClean="0">
                          <a:latin typeface="Times New Roman" panose="02020603050405020304" pitchFamily="18" charset="0"/>
                          <a:cs typeface="B Nazanin" panose="00000400000000000000" pitchFamily="2" charset="-78"/>
                        </a:rPr>
                        <a:t>01</a:t>
                      </a:r>
                      <a:endParaRPr lang="fa-IR" dirty="0">
                        <a:latin typeface="Times New Roman" panose="02020603050405020304" pitchFamily="18" charset="0"/>
                        <a:cs typeface="B Nazanin" panose="00000400000000000000" pitchFamily="2" charset="-78"/>
                      </a:endParaRPr>
                    </a:p>
                  </a:txBody>
                  <a:tcPr/>
                </a:tc>
              </a:tr>
              <a:tr h="370840">
                <a:tc>
                  <a:txBody>
                    <a:bodyPr/>
                    <a:lstStyle/>
                    <a:p>
                      <a:pPr rtl="1"/>
                      <a:r>
                        <a:rPr lang="en-US" dirty="0" smtClean="0">
                          <a:latin typeface="Times New Roman" panose="02020603050405020304" pitchFamily="18" charset="0"/>
                          <a:cs typeface="B Nazanin" panose="00000400000000000000" pitchFamily="2" charset="-78"/>
                        </a:rPr>
                        <a:t>RET</a:t>
                      </a:r>
                      <a:endParaRPr lang="fa-IR" dirty="0">
                        <a:latin typeface="Times New Roman" panose="02020603050405020304" pitchFamily="18" charset="0"/>
                        <a:cs typeface="B Nazanin" panose="00000400000000000000" pitchFamily="2" charset="-78"/>
                      </a:endParaRPr>
                    </a:p>
                  </a:txBody>
                  <a:tcPr/>
                </a:tc>
                <a:tc>
                  <a:txBody>
                    <a:bodyPr/>
                    <a:lstStyle/>
                    <a:p>
                      <a:pPr rtl="1"/>
                      <a:r>
                        <a:rPr lang="en-US" dirty="0" smtClean="0">
                          <a:latin typeface="Times New Roman" panose="02020603050405020304" pitchFamily="18" charset="0"/>
                          <a:cs typeface="B Nazanin" panose="00000400000000000000" pitchFamily="2" charset="-78"/>
                        </a:rPr>
                        <a:t>10</a:t>
                      </a:r>
                      <a:endParaRPr lang="fa-IR" dirty="0">
                        <a:latin typeface="Times New Roman" panose="02020603050405020304" pitchFamily="18" charset="0"/>
                        <a:cs typeface="B Nazanin" panose="00000400000000000000" pitchFamily="2" charset="-78"/>
                      </a:endParaRPr>
                    </a:p>
                  </a:txBody>
                  <a:tcPr/>
                </a:tc>
              </a:tr>
              <a:tr h="370840">
                <a:tc>
                  <a:txBody>
                    <a:bodyPr/>
                    <a:lstStyle/>
                    <a:p>
                      <a:pPr rtl="1"/>
                      <a:r>
                        <a:rPr lang="en-US" dirty="0" smtClean="0">
                          <a:latin typeface="Times New Roman" panose="02020603050405020304" pitchFamily="18" charset="0"/>
                          <a:cs typeface="B Nazanin" panose="00000400000000000000" pitchFamily="2" charset="-78"/>
                        </a:rPr>
                        <a:t>MAP</a:t>
                      </a:r>
                      <a:endParaRPr lang="fa-IR" dirty="0">
                        <a:latin typeface="Times New Roman" panose="02020603050405020304" pitchFamily="18" charset="0"/>
                        <a:cs typeface="B Nazanin" panose="00000400000000000000" pitchFamily="2" charset="-78"/>
                      </a:endParaRPr>
                    </a:p>
                  </a:txBody>
                  <a:tcPr/>
                </a:tc>
                <a:tc>
                  <a:txBody>
                    <a:bodyPr/>
                    <a:lstStyle/>
                    <a:p>
                      <a:pPr rtl="1"/>
                      <a:r>
                        <a:rPr lang="en-US" dirty="0" smtClean="0">
                          <a:latin typeface="Times New Roman" panose="02020603050405020304" pitchFamily="18" charset="0"/>
                          <a:cs typeface="B Nazanin" panose="00000400000000000000" pitchFamily="2" charset="-78"/>
                        </a:rPr>
                        <a:t>11</a:t>
                      </a:r>
                      <a:endParaRPr lang="fa-IR" dirty="0">
                        <a:latin typeface="Times New Roman" panose="02020603050405020304" pitchFamily="18" charset="0"/>
                        <a:cs typeface="B Nazanin" panose="00000400000000000000" pitchFamily="2" charset="-78"/>
                      </a:endParaRPr>
                    </a:p>
                  </a:txBody>
                  <a:tcPr/>
                </a:tc>
              </a:tr>
            </a:tbl>
          </a:graphicData>
        </a:graphic>
      </p:graphicFrame>
    </p:spTree>
    <p:extLst>
      <p:ext uri="{BB962C8B-B14F-4D97-AF65-F5344CB8AC3E}">
        <p14:creationId xmlns:p14="http://schemas.microsoft.com/office/powerpoint/2010/main" val="6010938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t>توالی گر ريزبرنامه برای حافظه کنترل</a:t>
            </a:r>
            <a:endParaRPr lang="en-US" dirty="0"/>
          </a:p>
        </p:txBody>
      </p:sp>
      <p:pic>
        <p:nvPicPr>
          <p:cNvPr id="8194" name="Picture 2"/>
          <p:cNvPicPr>
            <a:picLocks noGrp="1" noChangeAspect="1" noChangeArrowheads="1"/>
          </p:cNvPicPr>
          <p:nvPr>
            <p:ph idx="1"/>
          </p:nvPr>
        </p:nvPicPr>
        <p:blipFill>
          <a:blip r:embed="rId2"/>
          <a:srcRect/>
          <a:stretch>
            <a:fillRect/>
          </a:stretch>
        </p:blipFill>
        <p:spPr bwMode="auto">
          <a:xfrm>
            <a:off x="3214678" y="948682"/>
            <a:ext cx="4690107" cy="5552151"/>
          </a:xfrm>
          <a:prstGeom prst="rect">
            <a:avLst/>
          </a:prstGeom>
          <a:noFill/>
          <a:ln w="9525">
            <a:noFill/>
            <a:miter lim="800000"/>
            <a:headEnd/>
            <a:tailEnd/>
          </a:ln>
          <a:effectLst/>
        </p:spPr>
      </p:pic>
      <p:pic>
        <p:nvPicPr>
          <p:cNvPr id="37890" name="Picture 2"/>
          <p:cNvPicPr>
            <a:picLocks noChangeAspect="1" noChangeArrowheads="1"/>
          </p:cNvPicPr>
          <p:nvPr/>
        </p:nvPicPr>
        <p:blipFill>
          <a:blip r:embed="rId3"/>
          <a:srcRect/>
          <a:stretch>
            <a:fillRect/>
          </a:stretch>
        </p:blipFill>
        <p:spPr bwMode="auto">
          <a:xfrm>
            <a:off x="-1" y="1000108"/>
            <a:ext cx="3054807" cy="1500198"/>
          </a:xfrm>
          <a:prstGeom prst="rect">
            <a:avLst/>
          </a:prstGeom>
          <a:noFill/>
          <a:ln w="9525">
            <a:noFill/>
            <a:miter lim="800000"/>
            <a:headEnd/>
            <a:tailEnd/>
          </a:ln>
          <a:effectLst/>
        </p:spPr>
      </p:pic>
      <p:pic>
        <p:nvPicPr>
          <p:cNvPr id="37891" name="Picture 3"/>
          <p:cNvPicPr>
            <a:picLocks noChangeAspect="1" noChangeArrowheads="1"/>
          </p:cNvPicPr>
          <p:nvPr/>
        </p:nvPicPr>
        <p:blipFill>
          <a:blip r:embed="rId4"/>
          <a:srcRect/>
          <a:stretch>
            <a:fillRect/>
          </a:stretch>
        </p:blipFill>
        <p:spPr bwMode="auto">
          <a:xfrm>
            <a:off x="214282" y="2928934"/>
            <a:ext cx="1752600" cy="23431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fade">
                                      <p:cBhvr>
                                        <p:cTn id="7" dur="2000"/>
                                        <p:tgtEl>
                                          <p:spTgt spid="3789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891"/>
                                        </p:tgtEl>
                                        <p:attrNameLst>
                                          <p:attrName>style.visibility</p:attrName>
                                        </p:attrNameLst>
                                      </p:cBhvr>
                                      <p:to>
                                        <p:strVal val="visible"/>
                                      </p:to>
                                    </p:set>
                                    <p:animEffect transition="in" filter="fade">
                                      <p:cBhvr>
                                        <p:cTn id="12" dur="2000"/>
                                        <p:tgtEl>
                                          <p:spTgt spid="37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400" b="1" dirty="0" smtClean="0"/>
              <a:t>جدول درستی مدارمنطقی ورودی توالی شمار ريزبرنامه</a:t>
            </a:r>
            <a:endParaRPr lang="en-US" sz="2400" dirty="0"/>
          </a:p>
        </p:txBody>
      </p:sp>
      <p:pic>
        <p:nvPicPr>
          <p:cNvPr id="9218" name="Picture 2"/>
          <p:cNvPicPr>
            <a:picLocks noGrp="1" noChangeAspect="1" noChangeArrowheads="1"/>
          </p:cNvPicPr>
          <p:nvPr>
            <p:ph idx="1"/>
          </p:nvPr>
        </p:nvPicPr>
        <p:blipFill>
          <a:blip r:embed="rId2"/>
          <a:srcRect/>
          <a:stretch>
            <a:fillRect/>
          </a:stretch>
        </p:blipFill>
        <p:spPr bwMode="auto">
          <a:xfrm>
            <a:off x="571472" y="1000108"/>
            <a:ext cx="4776168" cy="2482766"/>
          </a:xfrm>
          <a:prstGeom prst="rect">
            <a:avLst/>
          </a:prstGeom>
          <a:noFill/>
          <a:ln w="9525">
            <a:noFill/>
            <a:miter lim="800000"/>
            <a:headEnd/>
            <a:tailEnd/>
          </a:ln>
          <a:effectLst/>
        </p:spPr>
      </p:pic>
      <p:sp>
        <p:nvSpPr>
          <p:cNvPr id="5" name="TextBox 4"/>
          <p:cNvSpPr txBox="1"/>
          <p:nvPr/>
        </p:nvSpPr>
        <p:spPr>
          <a:xfrm>
            <a:off x="428596" y="4478262"/>
            <a:ext cx="8358246" cy="2308324"/>
          </a:xfrm>
          <a:prstGeom prst="rect">
            <a:avLst/>
          </a:prstGeom>
          <a:noFill/>
        </p:spPr>
        <p:txBody>
          <a:bodyPr wrap="square" rtlCol="0">
            <a:spAutoFit/>
          </a:bodyPr>
          <a:lstStyle/>
          <a:p>
            <a:pPr algn="r" rtl="1"/>
            <a:r>
              <a:rPr lang="fa-IR" b="1" dirty="0" smtClean="0">
                <a:cs typeface="B Nazanin" pitchFamily="2" charset="-78"/>
              </a:rPr>
              <a:t>ورودي‌هاي </a:t>
            </a:r>
            <a:r>
              <a:rPr lang="en-US" b="1" dirty="0" smtClean="0">
                <a:cs typeface="B Nazanin" pitchFamily="2" charset="-78"/>
              </a:rPr>
              <a:t>I</a:t>
            </a:r>
            <a:r>
              <a:rPr lang="en-US" b="1" baseline="-25000" dirty="0" smtClean="0">
                <a:cs typeface="B Nazanin" pitchFamily="2" charset="-78"/>
              </a:rPr>
              <a:t>0</a:t>
            </a:r>
            <a:r>
              <a:rPr lang="fa-IR" b="1" dirty="0" smtClean="0">
                <a:cs typeface="B Nazanin" pitchFamily="2" charset="-78"/>
              </a:rPr>
              <a:t> و </a:t>
            </a:r>
            <a:r>
              <a:rPr lang="en-US" b="1" dirty="0" smtClean="0">
                <a:cs typeface="B Nazanin" pitchFamily="2" charset="-78"/>
              </a:rPr>
              <a:t>I</a:t>
            </a:r>
            <a:r>
              <a:rPr lang="en-US" b="1" baseline="-25000" dirty="0" smtClean="0">
                <a:cs typeface="B Nazanin" pitchFamily="2" charset="-78"/>
              </a:rPr>
              <a:t>1</a:t>
            </a:r>
            <a:r>
              <a:rPr lang="fa-IR" b="1" dirty="0" smtClean="0">
                <a:cs typeface="B Nazanin" pitchFamily="2" charset="-78"/>
              </a:rPr>
              <a:t> همان بيت هاي ميدان </a:t>
            </a:r>
            <a:r>
              <a:rPr lang="en-US" b="1" dirty="0" smtClean="0">
                <a:cs typeface="B Nazanin" pitchFamily="2" charset="-78"/>
              </a:rPr>
              <a:t>BR</a:t>
            </a:r>
            <a:r>
              <a:rPr lang="fa-IR" b="1" dirty="0" smtClean="0">
                <a:cs typeface="B Nazanin" pitchFamily="2" charset="-78"/>
              </a:rPr>
              <a:t> هستند.</a:t>
            </a:r>
          </a:p>
          <a:p>
            <a:pPr algn="r" rtl="1"/>
            <a:r>
              <a:rPr lang="fa-IR" b="1" dirty="0" smtClean="0">
                <a:cs typeface="B Nazanin" pitchFamily="2" charset="-78"/>
              </a:rPr>
              <a:t>مقادير بيت هاي</a:t>
            </a:r>
            <a:r>
              <a:rPr lang="en-US" b="1" dirty="0" smtClean="0">
                <a:cs typeface="B Nazanin" pitchFamily="2" charset="-78"/>
              </a:rPr>
              <a:t> </a:t>
            </a:r>
            <a:r>
              <a:rPr lang="fa-IR" b="1" dirty="0" smtClean="0">
                <a:cs typeface="B Nazanin" pitchFamily="2" charset="-78"/>
              </a:rPr>
              <a:t> </a:t>
            </a:r>
            <a:r>
              <a:rPr lang="en-US" b="1" dirty="0" smtClean="0">
                <a:cs typeface="B Nazanin" pitchFamily="2" charset="-78"/>
              </a:rPr>
              <a:t>S</a:t>
            </a:r>
            <a:r>
              <a:rPr lang="en-US" b="1" baseline="-25000" dirty="0" smtClean="0">
                <a:cs typeface="B Nazanin" pitchFamily="2" charset="-78"/>
              </a:rPr>
              <a:t>0</a:t>
            </a:r>
            <a:r>
              <a:rPr lang="fa-IR" b="1" dirty="0" smtClean="0">
                <a:cs typeface="B Nazanin" pitchFamily="2" charset="-78"/>
              </a:rPr>
              <a:t> و </a:t>
            </a:r>
            <a:r>
              <a:rPr lang="en-US" b="1" dirty="0" smtClean="0">
                <a:cs typeface="B Nazanin" pitchFamily="2" charset="-78"/>
              </a:rPr>
              <a:t>S</a:t>
            </a:r>
            <a:r>
              <a:rPr lang="en-US" b="1" baseline="-25000" dirty="0" smtClean="0">
                <a:cs typeface="B Nazanin" pitchFamily="2" charset="-78"/>
              </a:rPr>
              <a:t>1</a:t>
            </a:r>
            <a:r>
              <a:rPr lang="fa-IR" b="1" dirty="0" smtClean="0">
                <a:cs typeface="B Nazanin" pitchFamily="2" charset="-78"/>
              </a:rPr>
              <a:t> با توجه به عمل مورد نظر و مسيري كه انتخاب لازم را برقرار مي‌كند تعيين مي شود . </a:t>
            </a:r>
          </a:p>
          <a:p>
            <a:pPr algn="r" rtl="1"/>
            <a:r>
              <a:rPr lang="fa-IR" b="1" dirty="0" smtClean="0">
                <a:cs typeface="B Nazanin" pitchFamily="2" charset="-78"/>
              </a:rPr>
              <a:t>اگر شرط بيت وضعيت در حين اجراي ريزدستورالعمل فراخواني  (</a:t>
            </a:r>
            <a:r>
              <a:rPr lang="en-US" b="1" dirty="0" smtClean="0">
                <a:cs typeface="B Nazanin" pitchFamily="2" charset="-78"/>
              </a:rPr>
              <a:t>BR=01</a:t>
            </a:r>
            <a:r>
              <a:rPr lang="fa-IR" b="1" dirty="0" smtClean="0">
                <a:cs typeface="B Nazanin" pitchFamily="2" charset="-78"/>
              </a:rPr>
              <a:t>) برقرار باشد (</a:t>
            </a:r>
            <a:r>
              <a:rPr lang="en-US" b="1" dirty="0" smtClean="0">
                <a:cs typeface="B Nazanin" pitchFamily="2" charset="-78"/>
              </a:rPr>
              <a:t>T=1</a:t>
            </a:r>
            <a:r>
              <a:rPr lang="fa-IR" b="1" dirty="0" smtClean="0">
                <a:cs typeface="B Nazanin" pitchFamily="2" charset="-78"/>
              </a:rPr>
              <a:t>)، مقدار افزايش يافته </a:t>
            </a:r>
            <a:r>
              <a:rPr lang="en-US" b="1" dirty="0" smtClean="0">
                <a:cs typeface="B Nazanin" pitchFamily="2" charset="-78"/>
              </a:rPr>
              <a:t>CAR</a:t>
            </a:r>
            <a:r>
              <a:rPr lang="fa-IR" b="1" dirty="0" smtClean="0">
                <a:cs typeface="B Nazanin" pitchFamily="2" charset="-78"/>
              </a:rPr>
              <a:t> در ثبات زيرروال، بار مي‌شود. </a:t>
            </a:r>
          </a:p>
          <a:p>
            <a:pPr algn="r" rtl="1"/>
            <a:endParaRPr lang="en-US" dirty="0">
              <a:cs typeface="B Nazanin" pitchFamily="2" charset="-78"/>
            </a:endParaRPr>
          </a:p>
        </p:txBody>
      </p:sp>
      <p:pic>
        <p:nvPicPr>
          <p:cNvPr id="6" name="Picture 2"/>
          <p:cNvPicPr>
            <a:picLocks noChangeAspect="1" noChangeArrowheads="1"/>
          </p:cNvPicPr>
          <p:nvPr/>
        </p:nvPicPr>
        <p:blipFill>
          <a:blip r:embed="rId3"/>
          <a:srcRect/>
          <a:stretch>
            <a:fillRect/>
          </a:stretch>
        </p:blipFill>
        <p:spPr bwMode="auto">
          <a:xfrm>
            <a:off x="6000760" y="928670"/>
            <a:ext cx="3000396" cy="355187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t>توابع ساده شده براي مدارمنطقي ورودي</a:t>
            </a:r>
            <a:endParaRPr lang="en-US" dirty="0"/>
          </a:p>
        </p:txBody>
      </p:sp>
      <p:sp>
        <p:nvSpPr>
          <p:cNvPr id="102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241"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857223" y="1500174"/>
            <a:ext cx="1257309" cy="571504"/>
          </a:xfrm>
          <a:prstGeom prst="rect">
            <a:avLst/>
          </a:prstGeom>
          <a:noFill/>
        </p:spPr>
      </p:pic>
      <p:sp>
        <p:nvSpPr>
          <p:cNvPr id="102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243"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857224" y="2285992"/>
            <a:ext cx="2657494" cy="571504"/>
          </a:xfrm>
          <a:prstGeom prst="rect">
            <a:avLst/>
          </a:prstGeom>
          <a:noFill/>
        </p:spPr>
      </p:pic>
      <p:sp>
        <p:nvSpPr>
          <p:cNvPr id="1024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245" name="Picture 5"/>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857224" y="3000372"/>
            <a:ext cx="1928826" cy="653839"/>
          </a:xfrm>
          <a:prstGeom prst="rect">
            <a:avLst/>
          </a:prstGeom>
          <a:noFill/>
        </p:spPr>
      </p:pic>
      <p:pic>
        <p:nvPicPr>
          <p:cNvPr id="10" name="Picture 2"/>
          <p:cNvPicPr>
            <a:picLocks noGrp="1" noChangeAspect="1" noChangeArrowheads="1"/>
          </p:cNvPicPr>
          <p:nvPr>
            <p:ph idx="1"/>
          </p:nvPr>
        </p:nvPicPr>
        <p:blipFill>
          <a:blip r:embed="rId5"/>
          <a:srcRect/>
          <a:stretch>
            <a:fillRect/>
          </a:stretch>
        </p:blipFill>
        <p:spPr bwMode="auto">
          <a:xfrm>
            <a:off x="3801923" y="3714752"/>
            <a:ext cx="5081377" cy="264142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fa-IR" dirty="0" smtClean="0"/>
              <a:t>مثال: ريزبرنامه‌ي نمادين زير براي دستورالعملي در کامپيوتر تعريف شده است.</a:t>
            </a:r>
          </a:p>
          <a:p>
            <a:pPr algn="l" rtl="0">
              <a:buNone/>
            </a:pPr>
            <a:r>
              <a:rPr lang="fa-IR" dirty="0" smtClean="0"/>
              <a:t>	</a:t>
            </a:r>
            <a:r>
              <a:rPr lang="en-US" dirty="0" smtClean="0"/>
              <a:t>ORG    40</a:t>
            </a:r>
          </a:p>
          <a:p>
            <a:pPr algn="l" rtl="0">
              <a:buNone/>
            </a:pPr>
            <a:r>
              <a:rPr lang="en-US" dirty="0" smtClean="0"/>
              <a:t>	NOP		S	JMP	FETCH</a:t>
            </a:r>
          </a:p>
          <a:p>
            <a:pPr algn="l" rtl="0">
              <a:buNone/>
            </a:pPr>
            <a:r>
              <a:rPr lang="en-US" dirty="0" smtClean="0"/>
              <a:t>	NOP		Z	JMP	FETCH</a:t>
            </a:r>
          </a:p>
          <a:p>
            <a:pPr algn="l" rtl="0">
              <a:buNone/>
            </a:pPr>
            <a:r>
              <a:rPr lang="en-US" dirty="0" smtClean="0"/>
              <a:t>	NOP		I	CALL	INDRCT</a:t>
            </a:r>
          </a:p>
          <a:p>
            <a:pPr algn="l" rtl="0">
              <a:buNone/>
            </a:pPr>
            <a:r>
              <a:rPr lang="en-US" dirty="0" smtClean="0"/>
              <a:t>	ARTPC	U	JMP	FETCH</a:t>
            </a:r>
          </a:p>
          <a:p>
            <a:pPr algn="r">
              <a:buNone/>
            </a:pPr>
            <a:r>
              <a:rPr lang="fa-IR" dirty="0" smtClean="0"/>
              <a:t>الف) با اجراي اين دستورالعمل چه عملي انجام مي‌شود؟</a:t>
            </a:r>
          </a:p>
          <a:p>
            <a:pPr algn="r">
              <a:buNone/>
            </a:pPr>
            <a:r>
              <a:rPr lang="fa-IR" dirty="0" smtClean="0"/>
              <a:t>	پرش به شرط مثبت و غير صفر بودن </a:t>
            </a:r>
            <a:r>
              <a:rPr lang="en-US" dirty="0" smtClean="0"/>
              <a:t>AC</a:t>
            </a:r>
          </a:p>
          <a:p>
            <a:pPr algn="r">
              <a:buNone/>
            </a:pPr>
            <a:endParaRPr lang="en-US" dirty="0" smtClean="0"/>
          </a:p>
          <a:p>
            <a:pPr algn="r">
              <a:buNone/>
            </a:pPr>
            <a:r>
              <a:rPr lang="fa-IR" dirty="0" smtClean="0"/>
              <a:t>ب) چهار ريزدستورالعمل بالا را به شکل دودويي معادل آنها تبديل کنيد.</a:t>
            </a:r>
          </a:p>
          <a:p>
            <a:pPr algn="l" rtl="0">
              <a:buNone/>
            </a:pPr>
            <a:r>
              <a:rPr lang="en-US" dirty="0" smtClean="0"/>
              <a:t>40:	000 000 000 10 00 1000000</a:t>
            </a:r>
          </a:p>
          <a:p>
            <a:pPr algn="l" rtl="0">
              <a:buNone/>
            </a:pPr>
            <a:r>
              <a:rPr lang="en-US" dirty="0" smtClean="0"/>
              <a:t>41:	000 000 000 11 00 1000000</a:t>
            </a:r>
          </a:p>
          <a:p>
            <a:pPr algn="l" rtl="0">
              <a:buNone/>
            </a:pPr>
            <a:r>
              <a:rPr lang="en-US" dirty="0" smtClean="0"/>
              <a:t>42:	000 000 000 01 01 1000011</a:t>
            </a:r>
          </a:p>
          <a:p>
            <a:pPr algn="l" rtl="0">
              <a:buNone/>
            </a:pPr>
            <a:r>
              <a:rPr lang="en-US" dirty="0" smtClean="0"/>
              <a:t>43:	000 000 110 00 00 1000000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strips(downLeft)">
                                      <p:cBhvr>
                                        <p:cTn id="7" dur="500"/>
                                        <p:tgtEl>
                                          <p:spTgt spid="3">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9" end="9"/>
                                            </p:txEl>
                                          </p:spTgt>
                                        </p:tgtEl>
                                        <p:attrNameLst>
                                          <p:attrName>style.visibility</p:attrName>
                                        </p:attrNameLst>
                                      </p:cBhvr>
                                      <p:to>
                                        <p:strVal val="visible"/>
                                      </p:to>
                                    </p:set>
                                    <p:animEffect transition="in" filter="strips(downLeft)">
                                      <p:cBhvr>
                                        <p:cTn id="12" dur="500"/>
                                        <p:tgtEl>
                                          <p:spTgt spid="3">
                                            <p:txEl>
                                              <p:pRg st="9" end="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animEffect transition="in" filter="strips(downRight)">
                                      <p:cBhvr>
                                        <p:cTn id="17" dur="500"/>
                                        <p:tgtEl>
                                          <p:spTgt spid="3">
                                            <p:txEl>
                                              <p:pRg st="10" end="1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3">
                                            <p:txEl>
                                              <p:pRg st="11" end="11"/>
                                            </p:txEl>
                                          </p:spTgt>
                                        </p:tgtEl>
                                        <p:attrNameLst>
                                          <p:attrName>style.visibility</p:attrName>
                                        </p:attrNameLst>
                                      </p:cBhvr>
                                      <p:to>
                                        <p:strVal val="visible"/>
                                      </p:to>
                                    </p:set>
                                    <p:animEffect transition="in" filter="strips(downRight)">
                                      <p:cBhvr>
                                        <p:cTn id="22" dur="500"/>
                                        <p:tgtEl>
                                          <p:spTgt spid="3">
                                            <p:txEl>
                                              <p:pRg st="11" end="1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nodeType="clickEffect">
                                  <p:stCondLst>
                                    <p:cond delay="0"/>
                                  </p:stCondLst>
                                  <p:childTnLst>
                                    <p:set>
                                      <p:cBhvr>
                                        <p:cTn id="26" dur="1" fill="hold">
                                          <p:stCondLst>
                                            <p:cond delay="0"/>
                                          </p:stCondLst>
                                        </p:cTn>
                                        <p:tgtEl>
                                          <p:spTgt spid="3">
                                            <p:txEl>
                                              <p:pRg st="12" end="12"/>
                                            </p:txEl>
                                          </p:spTgt>
                                        </p:tgtEl>
                                        <p:attrNameLst>
                                          <p:attrName>style.visibility</p:attrName>
                                        </p:attrNameLst>
                                      </p:cBhvr>
                                      <p:to>
                                        <p:strVal val="visible"/>
                                      </p:to>
                                    </p:set>
                                    <p:animEffect transition="in" filter="strips(downRight)">
                                      <p:cBhvr>
                                        <p:cTn id="27" dur="500"/>
                                        <p:tgtEl>
                                          <p:spTgt spid="3">
                                            <p:txEl>
                                              <p:pRg st="12"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nodeType="clickEffect">
                                  <p:stCondLst>
                                    <p:cond delay="0"/>
                                  </p:stCondLst>
                                  <p:childTnLst>
                                    <p:set>
                                      <p:cBhvr>
                                        <p:cTn id="31" dur="1" fill="hold">
                                          <p:stCondLst>
                                            <p:cond delay="0"/>
                                          </p:stCondLst>
                                        </p:cTn>
                                        <p:tgtEl>
                                          <p:spTgt spid="3">
                                            <p:txEl>
                                              <p:pRg st="13" end="13"/>
                                            </p:txEl>
                                          </p:spTgt>
                                        </p:tgtEl>
                                        <p:attrNameLst>
                                          <p:attrName>style.visibility</p:attrName>
                                        </p:attrNameLst>
                                      </p:cBhvr>
                                      <p:to>
                                        <p:strVal val="visible"/>
                                      </p:to>
                                    </p:set>
                                    <p:animEffect transition="in" filter="strips(downRight)">
                                      <p:cBhvr>
                                        <p:cTn id="32"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fa-IR" dirty="0" smtClean="0"/>
              <a:t>مثال: دستورالعمل‌هاي زير را به کامپيوتر اضافه کنيد (</a:t>
            </a:r>
            <a:r>
              <a:rPr lang="en-US" dirty="0" smtClean="0"/>
              <a:t>EA</a:t>
            </a:r>
            <a:r>
              <a:rPr lang="fa-IR" dirty="0" smtClean="0"/>
              <a:t> آدرس موثر). ريزبرنامه‌ي نمادين را براي هر روال بنويسيد.</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091776212"/>
              </p:ext>
            </p:extLst>
          </p:nvPr>
        </p:nvGraphicFramePr>
        <p:xfrm>
          <a:off x="500034" y="2143116"/>
          <a:ext cx="8358246" cy="3779520"/>
        </p:xfrm>
        <a:graphic>
          <a:graphicData uri="http://schemas.openxmlformats.org/drawingml/2006/table">
            <a:tbl>
              <a:tblPr firstRow="1" bandRow="1">
                <a:tableStyleId>{5C22544A-7EE6-4342-B048-85BDC9FD1C3A}</a:tableStyleId>
              </a:tblPr>
              <a:tblGrid>
                <a:gridCol w="2061501"/>
                <a:gridCol w="3975010"/>
                <a:gridCol w="1021564"/>
                <a:gridCol w="1300171"/>
              </a:tblGrid>
              <a:tr h="370840">
                <a:tc>
                  <a:txBody>
                    <a:bodyPr/>
                    <a:lstStyle/>
                    <a:p>
                      <a:r>
                        <a:rPr lang="fa-IR" dirty="0" smtClean="0"/>
                        <a:t>شرح</a:t>
                      </a:r>
                      <a:endParaRPr lang="en-US" dirty="0"/>
                    </a:p>
                  </a:txBody>
                  <a:tcPr/>
                </a:tc>
                <a:tc>
                  <a:txBody>
                    <a:bodyPr/>
                    <a:lstStyle/>
                    <a:p>
                      <a:r>
                        <a:rPr lang="fa-IR" dirty="0" smtClean="0"/>
                        <a:t>شکل نمادين</a:t>
                      </a:r>
                      <a:endParaRPr lang="en-US" dirty="0"/>
                    </a:p>
                  </a:txBody>
                  <a:tcPr/>
                </a:tc>
                <a:tc>
                  <a:txBody>
                    <a:bodyPr/>
                    <a:lstStyle/>
                    <a:p>
                      <a:r>
                        <a:rPr lang="fa-IR" dirty="0" smtClean="0"/>
                        <a:t>کد عمل</a:t>
                      </a:r>
                      <a:endParaRPr lang="en-US" dirty="0"/>
                    </a:p>
                  </a:txBody>
                  <a:tcPr/>
                </a:tc>
                <a:tc>
                  <a:txBody>
                    <a:bodyPr/>
                    <a:lstStyle/>
                    <a:p>
                      <a:r>
                        <a:rPr lang="fa-IR" dirty="0" smtClean="0"/>
                        <a:t>نماد</a:t>
                      </a:r>
                      <a:endParaRPr lang="en-US" dirty="0"/>
                    </a:p>
                  </a:txBody>
                  <a:tcPr/>
                </a:tc>
              </a:tr>
              <a:tr h="370840">
                <a:tc>
                  <a:txBody>
                    <a:bodyPr/>
                    <a:lstStyle/>
                    <a:p>
                      <a:pPr algn="ctr"/>
                      <a:r>
                        <a:rPr lang="en-US" dirty="0" smtClean="0"/>
                        <a:t>AND</a:t>
                      </a:r>
                      <a:endParaRPr lang="en-US" dirty="0"/>
                    </a:p>
                  </a:txBody>
                  <a:tcPr/>
                </a:tc>
                <a:tc>
                  <a:txBody>
                    <a:bodyPr/>
                    <a:lstStyle/>
                    <a:p>
                      <a:r>
                        <a:rPr lang="en-US" dirty="0" smtClean="0"/>
                        <a:t>AC</a:t>
                      </a:r>
                      <a:r>
                        <a:rPr lang="en-US" dirty="0" smtClean="0">
                          <a:sym typeface="Wingdings" pitchFamily="2" charset="2"/>
                        </a:rPr>
                        <a:t>AC</a:t>
                      </a:r>
                      <a:r>
                        <a:rPr lang="en-US" dirty="0" smtClean="0">
                          <a:sym typeface="Symbol"/>
                        </a:rPr>
                        <a:t>M[EA]</a:t>
                      </a:r>
                      <a:endParaRPr lang="en-US" dirty="0"/>
                    </a:p>
                  </a:txBody>
                  <a:tcPr/>
                </a:tc>
                <a:tc>
                  <a:txBody>
                    <a:bodyPr/>
                    <a:lstStyle/>
                    <a:p>
                      <a:r>
                        <a:rPr lang="en-US" dirty="0" smtClean="0"/>
                        <a:t>0100</a:t>
                      </a:r>
                      <a:endParaRPr lang="en-US" dirty="0"/>
                    </a:p>
                  </a:txBody>
                  <a:tcPr/>
                </a:tc>
                <a:tc>
                  <a:txBody>
                    <a:bodyPr/>
                    <a:lstStyle/>
                    <a:p>
                      <a:r>
                        <a:rPr lang="en-US" dirty="0" smtClean="0"/>
                        <a:t>AND</a:t>
                      </a:r>
                      <a:endParaRPr lang="en-US" dirty="0"/>
                    </a:p>
                  </a:txBody>
                  <a:tcPr/>
                </a:tc>
              </a:tr>
              <a:tr h="370840">
                <a:tc>
                  <a:txBody>
                    <a:bodyPr/>
                    <a:lstStyle/>
                    <a:p>
                      <a:pPr algn="ctr"/>
                      <a:r>
                        <a:rPr lang="fa-IR" dirty="0" smtClean="0"/>
                        <a:t>تفريق</a:t>
                      </a:r>
                      <a:endParaRPr lang="en-US" dirty="0"/>
                    </a:p>
                  </a:txBody>
                  <a:tcPr/>
                </a:tc>
                <a:tc>
                  <a:txBody>
                    <a:bodyPr/>
                    <a:lstStyle/>
                    <a:p>
                      <a:r>
                        <a:rPr lang="en-US" dirty="0" smtClean="0"/>
                        <a:t>AC</a:t>
                      </a:r>
                      <a:r>
                        <a:rPr lang="en-US" dirty="0" smtClean="0">
                          <a:sym typeface="Wingdings" pitchFamily="2" charset="2"/>
                        </a:rPr>
                        <a:t>AC-M[EA]</a:t>
                      </a:r>
                      <a:endParaRPr lang="en-US" dirty="0"/>
                    </a:p>
                  </a:txBody>
                  <a:tcPr/>
                </a:tc>
                <a:tc>
                  <a:txBody>
                    <a:bodyPr/>
                    <a:lstStyle/>
                    <a:p>
                      <a:r>
                        <a:rPr lang="en-US" dirty="0" smtClean="0"/>
                        <a:t>0101</a:t>
                      </a:r>
                      <a:endParaRPr lang="en-US" dirty="0"/>
                    </a:p>
                  </a:txBody>
                  <a:tcPr/>
                </a:tc>
                <a:tc>
                  <a:txBody>
                    <a:bodyPr/>
                    <a:lstStyle/>
                    <a:p>
                      <a:r>
                        <a:rPr lang="en-US" dirty="0" smtClean="0"/>
                        <a:t>SUB</a:t>
                      </a:r>
                      <a:endParaRPr lang="en-US" dirty="0"/>
                    </a:p>
                  </a:txBody>
                  <a:tcPr/>
                </a:tc>
              </a:tr>
              <a:tr h="370840">
                <a:tc>
                  <a:txBody>
                    <a:bodyPr/>
                    <a:lstStyle/>
                    <a:p>
                      <a:pPr algn="ctr"/>
                      <a:r>
                        <a:rPr lang="fa-IR" dirty="0" smtClean="0"/>
                        <a:t>جمع با حافظه</a:t>
                      </a:r>
                      <a:endParaRPr lang="en-US" dirty="0"/>
                    </a:p>
                  </a:txBody>
                  <a:tcPr/>
                </a:tc>
                <a:tc>
                  <a:txBody>
                    <a:bodyPr/>
                    <a:lstStyle/>
                    <a:p>
                      <a:r>
                        <a:rPr lang="en-US" dirty="0" smtClean="0"/>
                        <a:t>M[EA]</a:t>
                      </a:r>
                      <a:r>
                        <a:rPr lang="en-US" dirty="0" smtClean="0">
                          <a:sym typeface="Wingdings" pitchFamily="2" charset="2"/>
                        </a:rPr>
                        <a:t>M[EA]+AC</a:t>
                      </a:r>
                      <a:endParaRPr lang="en-US" dirty="0"/>
                    </a:p>
                  </a:txBody>
                  <a:tcPr/>
                </a:tc>
                <a:tc>
                  <a:txBody>
                    <a:bodyPr/>
                    <a:lstStyle/>
                    <a:p>
                      <a:r>
                        <a:rPr lang="en-US" dirty="0" smtClean="0"/>
                        <a:t>0110</a:t>
                      </a:r>
                      <a:endParaRPr lang="en-US" dirty="0"/>
                    </a:p>
                  </a:txBody>
                  <a:tcPr/>
                </a:tc>
                <a:tc>
                  <a:txBody>
                    <a:bodyPr/>
                    <a:lstStyle/>
                    <a:p>
                      <a:r>
                        <a:rPr lang="en-US" dirty="0" smtClean="0"/>
                        <a:t>ADM</a:t>
                      </a:r>
                      <a:endParaRPr lang="en-US" dirty="0"/>
                    </a:p>
                  </a:txBody>
                  <a:tcPr/>
                </a:tc>
              </a:tr>
              <a:tr h="370840">
                <a:tc>
                  <a:txBody>
                    <a:bodyPr/>
                    <a:lstStyle/>
                    <a:p>
                      <a:pPr algn="ctr"/>
                      <a:r>
                        <a:rPr lang="fa-IR" dirty="0" smtClean="0"/>
                        <a:t>صفرکردن بيت‌ها</a:t>
                      </a:r>
                      <a:endParaRPr lang="en-US" dirty="0"/>
                    </a:p>
                  </a:txBody>
                  <a:tcPr/>
                </a:tc>
                <a:tc>
                  <a:txBody>
                    <a:bodyPr/>
                    <a:lstStyle/>
                    <a:p>
                      <a:r>
                        <a:rPr lang="en-US" dirty="0" smtClean="0"/>
                        <a:t>AC</a:t>
                      </a:r>
                      <a:r>
                        <a:rPr lang="en-US" dirty="0" smtClean="0">
                          <a:sym typeface="Wingdings" pitchFamily="2" charset="2"/>
                        </a:rPr>
                        <a:t> AC</a:t>
                      </a:r>
                      <a:r>
                        <a:rPr lang="en-US" dirty="0" smtClean="0">
                          <a:sym typeface="Symbol"/>
                        </a:rPr>
                        <a:t>M[EA]</a:t>
                      </a:r>
                      <a:endParaRPr lang="en-US" dirty="0"/>
                    </a:p>
                  </a:txBody>
                  <a:tcPr/>
                </a:tc>
                <a:tc>
                  <a:txBody>
                    <a:bodyPr/>
                    <a:lstStyle/>
                    <a:p>
                      <a:r>
                        <a:rPr lang="en-US" dirty="0" smtClean="0"/>
                        <a:t>0111</a:t>
                      </a:r>
                      <a:endParaRPr lang="en-US" dirty="0"/>
                    </a:p>
                  </a:txBody>
                  <a:tcPr/>
                </a:tc>
                <a:tc>
                  <a:txBody>
                    <a:bodyPr/>
                    <a:lstStyle/>
                    <a:p>
                      <a:r>
                        <a:rPr lang="en-US" dirty="0" smtClean="0"/>
                        <a:t>BTCL</a:t>
                      </a:r>
                      <a:endParaRPr lang="en-US" dirty="0"/>
                    </a:p>
                  </a:txBody>
                  <a:tcPr/>
                </a:tc>
              </a:tr>
              <a:tr h="370840">
                <a:tc>
                  <a:txBody>
                    <a:bodyPr/>
                    <a:lstStyle/>
                    <a:p>
                      <a:pPr algn="ctr" rtl="1"/>
                      <a:r>
                        <a:rPr lang="fa-IR" dirty="0" smtClean="0"/>
                        <a:t>انشعاب در صورت صفر بودن </a:t>
                      </a:r>
                      <a:r>
                        <a:rPr lang="en-US" dirty="0" smtClean="0"/>
                        <a:t>AC</a:t>
                      </a:r>
                      <a:endParaRPr lang="en-US" dirty="0"/>
                    </a:p>
                  </a:txBody>
                  <a:tcPr/>
                </a:tc>
                <a:tc>
                  <a:txBody>
                    <a:bodyPr/>
                    <a:lstStyle/>
                    <a:p>
                      <a:r>
                        <a:rPr lang="en-US" dirty="0" smtClean="0"/>
                        <a:t>IF(AC = 0) THEN (PC </a:t>
                      </a:r>
                      <a:r>
                        <a:rPr lang="en-US" dirty="0" smtClean="0">
                          <a:sym typeface="Wingdings" pitchFamily="2" charset="2"/>
                        </a:rPr>
                        <a:t> EA)</a:t>
                      </a:r>
                      <a:endParaRPr lang="en-US" dirty="0"/>
                    </a:p>
                  </a:txBody>
                  <a:tcPr/>
                </a:tc>
                <a:tc>
                  <a:txBody>
                    <a:bodyPr/>
                    <a:lstStyle/>
                    <a:p>
                      <a:r>
                        <a:rPr lang="en-US" dirty="0" smtClean="0"/>
                        <a:t>1000</a:t>
                      </a:r>
                      <a:endParaRPr lang="en-US" dirty="0"/>
                    </a:p>
                  </a:txBody>
                  <a:tcPr/>
                </a:tc>
                <a:tc>
                  <a:txBody>
                    <a:bodyPr/>
                    <a:lstStyle/>
                    <a:p>
                      <a:r>
                        <a:rPr lang="en-US" dirty="0" smtClean="0"/>
                        <a:t>BZ</a:t>
                      </a:r>
                      <a:endParaRPr lang="en-US" dirty="0"/>
                    </a:p>
                  </a:txBody>
                  <a:tcPr/>
                </a:tc>
              </a:tr>
              <a:tr h="370840">
                <a:tc>
                  <a:txBody>
                    <a:bodyPr/>
                    <a:lstStyle/>
                    <a:p>
                      <a:pPr algn="ctr"/>
                      <a:r>
                        <a:rPr lang="fa-IR" dirty="0" smtClean="0"/>
                        <a:t>گذر در صورت برابري</a:t>
                      </a:r>
                      <a:endParaRPr lang="en-US" dirty="0"/>
                    </a:p>
                  </a:txBody>
                  <a:tcPr/>
                </a:tc>
                <a:tc>
                  <a:txBody>
                    <a:bodyPr/>
                    <a:lstStyle/>
                    <a:p>
                      <a:r>
                        <a:rPr lang="en-US" dirty="0" smtClean="0"/>
                        <a:t>IF(AC=M[EA])</a:t>
                      </a:r>
                      <a:r>
                        <a:rPr lang="en-US" baseline="0" dirty="0" smtClean="0"/>
                        <a:t> THEN (PC</a:t>
                      </a:r>
                      <a:r>
                        <a:rPr lang="en-US" baseline="0" dirty="0" smtClean="0">
                          <a:sym typeface="Wingdings" pitchFamily="2" charset="2"/>
                        </a:rPr>
                        <a:t>PC+1)</a:t>
                      </a:r>
                      <a:endParaRPr lang="en-US" dirty="0"/>
                    </a:p>
                  </a:txBody>
                  <a:tcPr/>
                </a:tc>
                <a:tc>
                  <a:txBody>
                    <a:bodyPr/>
                    <a:lstStyle/>
                    <a:p>
                      <a:r>
                        <a:rPr lang="en-US" dirty="0" smtClean="0"/>
                        <a:t>1001</a:t>
                      </a:r>
                      <a:endParaRPr lang="en-US" dirty="0"/>
                    </a:p>
                  </a:txBody>
                  <a:tcPr/>
                </a:tc>
                <a:tc>
                  <a:txBody>
                    <a:bodyPr/>
                    <a:lstStyle/>
                    <a:p>
                      <a:r>
                        <a:rPr lang="en-US" dirty="0" smtClean="0"/>
                        <a:t>SEQ</a:t>
                      </a:r>
                      <a:endParaRPr lang="en-US" dirty="0"/>
                    </a:p>
                  </a:txBody>
                  <a:tcPr/>
                </a:tc>
              </a:tr>
              <a:tr h="370840">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dirty="0" smtClean="0"/>
                        <a:t>انشعاب در صورت مثبت</a:t>
                      </a:r>
                      <a:r>
                        <a:rPr lang="fa-IR" baseline="0" dirty="0" smtClean="0"/>
                        <a:t> و غير </a:t>
                      </a:r>
                      <a:r>
                        <a:rPr lang="fa-IR" dirty="0" smtClean="0"/>
                        <a:t>صفر بودن </a:t>
                      </a:r>
                      <a:r>
                        <a:rPr lang="en-US" dirty="0" smtClean="0"/>
                        <a:t>AC</a:t>
                      </a:r>
                    </a:p>
                    <a:p>
                      <a:pPr algn="ctr"/>
                      <a:endParaRPr lang="en-US" dirty="0"/>
                    </a:p>
                  </a:txBody>
                  <a:tcPr/>
                </a:tc>
                <a:tc>
                  <a:txBody>
                    <a:bodyPr/>
                    <a:lstStyle/>
                    <a:p>
                      <a:r>
                        <a:rPr lang="en-US" dirty="0" smtClean="0"/>
                        <a:t>IF (AC&gt;0) THEN (PC</a:t>
                      </a:r>
                      <a:r>
                        <a:rPr lang="en-US" dirty="0" smtClean="0">
                          <a:sym typeface="Wingdings" pitchFamily="2" charset="2"/>
                        </a:rPr>
                        <a:t>EA)</a:t>
                      </a:r>
                      <a:endParaRPr lang="en-US" dirty="0"/>
                    </a:p>
                  </a:txBody>
                  <a:tcPr/>
                </a:tc>
                <a:tc>
                  <a:txBody>
                    <a:bodyPr/>
                    <a:lstStyle/>
                    <a:p>
                      <a:r>
                        <a:rPr lang="en-US" dirty="0" smtClean="0"/>
                        <a:t>1010</a:t>
                      </a:r>
                      <a:endParaRPr lang="en-US" dirty="0"/>
                    </a:p>
                  </a:txBody>
                  <a:tcPr/>
                </a:tc>
                <a:tc>
                  <a:txBody>
                    <a:bodyPr/>
                    <a:lstStyle/>
                    <a:p>
                      <a:r>
                        <a:rPr lang="en-US" smtClean="0"/>
                        <a:t>BPNZ</a:t>
                      </a:r>
                      <a:endParaRPr lang="en-US" dirty="0"/>
                    </a:p>
                  </a:txBody>
                  <a:tcPr/>
                </a:tc>
              </a:tr>
            </a:tbl>
          </a:graphicData>
        </a:graphic>
      </p:graphicFrame>
      <p:cxnSp>
        <p:nvCxnSpPr>
          <p:cNvPr id="6" name="AutoShape 2"/>
          <p:cNvCxnSpPr>
            <a:cxnSpLocks noChangeShapeType="1"/>
          </p:cNvCxnSpPr>
          <p:nvPr/>
        </p:nvCxnSpPr>
        <p:spPr bwMode="auto">
          <a:xfrm>
            <a:off x="3660559" y="3677820"/>
            <a:ext cx="642942" cy="1588"/>
          </a:xfrm>
          <a:prstGeom prst="straightConnector1">
            <a:avLst/>
          </a:prstGeom>
          <a:noFill/>
          <a:ln w="12700">
            <a:solidFill>
              <a:srgbClr val="000000"/>
            </a:solidFill>
            <a:round/>
            <a:headEnd/>
            <a:tailEnd/>
          </a:ln>
        </p:spPr>
      </p:cxn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52400" y="871558"/>
            <a:ext cx="8686800" cy="5486400"/>
          </a:xfrm>
        </p:spPr>
        <p:txBody>
          <a:bodyPr/>
          <a:lstStyle/>
          <a:p>
            <a:pPr algn="r">
              <a:buNone/>
            </a:pPr>
            <a:r>
              <a:rPr lang="en-US" sz="1800" dirty="0" smtClean="0"/>
              <a:t>AC</a:t>
            </a:r>
            <a:r>
              <a:rPr lang="en-US" sz="1800" dirty="0" smtClean="0">
                <a:sym typeface="Wingdings" pitchFamily="2" charset="2"/>
              </a:rPr>
              <a:t>AC</a:t>
            </a:r>
            <a:r>
              <a:rPr lang="en-US" sz="1800" dirty="0" smtClean="0">
                <a:sym typeface="Symbol"/>
              </a:rPr>
              <a:t>M[EA]</a:t>
            </a:r>
            <a:endParaRPr lang="en-US" sz="1800" dirty="0" smtClean="0"/>
          </a:p>
          <a:p>
            <a:pPr algn="l" rtl="0">
              <a:buNone/>
            </a:pPr>
            <a:r>
              <a:rPr lang="en-US" sz="1800" dirty="0" smtClean="0"/>
              <a:t>		ORG	16</a:t>
            </a:r>
          </a:p>
          <a:p>
            <a:pPr algn="l" rtl="0">
              <a:buNone/>
            </a:pPr>
            <a:r>
              <a:rPr lang="en-US" sz="1800" dirty="0" smtClean="0"/>
              <a:t>AND:	NOP		I	CALL	INDRCT</a:t>
            </a:r>
          </a:p>
          <a:p>
            <a:pPr algn="l" rtl="0">
              <a:buNone/>
            </a:pPr>
            <a:r>
              <a:rPr lang="en-US" sz="1800" dirty="0" smtClean="0"/>
              <a:t>		READ		U	JMP	NEXT</a:t>
            </a:r>
          </a:p>
          <a:p>
            <a:pPr algn="l" rtl="0">
              <a:buNone/>
            </a:pPr>
            <a:r>
              <a:rPr lang="en-US" sz="1400" dirty="0" smtClean="0"/>
              <a:t>ANDOP</a:t>
            </a:r>
            <a:r>
              <a:rPr lang="en-US" sz="1800" dirty="0" smtClean="0"/>
              <a:t>:	AND		U	JMP	FETCH	</a:t>
            </a:r>
          </a:p>
          <a:p>
            <a:pPr algn="r">
              <a:buNone/>
            </a:pPr>
            <a:r>
              <a:rPr lang="en-US" sz="1800" dirty="0" smtClean="0"/>
              <a:t>AC</a:t>
            </a:r>
            <a:r>
              <a:rPr lang="en-US" sz="1800" dirty="0" smtClean="0">
                <a:sym typeface="Wingdings" pitchFamily="2" charset="2"/>
              </a:rPr>
              <a:t>AC-M[EA]</a:t>
            </a:r>
            <a:endParaRPr lang="en-US" sz="1800" dirty="0" smtClean="0"/>
          </a:p>
          <a:p>
            <a:pPr algn="l" rtl="0">
              <a:buNone/>
            </a:pPr>
            <a:r>
              <a:rPr lang="en-US" sz="1800" dirty="0" smtClean="0"/>
              <a:t>		ORG	20</a:t>
            </a:r>
          </a:p>
          <a:p>
            <a:pPr algn="l" rtl="0">
              <a:buNone/>
            </a:pPr>
            <a:r>
              <a:rPr lang="en-US" sz="1800" dirty="0" smtClean="0"/>
              <a:t>SUB:	NOP		I	CALL	INDRCT</a:t>
            </a:r>
          </a:p>
          <a:p>
            <a:pPr algn="l" rtl="0">
              <a:buNone/>
            </a:pPr>
            <a:r>
              <a:rPr lang="en-US" sz="1800" dirty="0" smtClean="0"/>
              <a:t>		READ		U	JMP	NEXT</a:t>
            </a:r>
          </a:p>
          <a:p>
            <a:pPr algn="l" rtl="0">
              <a:buNone/>
            </a:pPr>
            <a:r>
              <a:rPr lang="en-US" sz="1800" dirty="0" smtClean="0"/>
              <a:t>		SUB		U	JMP	FETCH</a:t>
            </a:r>
          </a:p>
          <a:p>
            <a:pPr algn="r">
              <a:buNone/>
            </a:pPr>
            <a:r>
              <a:rPr lang="en-US" sz="1800" dirty="0" smtClean="0"/>
              <a:t>M[EA]</a:t>
            </a:r>
            <a:r>
              <a:rPr lang="en-US" sz="1800" dirty="0" smtClean="0">
                <a:sym typeface="Wingdings" pitchFamily="2" charset="2"/>
              </a:rPr>
              <a:t>M[EA]+AC</a:t>
            </a:r>
            <a:endParaRPr lang="en-US" sz="1800" dirty="0" smtClean="0"/>
          </a:p>
          <a:p>
            <a:pPr algn="l" rtl="0">
              <a:buNone/>
            </a:pPr>
            <a:r>
              <a:rPr lang="en-US" sz="1800" dirty="0" smtClean="0"/>
              <a:t>		ORG	24</a:t>
            </a:r>
          </a:p>
          <a:p>
            <a:pPr algn="l" rtl="0">
              <a:buNone/>
            </a:pPr>
            <a:r>
              <a:rPr lang="en-US" sz="1800" dirty="0" smtClean="0"/>
              <a:t>ADM:	NOP		I	CALL	INDRCT</a:t>
            </a:r>
          </a:p>
          <a:p>
            <a:pPr algn="l" rtl="0">
              <a:buNone/>
            </a:pPr>
            <a:r>
              <a:rPr lang="en-US" sz="1800" dirty="0" smtClean="0"/>
              <a:t>		READ		U	JMP	NEXT</a:t>
            </a:r>
          </a:p>
          <a:p>
            <a:pPr algn="l" rtl="0">
              <a:buNone/>
            </a:pPr>
            <a:r>
              <a:rPr lang="en-US" sz="1800" dirty="0" smtClean="0"/>
              <a:t>		DRTAC,ACTDR</a:t>
            </a:r>
            <a:r>
              <a:rPr lang="en-US" sz="1600" dirty="0" smtClean="0"/>
              <a:t>  </a:t>
            </a:r>
            <a:r>
              <a:rPr lang="en-US" sz="1800" dirty="0" smtClean="0"/>
              <a:t> U	JMP	</a:t>
            </a:r>
            <a:r>
              <a:rPr lang="en-US" sz="1800" dirty="0" smtClean="0"/>
              <a:t>NEXT</a:t>
            </a:r>
            <a:endParaRPr lang="en-US" sz="1800" dirty="0" smtClean="0"/>
          </a:p>
          <a:p>
            <a:pPr algn="l" rtl="0">
              <a:buNone/>
            </a:pPr>
            <a:r>
              <a:rPr lang="en-US" sz="1800" dirty="0" smtClean="0"/>
              <a:t>		ADD		U	JMP	</a:t>
            </a:r>
            <a:r>
              <a:rPr lang="en-US" sz="1800" dirty="0" smtClean="0"/>
              <a:t>EXCH</a:t>
            </a:r>
            <a:endParaRPr lang="en-US" sz="1800" dirty="0" smtClean="0"/>
          </a:p>
          <a:p>
            <a:pPr algn="l" rtl="0">
              <a:buNone/>
            </a:pPr>
            <a:r>
              <a:rPr lang="en-US" sz="1800" dirty="0" smtClean="0"/>
              <a:t>		</a:t>
            </a:r>
            <a:endParaRPr lang="en-US" sz="1800" dirty="0"/>
          </a:p>
        </p:txBody>
      </p:sp>
      <p:sp>
        <p:nvSpPr>
          <p:cNvPr id="4" name="Line Callout 1 3">
            <a:hlinkClick r:id="rId2" action="ppaction://hlinksldjump"/>
          </p:cNvPr>
          <p:cNvSpPr/>
          <p:nvPr/>
        </p:nvSpPr>
        <p:spPr bwMode="auto">
          <a:xfrm>
            <a:off x="6084168" y="5517232"/>
            <a:ext cx="2745219" cy="360040"/>
          </a:xfrm>
          <a:prstGeom prst="borderCallout1">
            <a:avLst>
              <a:gd name="adj1" fmla="val 47367"/>
              <a:gd name="adj2" fmla="val -358"/>
              <a:gd name="adj3" fmla="val 130385"/>
              <a:gd name="adj4" fmla="val -22851"/>
            </a:avLst>
          </a:prstGeom>
          <a:noFill/>
          <a:ln w="19050" cap="flat" cmpd="sng" algn="ctr">
            <a:solidFill>
              <a:srgbClr val="FF0000"/>
            </a:solidFill>
            <a:prstDash val="solid"/>
            <a:round/>
            <a:headEnd type="diamond" w="sm" len="sm"/>
            <a:tailEnd type="arrow" w="sm" len="sm"/>
          </a:ln>
          <a:effectLst/>
        </p:spPr>
        <p:txBody>
          <a:bodyPr vert="horz" wrap="square" lIns="91440" tIns="45720" rIns="91440" bIns="45720" numCol="1" rtlCol="0" anchor="t" anchorCtr="0" compatLnSpc="1">
            <a:prstTxWarp prst="textNoShape">
              <a:avLst/>
            </a:prstTxWarp>
          </a:bodyPr>
          <a:lstStyle/>
          <a:p>
            <a:pPr marL="0" marR="0" indent="0" algn="r" defTabSz="914400" rtl="1" eaLnBrk="0" fontAlgn="base" latinLnBrk="0" hangingPunct="0">
              <a:lnSpc>
                <a:spcPct val="100000"/>
              </a:lnSpc>
              <a:spcBef>
                <a:spcPct val="0"/>
              </a:spcBef>
              <a:spcAft>
                <a:spcPct val="0"/>
              </a:spcAft>
              <a:buClrTx/>
              <a:buSzTx/>
              <a:buFontTx/>
              <a:buNone/>
              <a:tabLst/>
            </a:pPr>
            <a:r>
              <a:rPr kumimoji="0" lang="fa-IR" sz="1600" b="0" i="0" u="none" strike="noStrike" cap="none" normalizeH="0" baseline="0" dirty="0" smtClean="0">
                <a:ln>
                  <a:noFill/>
                </a:ln>
                <a:solidFill>
                  <a:schemeClr val="tx1"/>
                </a:solidFill>
                <a:effectLst/>
                <a:ea typeface="굴림" pitchFamily="50" charset="-127"/>
                <a:cs typeface="B Nazanin" panose="00000400000000000000" pitchFamily="2" charset="-78"/>
              </a:rPr>
              <a:t>برچسب</a:t>
            </a:r>
            <a:r>
              <a:rPr kumimoji="0" lang="fa-IR" sz="1600" b="0" i="0" u="none" strike="noStrike" cap="none" normalizeH="0" dirty="0" smtClean="0">
                <a:ln>
                  <a:noFill/>
                </a:ln>
                <a:solidFill>
                  <a:schemeClr val="tx1"/>
                </a:solidFill>
                <a:effectLst/>
                <a:ea typeface="굴림" pitchFamily="50" charset="-127"/>
                <a:cs typeface="B Nazanin" panose="00000400000000000000" pitchFamily="2" charset="-78"/>
              </a:rPr>
              <a:t> </a:t>
            </a:r>
            <a:r>
              <a:rPr kumimoji="0" lang="en-US" sz="1600" b="0" i="0" u="none" strike="noStrike" cap="none" normalizeH="0" dirty="0" smtClean="0">
                <a:ln>
                  <a:noFill/>
                </a:ln>
                <a:solidFill>
                  <a:schemeClr val="tx1"/>
                </a:solidFill>
                <a:effectLst/>
                <a:ea typeface="굴림" pitchFamily="50" charset="-127"/>
                <a:cs typeface="B Nazanin" panose="00000400000000000000" pitchFamily="2" charset="-78"/>
              </a:rPr>
              <a:t>EXCH</a:t>
            </a:r>
            <a:r>
              <a:rPr kumimoji="0" lang="fa-IR" sz="1600" b="0" i="0" u="none" strike="noStrike" cap="none" normalizeH="0" dirty="0" smtClean="0">
                <a:ln>
                  <a:noFill/>
                </a:ln>
                <a:solidFill>
                  <a:schemeClr val="tx1"/>
                </a:solidFill>
                <a:effectLst/>
                <a:ea typeface="굴림" pitchFamily="50" charset="-127"/>
                <a:cs typeface="B Nazanin" panose="00000400000000000000" pitchFamily="2" charset="-78"/>
              </a:rPr>
              <a:t> کجا تعریف شده است؟</a:t>
            </a:r>
            <a:endParaRPr kumimoji="0" lang="en-US" sz="1600" b="0" i="0" u="none" strike="noStrike" cap="none" normalizeH="0" baseline="0" dirty="0" smtClean="0">
              <a:ln>
                <a:noFill/>
              </a:ln>
              <a:solidFill>
                <a:schemeClr val="tx1"/>
              </a:solidFill>
              <a:effectLst/>
              <a:ea typeface="굴림" pitchFamily="50" charset="-127"/>
              <a:cs typeface="B Nazanin" panose="00000400000000000000"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trips(downRight)">
                                      <p:cBhvr>
                                        <p:cTn id="7" dur="500"/>
                                        <p:tgtEl>
                                          <p:spTgt spid="3">
                                            <p:txEl>
                                              <p:pRg st="1" end="1"/>
                                            </p:txEl>
                                          </p:spTgt>
                                        </p:tgtEl>
                                      </p:cBhvr>
                                    </p:animEffect>
                                  </p:childTnLst>
                                </p:cTn>
                              </p:par>
                              <p:par>
                                <p:cTn id="8" presetID="18" presetClass="entr" presetSubtype="6"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strips(downRight)">
                                      <p:cBhvr>
                                        <p:cTn id="10" dur="500"/>
                                        <p:tgtEl>
                                          <p:spTgt spid="3">
                                            <p:txEl>
                                              <p:pRg st="2" end="2"/>
                                            </p:txEl>
                                          </p:spTgt>
                                        </p:tgtEl>
                                      </p:cBhvr>
                                    </p:animEffect>
                                  </p:childTnLst>
                                </p:cTn>
                              </p:par>
                              <p:par>
                                <p:cTn id="11" presetID="18" presetClass="entr" presetSubtype="6"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strips(downRight)">
                                      <p:cBhvr>
                                        <p:cTn id="13" dur="500"/>
                                        <p:tgtEl>
                                          <p:spTgt spid="3">
                                            <p:txEl>
                                              <p:pRg st="3" end="3"/>
                                            </p:txEl>
                                          </p:spTgt>
                                        </p:tgtEl>
                                      </p:cBhvr>
                                    </p:animEffect>
                                  </p:childTnLst>
                                </p:cTn>
                              </p:par>
                              <p:par>
                                <p:cTn id="14" presetID="18" presetClass="entr" presetSubtype="6"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strips(downRight)">
                                      <p:cBhvr>
                                        <p:cTn id="16" dur="500"/>
                                        <p:tgtEl>
                                          <p:spTgt spid="3">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6"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strips(downRight)">
                                      <p:cBhvr>
                                        <p:cTn id="21" dur="500"/>
                                        <p:tgtEl>
                                          <p:spTgt spid="3">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6"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strips(downRight)">
                                      <p:cBhvr>
                                        <p:cTn id="26" dur="500"/>
                                        <p:tgtEl>
                                          <p:spTgt spid="3">
                                            <p:txEl>
                                              <p:pRg st="6" end="6"/>
                                            </p:txEl>
                                          </p:spTgt>
                                        </p:tgtEl>
                                      </p:cBhvr>
                                    </p:animEffect>
                                  </p:childTnLst>
                                </p:cTn>
                              </p:par>
                              <p:par>
                                <p:cTn id="27" presetID="18" presetClass="entr" presetSubtype="6"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strips(downRight)">
                                      <p:cBhvr>
                                        <p:cTn id="29" dur="500"/>
                                        <p:tgtEl>
                                          <p:spTgt spid="3">
                                            <p:txEl>
                                              <p:pRg st="7" end="7"/>
                                            </p:txEl>
                                          </p:spTgt>
                                        </p:tgtEl>
                                      </p:cBhvr>
                                    </p:animEffect>
                                  </p:childTnLst>
                                </p:cTn>
                              </p:par>
                              <p:par>
                                <p:cTn id="30" presetID="18" presetClass="entr" presetSubtype="6" fill="hold" nodeType="with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strips(downRight)">
                                      <p:cBhvr>
                                        <p:cTn id="32" dur="500"/>
                                        <p:tgtEl>
                                          <p:spTgt spid="3">
                                            <p:txEl>
                                              <p:pRg st="8" end="8"/>
                                            </p:txEl>
                                          </p:spTgt>
                                        </p:tgtEl>
                                      </p:cBhvr>
                                    </p:animEffect>
                                  </p:childTnLst>
                                </p:cTn>
                              </p:par>
                              <p:par>
                                <p:cTn id="33" presetID="18" presetClass="entr" presetSubtype="6" fill="hold"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Effect transition="in" filter="strips(downRight)">
                                      <p:cBhvr>
                                        <p:cTn id="35" dur="500"/>
                                        <p:tgtEl>
                                          <p:spTgt spid="3">
                                            <p:txEl>
                                              <p:pRg st="9" end="9"/>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8" presetClass="entr" presetSubtype="6" fill="hold" nodeType="clickEffect">
                                  <p:stCondLst>
                                    <p:cond delay="0"/>
                                  </p:stCondLst>
                                  <p:childTnLst>
                                    <p:set>
                                      <p:cBhvr>
                                        <p:cTn id="39" dur="1" fill="hold">
                                          <p:stCondLst>
                                            <p:cond delay="0"/>
                                          </p:stCondLst>
                                        </p:cTn>
                                        <p:tgtEl>
                                          <p:spTgt spid="3">
                                            <p:txEl>
                                              <p:pRg st="10" end="10"/>
                                            </p:txEl>
                                          </p:spTgt>
                                        </p:tgtEl>
                                        <p:attrNameLst>
                                          <p:attrName>style.visibility</p:attrName>
                                        </p:attrNameLst>
                                      </p:cBhvr>
                                      <p:to>
                                        <p:strVal val="visible"/>
                                      </p:to>
                                    </p:set>
                                    <p:animEffect transition="in" filter="strips(downRight)">
                                      <p:cBhvr>
                                        <p:cTn id="40" dur="500"/>
                                        <p:tgtEl>
                                          <p:spTgt spid="3">
                                            <p:txEl>
                                              <p:pRg st="10" end="1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8" presetClass="entr" presetSubtype="6" fill="hold" nodeType="clickEffect">
                                  <p:stCondLst>
                                    <p:cond delay="0"/>
                                  </p:stCondLst>
                                  <p:childTnLst>
                                    <p:set>
                                      <p:cBhvr>
                                        <p:cTn id="44" dur="1" fill="hold">
                                          <p:stCondLst>
                                            <p:cond delay="0"/>
                                          </p:stCondLst>
                                        </p:cTn>
                                        <p:tgtEl>
                                          <p:spTgt spid="3">
                                            <p:txEl>
                                              <p:pRg st="11" end="11"/>
                                            </p:txEl>
                                          </p:spTgt>
                                        </p:tgtEl>
                                        <p:attrNameLst>
                                          <p:attrName>style.visibility</p:attrName>
                                        </p:attrNameLst>
                                      </p:cBhvr>
                                      <p:to>
                                        <p:strVal val="visible"/>
                                      </p:to>
                                    </p:set>
                                    <p:animEffect transition="in" filter="strips(downRight)">
                                      <p:cBhvr>
                                        <p:cTn id="45" dur="500"/>
                                        <p:tgtEl>
                                          <p:spTgt spid="3">
                                            <p:txEl>
                                              <p:pRg st="11" end="11"/>
                                            </p:txEl>
                                          </p:spTgt>
                                        </p:tgtEl>
                                      </p:cBhvr>
                                    </p:animEffect>
                                  </p:childTnLst>
                                </p:cTn>
                              </p:par>
                              <p:par>
                                <p:cTn id="46" presetID="18" presetClass="entr" presetSubtype="6" fill="hold" nodeType="withEffect">
                                  <p:stCondLst>
                                    <p:cond delay="0"/>
                                  </p:stCondLst>
                                  <p:childTnLst>
                                    <p:set>
                                      <p:cBhvr>
                                        <p:cTn id="47" dur="1" fill="hold">
                                          <p:stCondLst>
                                            <p:cond delay="0"/>
                                          </p:stCondLst>
                                        </p:cTn>
                                        <p:tgtEl>
                                          <p:spTgt spid="3">
                                            <p:txEl>
                                              <p:pRg st="12" end="12"/>
                                            </p:txEl>
                                          </p:spTgt>
                                        </p:tgtEl>
                                        <p:attrNameLst>
                                          <p:attrName>style.visibility</p:attrName>
                                        </p:attrNameLst>
                                      </p:cBhvr>
                                      <p:to>
                                        <p:strVal val="visible"/>
                                      </p:to>
                                    </p:set>
                                    <p:animEffect transition="in" filter="strips(downRight)">
                                      <p:cBhvr>
                                        <p:cTn id="48" dur="500"/>
                                        <p:tgtEl>
                                          <p:spTgt spid="3">
                                            <p:txEl>
                                              <p:pRg st="12" end="12"/>
                                            </p:txEl>
                                          </p:spTgt>
                                        </p:tgtEl>
                                      </p:cBhvr>
                                    </p:animEffect>
                                  </p:childTnLst>
                                </p:cTn>
                              </p:par>
                              <p:par>
                                <p:cTn id="49" presetID="18" presetClass="entr" presetSubtype="6" fill="hold" nodeType="withEffect">
                                  <p:stCondLst>
                                    <p:cond delay="0"/>
                                  </p:stCondLst>
                                  <p:childTnLst>
                                    <p:set>
                                      <p:cBhvr>
                                        <p:cTn id="50" dur="1" fill="hold">
                                          <p:stCondLst>
                                            <p:cond delay="0"/>
                                          </p:stCondLst>
                                        </p:cTn>
                                        <p:tgtEl>
                                          <p:spTgt spid="3">
                                            <p:txEl>
                                              <p:pRg st="13" end="13"/>
                                            </p:txEl>
                                          </p:spTgt>
                                        </p:tgtEl>
                                        <p:attrNameLst>
                                          <p:attrName>style.visibility</p:attrName>
                                        </p:attrNameLst>
                                      </p:cBhvr>
                                      <p:to>
                                        <p:strVal val="visible"/>
                                      </p:to>
                                    </p:set>
                                    <p:animEffect transition="in" filter="strips(downRight)">
                                      <p:cBhvr>
                                        <p:cTn id="51" dur="500"/>
                                        <p:tgtEl>
                                          <p:spTgt spid="3">
                                            <p:txEl>
                                              <p:pRg st="13" end="13"/>
                                            </p:txEl>
                                          </p:spTgt>
                                        </p:tgtEl>
                                      </p:cBhvr>
                                    </p:animEffect>
                                  </p:childTnLst>
                                </p:cTn>
                              </p:par>
                              <p:par>
                                <p:cTn id="52" presetID="18" presetClass="entr" presetSubtype="6" fill="hold" nodeType="withEffect">
                                  <p:stCondLst>
                                    <p:cond delay="0"/>
                                  </p:stCondLst>
                                  <p:childTnLst>
                                    <p:set>
                                      <p:cBhvr>
                                        <p:cTn id="53" dur="1" fill="hold">
                                          <p:stCondLst>
                                            <p:cond delay="0"/>
                                          </p:stCondLst>
                                        </p:cTn>
                                        <p:tgtEl>
                                          <p:spTgt spid="3">
                                            <p:txEl>
                                              <p:pRg st="14" end="14"/>
                                            </p:txEl>
                                          </p:spTgt>
                                        </p:tgtEl>
                                        <p:attrNameLst>
                                          <p:attrName>style.visibility</p:attrName>
                                        </p:attrNameLst>
                                      </p:cBhvr>
                                      <p:to>
                                        <p:strVal val="visible"/>
                                      </p:to>
                                    </p:set>
                                    <p:animEffect transition="in" filter="strips(downRight)">
                                      <p:cBhvr>
                                        <p:cTn id="54" dur="500"/>
                                        <p:tgtEl>
                                          <p:spTgt spid="3">
                                            <p:txEl>
                                              <p:pRg st="14" end="14"/>
                                            </p:txEl>
                                          </p:spTgt>
                                        </p:tgtEl>
                                      </p:cBhvr>
                                    </p:animEffect>
                                  </p:childTnLst>
                                </p:cTn>
                              </p:par>
                              <p:par>
                                <p:cTn id="55" presetID="18" presetClass="entr" presetSubtype="6" fill="hold" nodeType="withEffect">
                                  <p:stCondLst>
                                    <p:cond delay="0"/>
                                  </p:stCondLst>
                                  <p:childTnLst>
                                    <p:set>
                                      <p:cBhvr>
                                        <p:cTn id="56" dur="1" fill="hold">
                                          <p:stCondLst>
                                            <p:cond delay="0"/>
                                          </p:stCondLst>
                                        </p:cTn>
                                        <p:tgtEl>
                                          <p:spTgt spid="3">
                                            <p:txEl>
                                              <p:pRg st="15" end="15"/>
                                            </p:txEl>
                                          </p:spTgt>
                                        </p:tgtEl>
                                        <p:attrNameLst>
                                          <p:attrName>style.visibility</p:attrName>
                                        </p:attrNameLst>
                                      </p:cBhvr>
                                      <p:to>
                                        <p:strVal val="visible"/>
                                      </p:to>
                                    </p:set>
                                    <p:animEffect transition="in" filter="strips(downRight)">
                                      <p:cBhvr>
                                        <p:cTn id="57" dur="500"/>
                                        <p:tgtEl>
                                          <p:spTgt spid="3">
                                            <p:txEl>
                                              <p:pRg st="15" end="15"/>
                                            </p:txEl>
                                          </p:spTgt>
                                        </p:tgtEl>
                                      </p:cBhvr>
                                    </p:animEffect>
                                  </p:childTnLst>
                                </p:cTn>
                              </p:par>
                              <p:par>
                                <p:cTn id="58" presetID="18" presetClass="entr" presetSubtype="6" fill="hold" nodeType="withEffect">
                                  <p:stCondLst>
                                    <p:cond delay="0"/>
                                  </p:stCondLst>
                                  <p:childTnLst>
                                    <p:set>
                                      <p:cBhvr>
                                        <p:cTn id="59" dur="1" fill="hold">
                                          <p:stCondLst>
                                            <p:cond delay="0"/>
                                          </p:stCondLst>
                                        </p:cTn>
                                        <p:tgtEl>
                                          <p:spTgt spid="3">
                                            <p:txEl>
                                              <p:pRg st="16" end="16"/>
                                            </p:txEl>
                                          </p:spTgt>
                                        </p:tgtEl>
                                        <p:attrNameLst>
                                          <p:attrName>style.visibility</p:attrName>
                                        </p:attrNameLst>
                                      </p:cBhvr>
                                      <p:to>
                                        <p:strVal val="visible"/>
                                      </p:to>
                                    </p:set>
                                    <p:animEffect transition="in" filter="strips(downRight)">
                                      <p:cBhvr>
                                        <p:cTn id="60" dur="500"/>
                                        <p:tgtEl>
                                          <p:spTgt spid="3">
                                            <p:txEl>
                                              <p:pRg st="16" end="16"/>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wipe(down)">
                                      <p:cBhvr>
                                        <p:cTn id="6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a:buNone/>
            </a:pPr>
            <a:r>
              <a:rPr lang="en-US" dirty="0" smtClean="0"/>
              <a:t>AC</a:t>
            </a:r>
            <a:r>
              <a:rPr lang="en-US" dirty="0" smtClean="0">
                <a:sym typeface="Wingdings" pitchFamily="2" charset="2"/>
              </a:rPr>
              <a:t> AC</a:t>
            </a:r>
            <a:r>
              <a:rPr lang="en-US" dirty="0" smtClean="0">
                <a:sym typeface="Symbol"/>
              </a:rPr>
              <a:t>M[EA]</a:t>
            </a:r>
            <a:endParaRPr lang="en-US" dirty="0" smtClean="0"/>
          </a:p>
          <a:p>
            <a:pPr algn="l" rtl="0">
              <a:buNone/>
            </a:pPr>
            <a:r>
              <a:rPr lang="en-US" dirty="0" smtClean="0"/>
              <a:t>		ORG	28</a:t>
            </a:r>
          </a:p>
          <a:p>
            <a:pPr algn="l" rtl="0">
              <a:buNone/>
            </a:pPr>
            <a:r>
              <a:rPr lang="en-US" dirty="0" smtClean="0"/>
              <a:t>BTCL:	NOP		I	CALL	INDRCT</a:t>
            </a:r>
          </a:p>
          <a:p>
            <a:pPr algn="l" rtl="0">
              <a:buNone/>
            </a:pPr>
            <a:r>
              <a:rPr lang="en-US" dirty="0" smtClean="0"/>
              <a:t>		READ		U	JMP	NEXT</a:t>
            </a:r>
          </a:p>
          <a:p>
            <a:pPr algn="l" rtl="0">
              <a:buNone/>
            </a:pPr>
            <a:r>
              <a:rPr lang="en-US" dirty="0" smtClean="0"/>
              <a:t>		</a:t>
            </a:r>
            <a:r>
              <a:rPr lang="en-US" sz="1800" dirty="0" smtClean="0"/>
              <a:t>DRTAC,ACTDR	</a:t>
            </a:r>
            <a:r>
              <a:rPr lang="en-US" dirty="0" smtClean="0"/>
              <a:t>U	JMP	NEXT</a:t>
            </a:r>
          </a:p>
          <a:p>
            <a:pPr algn="l" rtl="0">
              <a:buNone/>
            </a:pPr>
            <a:r>
              <a:rPr lang="en-US" dirty="0" smtClean="0"/>
              <a:t>		COM		U	JMP	ANDOP</a:t>
            </a:r>
          </a:p>
          <a:p>
            <a:pPr algn="l" rtl="0">
              <a:buNone/>
            </a:pPr>
            <a:endParaRPr lang="en-US" dirty="0" smtClean="0"/>
          </a:p>
          <a:p>
            <a:pPr algn="r">
              <a:buNone/>
            </a:pPr>
            <a:r>
              <a:rPr lang="en-US" dirty="0" smtClean="0"/>
              <a:t>IF(AC = 0) THEN (PC </a:t>
            </a:r>
            <a:r>
              <a:rPr lang="en-US" dirty="0" smtClean="0">
                <a:sym typeface="Wingdings" pitchFamily="2" charset="2"/>
              </a:rPr>
              <a:t> EA)</a:t>
            </a:r>
            <a:endParaRPr lang="en-US" dirty="0" smtClean="0"/>
          </a:p>
          <a:p>
            <a:pPr algn="l" rtl="0">
              <a:buNone/>
            </a:pPr>
            <a:r>
              <a:rPr lang="en-US" dirty="0" smtClean="0"/>
              <a:t>		ORG	32</a:t>
            </a:r>
          </a:p>
          <a:p>
            <a:pPr algn="l" rtl="0">
              <a:buNone/>
            </a:pPr>
            <a:r>
              <a:rPr lang="en-US" dirty="0" smtClean="0"/>
              <a:t>BZ:	NOP		Z	JMP	ZERO</a:t>
            </a:r>
          </a:p>
          <a:p>
            <a:pPr algn="l" rtl="0">
              <a:buNone/>
            </a:pPr>
            <a:r>
              <a:rPr lang="en-US" dirty="0" smtClean="0"/>
              <a:t>		NOP		U	JMP	FETCH</a:t>
            </a:r>
          </a:p>
          <a:p>
            <a:pPr algn="l" rtl="0">
              <a:buNone/>
            </a:pPr>
            <a:r>
              <a:rPr lang="en-US" dirty="0" smtClean="0"/>
              <a:t>ZERO:	NOP		I	CALL	INDRCT</a:t>
            </a:r>
          </a:p>
          <a:p>
            <a:pPr algn="l" rtl="0">
              <a:buNone/>
            </a:pPr>
            <a:r>
              <a:rPr lang="en-US" dirty="0" smtClean="0"/>
              <a:t>		ARTPC		U	JMP	FETCH</a:t>
            </a:r>
          </a:p>
          <a:p>
            <a:pPr algn="l" rtl="0">
              <a:buNone/>
            </a:pPr>
            <a:endParaRPr lang="en-US" dirty="0" smtClean="0"/>
          </a:p>
          <a:p>
            <a:pPr algn="l" rtl="0">
              <a:buNone/>
            </a:pPr>
            <a:endParaRPr lang="en-US" dirty="0"/>
          </a:p>
        </p:txBody>
      </p:sp>
      <p:cxnSp>
        <p:nvCxnSpPr>
          <p:cNvPr id="37890" name="AutoShape 2"/>
          <p:cNvCxnSpPr>
            <a:cxnSpLocks noChangeShapeType="1"/>
          </p:cNvCxnSpPr>
          <p:nvPr/>
        </p:nvCxnSpPr>
        <p:spPr bwMode="auto">
          <a:xfrm>
            <a:off x="8072462" y="1000108"/>
            <a:ext cx="642942" cy="1588"/>
          </a:xfrm>
          <a:prstGeom prst="straightConnector1">
            <a:avLst/>
          </a:prstGeom>
          <a:noFill/>
          <a:ln w="12700">
            <a:solidFill>
              <a:srgbClr val="000000"/>
            </a:solidFill>
            <a:round/>
            <a:headEnd/>
            <a:tailEn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trips(downRight)">
                                      <p:cBhvr>
                                        <p:cTn id="7" dur="500"/>
                                        <p:tgtEl>
                                          <p:spTgt spid="3">
                                            <p:txEl>
                                              <p:pRg st="1" end="1"/>
                                            </p:txEl>
                                          </p:spTgt>
                                        </p:tgtEl>
                                      </p:cBhvr>
                                    </p:animEffect>
                                  </p:childTnLst>
                                </p:cTn>
                              </p:par>
                              <p:par>
                                <p:cTn id="8" presetID="18" presetClass="entr" presetSubtype="6"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strips(downRight)">
                                      <p:cBhvr>
                                        <p:cTn id="10" dur="500"/>
                                        <p:tgtEl>
                                          <p:spTgt spid="3">
                                            <p:txEl>
                                              <p:pRg st="2" end="2"/>
                                            </p:txEl>
                                          </p:spTgt>
                                        </p:tgtEl>
                                      </p:cBhvr>
                                    </p:animEffect>
                                  </p:childTnLst>
                                </p:cTn>
                              </p:par>
                              <p:par>
                                <p:cTn id="11" presetID="18" presetClass="entr" presetSubtype="6"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strips(downRight)">
                                      <p:cBhvr>
                                        <p:cTn id="13" dur="500"/>
                                        <p:tgtEl>
                                          <p:spTgt spid="3">
                                            <p:txEl>
                                              <p:pRg st="3" end="3"/>
                                            </p:txEl>
                                          </p:spTgt>
                                        </p:tgtEl>
                                      </p:cBhvr>
                                    </p:animEffect>
                                  </p:childTnLst>
                                </p:cTn>
                              </p:par>
                              <p:par>
                                <p:cTn id="14" presetID="18" presetClass="entr" presetSubtype="6"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strips(downRight)">
                                      <p:cBhvr>
                                        <p:cTn id="16" dur="500"/>
                                        <p:tgtEl>
                                          <p:spTgt spid="3">
                                            <p:txEl>
                                              <p:pRg st="4" end="4"/>
                                            </p:txEl>
                                          </p:spTgt>
                                        </p:tgtEl>
                                      </p:cBhvr>
                                    </p:animEffect>
                                  </p:childTnLst>
                                </p:cTn>
                              </p:par>
                              <p:par>
                                <p:cTn id="17" presetID="18" presetClass="entr" presetSubtype="6"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strips(downRight)">
                                      <p:cBhvr>
                                        <p:cTn id="19" dur="500"/>
                                        <p:tgtEl>
                                          <p:spTgt spid="3">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6" fill="hold" nodeType="click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strips(downRight)">
                                      <p:cBhvr>
                                        <p:cTn id="24" dur="500"/>
                                        <p:tgtEl>
                                          <p:spTgt spid="3">
                                            <p:txEl>
                                              <p:pRg st="7" end="7"/>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6"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Effect transition="in" filter="strips(downRight)">
                                      <p:cBhvr>
                                        <p:cTn id="29" dur="500"/>
                                        <p:tgtEl>
                                          <p:spTgt spid="3">
                                            <p:txEl>
                                              <p:pRg st="8" end="8"/>
                                            </p:txEl>
                                          </p:spTgt>
                                        </p:tgtEl>
                                      </p:cBhvr>
                                    </p:animEffect>
                                  </p:childTnLst>
                                </p:cTn>
                              </p:par>
                              <p:par>
                                <p:cTn id="30" presetID="18" presetClass="entr" presetSubtype="6" fill="hold" nodeType="with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strips(downRight)">
                                      <p:cBhvr>
                                        <p:cTn id="32" dur="500"/>
                                        <p:tgtEl>
                                          <p:spTgt spid="3">
                                            <p:txEl>
                                              <p:pRg st="9" end="9"/>
                                            </p:txEl>
                                          </p:spTgt>
                                        </p:tgtEl>
                                      </p:cBhvr>
                                    </p:animEffect>
                                  </p:childTnLst>
                                </p:cTn>
                              </p:par>
                              <p:par>
                                <p:cTn id="33" presetID="18" presetClass="entr" presetSubtype="6" fill="hold" nodeType="with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Effect transition="in" filter="strips(downRight)">
                                      <p:cBhvr>
                                        <p:cTn id="35" dur="500"/>
                                        <p:tgtEl>
                                          <p:spTgt spid="3">
                                            <p:txEl>
                                              <p:pRg st="10" end="10"/>
                                            </p:txEl>
                                          </p:spTgt>
                                        </p:tgtEl>
                                      </p:cBhvr>
                                    </p:animEffect>
                                  </p:childTnLst>
                                </p:cTn>
                              </p:par>
                              <p:par>
                                <p:cTn id="36" presetID="18" presetClass="entr" presetSubtype="6" fill="hold" nodeType="withEffect">
                                  <p:stCondLst>
                                    <p:cond delay="0"/>
                                  </p:stCondLst>
                                  <p:childTnLst>
                                    <p:set>
                                      <p:cBhvr>
                                        <p:cTn id="37" dur="1" fill="hold">
                                          <p:stCondLst>
                                            <p:cond delay="0"/>
                                          </p:stCondLst>
                                        </p:cTn>
                                        <p:tgtEl>
                                          <p:spTgt spid="3">
                                            <p:txEl>
                                              <p:pRg st="11" end="11"/>
                                            </p:txEl>
                                          </p:spTgt>
                                        </p:tgtEl>
                                        <p:attrNameLst>
                                          <p:attrName>style.visibility</p:attrName>
                                        </p:attrNameLst>
                                      </p:cBhvr>
                                      <p:to>
                                        <p:strVal val="visible"/>
                                      </p:to>
                                    </p:set>
                                    <p:animEffect transition="in" filter="strips(downRight)">
                                      <p:cBhvr>
                                        <p:cTn id="38" dur="500"/>
                                        <p:tgtEl>
                                          <p:spTgt spid="3">
                                            <p:txEl>
                                              <p:pRg st="11" end="11"/>
                                            </p:txEl>
                                          </p:spTgt>
                                        </p:tgtEl>
                                      </p:cBhvr>
                                    </p:animEffect>
                                  </p:childTnLst>
                                </p:cTn>
                              </p:par>
                              <p:par>
                                <p:cTn id="39" presetID="18" presetClass="entr" presetSubtype="6" fill="hold" nodeType="withEffect">
                                  <p:stCondLst>
                                    <p:cond delay="0"/>
                                  </p:stCondLst>
                                  <p:childTnLst>
                                    <p:set>
                                      <p:cBhvr>
                                        <p:cTn id="40" dur="1" fill="hold">
                                          <p:stCondLst>
                                            <p:cond delay="0"/>
                                          </p:stCondLst>
                                        </p:cTn>
                                        <p:tgtEl>
                                          <p:spTgt spid="3">
                                            <p:txEl>
                                              <p:pRg st="12" end="12"/>
                                            </p:txEl>
                                          </p:spTgt>
                                        </p:tgtEl>
                                        <p:attrNameLst>
                                          <p:attrName>style.visibility</p:attrName>
                                        </p:attrNameLst>
                                      </p:cBhvr>
                                      <p:to>
                                        <p:strVal val="visible"/>
                                      </p:to>
                                    </p:set>
                                    <p:animEffect transition="in" filter="strips(downRight)">
                                      <p:cBhvr>
                                        <p:cTn id="41"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5686400" cy="685800"/>
          </a:xfrm>
        </p:spPr>
        <p:txBody>
          <a:bodyPr/>
          <a:lstStyle/>
          <a:p>
            <a:pPr algn="r"/>
            <a:r>
              <a:rPr lang="fa-IR" sz="4000" dirty="0" smtClean="0">
                <a:solidFill>
                  <a:srgbClr val="FF0000"/>
                </a:solidFill>
              </a:rPr>
              <a:t>کوئیز</a:t>
            </a:r>
            <a:endParaRPr lang="en-US" sz="4000" dirty="0">
              <a:solidFill>
                <a:srgbClr val="FF0000"/>
              </a:solidFill>
            </a:endParaRPr>
          </a:p>
        </p:txBody>
      </p:sp>
      <p:sp>
        <p:nvSpPr>
          <p:cNvPr id="3" name="Content Placeholder 2"/>
          <p:cNvSpPr>
            <a:spLocks noGrp="1"/>
          </p:cNvSpPr>
          <p:nvPr>
            <p:ph idx="1"/>
          </p:nvPr>
        </p:nvSpPr>
        <p:spPr/>
        <p:txBody>
          <a:bodyPr/>
          <a:lstStyle/>
          <a:p>
            <a:pPr algn="l" rtl="0"/>
            <a:r>
              <a:rPr lang="en-US" dirty="0" smtClean="0"/>
              <a:t>IF(AC=M[EA</a:t>
            </a:r>
            <a:r>
              <a:rPr lang="en-US" dirty="0"/>
              <a:t>]) THEN (PC</a:t>
            </a:r>
            <a:r>
              <a:rPr lang="en-US" dirty="0">
                <a:sym typeface="Wingdings" pitchFamily="2" charset="2"/>
              </a:rPr>
              <a:t>PC+1</a:t>
            </a:r>
            <a:r>
              <a:rPr lang="en-US" dirty="0" smtClean="0">
                <a:sym typeface="Wingdings" pitchFamily="2" charset="2"/>
              </a:rPr>
              <a:t>)</a:t>
            </a:r>
            <a:endParaRPr lang="fa-IR" dirty="0" smtClean="0">
              <a:sym typeface="Wingdings" pitchFamily="2" charset="2"/>
            </a:endParaRPr>
          </a:p>
          <a:p>
            <a:pPr algn="l" rtl="0">
              <a:buNone/>
            </a:pPr>
            <a:r>
              <a:rPr lang="en-US" dirty="0"/>
              <a:t>		ORG	</a:t>
            </a:r>
            <a:r>
              <a:rPr lang="en-US" dirty="0" smtClean="0"/>
              <a:t>3</a:t>
            </a:r>
            <a:r>
              <a:rPr lang="en-US" dirty="0"/>
              <a:t>6</a:t>
            </a:r>
          </a:p>
          <a:p>
            <a:pPr algn="l" rtl="0">
              <a:buNone/>
            </a:pPr>
            <a:r>
              <a:rPr lang="en-US" dirty="0" smtClean="0"/>
              <a:t>BEQ:</a:t>
            </a:r>
            <a:r>
              <a:rPr lang="en-US" dirty="0"/>
              <a:t>	NOP		I	CALL	INDRCT</a:t>
            </a:r>
          </a:p>
          <a:p>
            <a:pPr algn="l" rtl="0">
              <a:buNone/>
            </a:pPr>
            <a:r>
              <a:rPr lang="en-US" dirty="0"/>
              <a:t>		READ		U	JMP	NEXT</a:t>
            </a:r>
          </a:p>
          <a:p>
            <a:pPr algn="l" rtl="0">
              <a:buNone/>
            </a:pPr>
            <a:r>
              <a:rPr lang="en-US" dirty="0"/>
              <a:t>		</a:t>
            </a:r>
            <a:r>
              <a:rPr lang="en-US" sz="1800" dirty="0"/>
              <a:t>DRTAC,ACTDR	</a:t>
            </a:r>
            <a:r>
              <a:rPr lang="en-US" dirty="0"/>
              <a:t>U	JMP	</a:t>
            </a:r>
            <a:r>
              <a:rPr lang="en-US" dirty="0" smtClean="0"/>
              <a:t>CONT</a:t>
            </a:r>
            <a:endParaRPr lang="en-US" dirty="0"/>
          </a:p>
          <a:p>
            <a:pPr algn="l" rtl="0">
              <a:buNone/>
            </a:pPr>
            <a:r>
              <a:rPr lang="en-US" dirty="0"/>
              <a:t>		</a:t>
            </a:r>
            <a:endParaRPr lang="en-US" dirty="0" smtClean="0"/>
          </a:p>
          <a:p>
            <a:pPr algn="l" rtl="0">
              <a:buNone/>
            </a:pPr>
            <a:endParaRPr lang="en-US" dirty="0"/>
          </a:p>
          <a:p>
            <a:pPr algn="l" rtl="0">
              <a:buNone/>
            </a:pPr>
            <a:r>
              <a:rPr lang="en-US" dirty="0" smtClean="0"/>
              <a:t>		ORG	69</a:t>
            </a:r>
          </a:p>
          <a:p>
            <a:pPr algn="l" rtl="0">
              <a:buNone/>
            </a:pPr>
            <a:r>
              <a:rPr lang="en-US" dirty="0" smtClean="0"/>
              <a:t>CONT:	SUB		Z	JMP	EQU</a:t>
            </a:r>
          </a:p>
          <a:p>
            <a:pPr algn="l" rtl="0">
              <a:buNone/>
            </a:pPr>
            <a:r>
              <a:rPr lang="en-US" dirty="0"/>
              <a:t>	</a:t>
            </a:r>
            <a:r>
              <a:rPr lang="en-US" dirty="0" smtClean="0"/>
              <a:t>	DRTAC		U	JMP	FETCH</a:t>
            </a:r>
          </a:p>
          <a:p>
            <a:pPr algn="l" rtl="0">
              <a:buNone/>
            </a:pPr>
            <a:r>
              <a:rPr lang="en-US" dirty="0" smtClean="0"/>
              <a:t>EQU:	DRTAC,INCPC	U	JMP	FETCH</a:t>
            </a:r>
            <a:endParaRPr lang="en-US" dirty="0"/>
          </a:p>
          <a:p>
            <a:pPr algn="l" rtl="0"/>
            <a:endParaRPr lang="en-US" dirty="0"/>
          </a:p>
          <a:p>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3081485895"/>
              </p:ext>
            </p:extLst>
          </p:nvPr>
        </p:nvGraphicFramePr>
        <p:xfrm>
          <a:off x="6627139" y="269495"/>
          <a:ext cx="2445587" cy="2202180"/>
        </p:xfrm>
        <a:graphic>
          <a:graphicData uri="http://schemas.openxmlformats.org/drawingml/2006/table">
            <a:tbl>
              <a:tblPr firstRow="1" bandRow="1">
                <a:tableStyleId>{5C22544A-7EE6-4342-B048-85BDC9FD1C3A}</a:tableStyleId>
              </a:tblPr>
              <a:tblGrid>
                <a:gridCol w="573379"/>
                <a:gridCol w="1159030"/>
                <a:gridCol w="713178"/>
              </a:tblGrid>
              <a:tr h="203165">
                <a:tc>
                  <a:txBody>
                    <a:bodyPr/>
                    <a:lstStyle/>
                    <a:p>
                      <a:r>
                        <a:rPr lang="en-US" sz="1050" dirty="0" smtClean="0"/>
                        <a:t>F1</a:t>
                      </a:r>
                      <a:endParaRPr lang="en-US" sz="1050" dirty="0"/>
                    </a:p>
                  </a:txBody>
                  <a:tcPr/>
                </a:tc>
                <a:tc>
                  <a:txBody>
                    <a:bodyPr/>
                    <a:lstStyle/>
                    <a:p>
                      <a:r>
                        <a:rPr lang="fa-IR" sz="1050" dirty="0" smtClean="0"/>
                        <a:t>ريزعمل</a:t>
                      </a:r>
                      <a:endParaRPr lang="en-US" sz="1050" dirty="0"/>
                    </a:p>
                  </a:txBody>
                  <a:tcPr/>
                </a:tc>
                <a:tc>
                  <a:txBody>
                    <a:bodyPr/>
                    <a:lstStyle/>
                    <a:p>
                      <a:r>
                        <a:rPr lang="fa-IR" sz="1050" dirty="0" smtClean="0"/>
                        <a:t>سمبل</a:t>
                      </a:r>
                      <a:endParaRPr lang="en-US" sz="1050" dirty="0"/>
                    </a:p>
                  </a:txBody>
                  <a:tcPr/>
                </a:tc>
              </a:tr>
              <a:tr h="230759">
                <a:tc>
                  <a:txBody>
                    <a:bodyPr/>
                    <a:lstStyle/>
                    <a:p>
                      <a:r>
                        <a:rPr lang="en-US" sz="1000" dirty="0" smtClean="0"/>
                        <a:t>000</a:t>
                      </a:r>
                      <a:endParaRPr lang="en-US" sz="1000" dirty="0"/>
                    </a:p>
                  </a:txBody>
                  <a:tcPr/>
                </a:tc>
                <a:tc>
                  <a:txBody>
                    <a:bodyPr/>
                    <a:lstStyle/>
                    <a:p>
                      <a:r>
                        <a:rPr lang="fa-IR" sz="1000" dirty="0" smtClean="0"/>
                        <a:t>هيچکار</a:t>
                      </a:r>
                      <a:endParaRPr lang="en-US" sz="1000" dirty="0"/>
                    </a:p>
                  </a:txBody>
                  <a:tcPr/>
                </a:tc>
                <a:tc>
                  <a:txBody>
                    <a:bodyPr/>
                    <a:lstStyle/>
                    <a:p>
                      <a:r>
                        <a:rPr lang="en-US" sz="1000" dirty="0" smtClean="0"/>
                        <a:t>NOP</a:t>
                      </a:r>
                      <a:endParaRPr lang="en-US" sz="1000" dirty="0"/>
                    </a:p>
                  </a:txBody>
                  <a:tcPr/>
                </a:tc>
              </a:tr>
              <a:tr h="230759">
                <a:tc>
                  <a:txBody>
                    <a:bodyPr/>
                    <a:lstStyle/>
                    <a:p>
                      <a:r>
                        <a:rPr lang="en-US" sz="1000" dirty="0" smtClean="0"/>
                        <a:t>001</a:t>
                      </a:r>
                      <a:endParaRPr lang="en-US" sz="1000" dirty="0"/>
                    </a:p>
                  </a:txBody>
                  <a:tcPr/>
                </a:tc>
                <a:tc>
                  <a:txBody>
                    <a:bodyPr/>
                    <a:lstStyle/>
                    <a:p>
                      <a:r>
                        <a:rPr lang="en-US" sz="1000" dirty="0" smtClean="0"/>
                        <a:t>AC </a:t>
                      </a:r>
                      <a:r>
                        <a:rPr lang="en-US" sz="1000" dirty="0" smtClean="0">
                          <a:sym typeface="Wingdings" pitchFamily="2" charset="2"/>
                        </a:rPr>
                        <a:t> AC + DR</a:t>
                      </a:r>
                      <a:endParaRPr lang="en-US" sz="1000" dirty="0"/>
                    </a:p>
                  </a:txBody>
                  <a:tcPr/>
                </a:tc>
                <a:tc>
                  <a:txBody>
                    <a:bodyPr/>
                    <a:lstStyle/>
                    <a:p>
                      <a:r>
                        <a:rPr lang="en-US" sz="1000" dirty="0" smtClean="0"/>
                        <a:t>ADD</a:t>
                      </a:r>
                      <a:endParaRPr lang="en-US" sz="1000" dirty="0"/>
                    </a:p>
                  </a:txBody>
                  <a:tcPr/>
                </a:tc>
              </a:tr>
              <a:tr h="230759">
                <a:tc>
                  <a:txBody>
                    <a:bodyPr/>
                    <a:lstStyle/>
                    <a:p>
                      <a:r>
                        <a:rPr lang="en-US" sz="1000" dirty="0" smtClean="0"/>
                        <a:t>010</a:t>
                      </a:r>
                      <a:endParaRPr lang="en-US" sz="1000" dirty="0"/>
                    </a:p>
                  </a:txBody>
                  <a:tcPr/>
                </a:tc>
                <a:tc>
                  <a:txBody>
                    <a:bodyPr/>
                    <a:lstStyle/>
                    <a:p>
                      <a:r>
                        <a:rPr lang="en-US" sz="1000" dirty="0" smtClean="0"/>
                        <a:t>AC </a:t>
                      </a:r>
                      <a:r>
                        <a:rPr lang="en-US" sz="1000" dirty="0" smtClean="0">
                          <a:sym typeface="Wingdings" pitchFamily="2" charset="2"/>
                        </a:rPr>
                        <a:t> 0</a:t>
                      </a:r>
                      <a:endParaRPr lang="en-US" sz="1000" dirty="0"/>
                    </a:p>
                  </a:txBody>
                  <a:tcPr/>
                </a:tc>
                <a:tc>
                  <a:txBody>
                    <a:bodyPr/>
                    <a:lstStyle/>
                    <a:p>
                      <a:r>
                        <a:rPr lang="en-US" sz="1000" dirty="0" smtClean="0"/>
                        <a:t>CLRAC</a:t>
                      </a:r>
                      <a:endParaRPr lang="en-US" sz="1000" dirty="0"/>
                    </a:p>
                  </a:txBody>
                  <a:tcPr/>
                </a:tc>
              </a:tr>
              <a:tr h="230759">
                <a:tc>
                  <a:txBody>
                    <a:bodyPr/>
                    <a:lstStyle/>
                    <a:p>
                      <a:r>
                        <a:rPr lang="en-US" sz="1000" dirty="0" smtClean="0"/>
                        <a:t>011</a:t>
                      </a:r>
                      <a:endParaRPr lang="en-US" sz="1000" dirty="0"/>
                    </a:p>
                  </a:txBody>
                  <a:tcPr/>
                </a:tc>
                <a:tc>
                  <a:txBody>
                    <a:bodyPr/>
                    <a:lstStyle/>
                    <a:p>
                      <a:r>
                        <a:rPr lang="en-US" sz="1000" dirty="0" smtClean="0"/>
                        <a:t>AC </a:t>
                      </a:r>
                      <a:r>
                        <a:rPr lang="en-US" sz="1000" dirty="0" smtClean="0">
                          <a:sym typeface="Wingdings" pitchFamily="2" charset="2"/>
                        </a:rPr>
                        <a:t> AC + 1</a:t>
                      </a:r>
                      <a:endParaRPr lang="en-US" sz="1000" dirty="0"/>
                    </a:p>
                  </a:txBody>
                  <a:tcPr/>
                </a:tc>
                <a:tc>
                  <a:txBody>
                    <a:bodyPr/>
                    <a:lstStyle/>
                    <a:p>
                      <a:r>
                        <a:rPr lang="en-US" sz="1000" dirty="0" smtClean="0"/>
                        <a:t>INCAC</a:t>
                      </a:r>
                      <a:endParaRPr lang="en-US" sz="1000" dirty="0"/>
                    </a:p>
                  </a:txBody>
                  <a:tcPr/>
                </a:tc>
              </a:tr>
              <a:tr h="230759">
                <a:tc>
                  <a:txBody>
                    <a:bodyPr/>
                    <a:lstStyle/>
                    <a:p>
                      <a:r>
                        <a:rPr lang="en-US" sz="1000" dirty="0" smtClean="0"/>
                        <a:t>100</a:t>
                      </a:r>
                      <a:endParaRPr lang="en-US" sz="1000" dirty="0"/>
                    </a:p>
                  </a:txBody>
                  <a:tcPr/>
                </a:tc>
                <a:tc>
                  <a:txBody>
                    <a:bodyPr/>
                    <a:lstStyle/>
                    <a:p>
                      <a:r>
                        <a:rPr lang="en-US" sz="1000" dirty="0" smtClean="0"/>
                        <a:t>AC </a:t>
                      </a:r>
                      <a:r>
                        <a:rPr lang="en-US" sz="1000" dirty="0" smtClean="0">
                          <a:sym typeface="Wingdings" pitchFamily="2" charset="2"/>
                        </a:rPr>
                        <a:t> DR</a:t>
                      </a:r>
                    </a:p>
                  </a:txBody>
                  <a:tcPr/>
                </a:tc>
                <a:tc>
                  <a:txBody>
                    <a:bodyPr/>
                    <a:lstStyle/>
                    <a:p>
                      <a:r>
                        <a:rPr lang="en-US" sz="1000" dirty="0" smtClean="0"/>
                        <a:t>DRTAC</a:t>
                      </a:r>
                      <a:endParaRPr lang="en-US" sz="1000" dirty="0"/>
                    </a:p>
                  </a:txBody>
                  <a:tcPr/>
                </a:tc>
              </a:tr>
              <a:tr h="230759">
                <a:tc>
                  <a:txBody>
                    <a:bodyPr/>
                    <a:lstStyle/>
                    <a:p>
                      <a:r>
                        <a:rPr lang="en-US" sz="1000" dirty="0" smtClean="0"/>
                        <a:t>101</a:t>
                      </a:r>
                      <a:endParaRPr lang="en-US" sz="1000" dirty="0"/>
                    </a:p>
                  </a:txBody>
                  <a:tcPr/>
                </a:tc>
                <a:tc>
                  <a:txBody>
                    <a:bodyPr/>
                    <a:lstStyle/>
                    <a:p>
                      <a:r>
                        <a:rPr lang="en-US" sz="1000" dirty="0" smtClean="0"/>
                        <a:t>AR </a:t>
                      </a:r>
                      <a:r>
                        <a:rPr lang="en-US" sz="1000" dirty="0" smtClean="0">
                          <a:sym typeface="Wingdings" pitchFamily="2" charset="2"/>
                        </a:rPr>
                        <a:t> DR(0-10)</a:t>
                      </a:r>
                      <a:endParaRPr lang="en-US" sz="1000" dirty="0"/>
                    </a:p>
                  </a:txBody>
                  <a:tcPr/>
                </a:tc>
                <a:tc>
                  <a:txBody>
                    <a:bodyPr/>
                    <a:lstStyle/>
                    <a:p>
                      <a:r>
                        <a:rPr lang="en-US" sz="1000" dirty="0" smtClean="0"/>
                        <a:t>DRTAR</a:t>
                      </a:r>
                      <a:endParaRPr lang="en-US" sz="1000" dirty="0"/>
                    </a:p>
                  </a:txBody>
                  <a:tcPr/>
                </a:tc>
              </a:tr>
              <a:tr h="230759">
                <a:tc>
                  <a:txBody>
                    <a:bodyPr/>
                    <a:lstStyle/>
                    <a:p>
                      <a:r>
                        <a:rPr lang="en-US" sz="1000" dirty="0" smtClean="0"/>
                        <a:t>110</a:t>
                      </a:r>
                      <a:endParaRPr lang="en-US" sz="1000" dirty="0"/>
                    </a:p>
                  </a:txBody>
                  <a:tcPr/>
                </a:tc>
                <a:tc>
                  <a:txBody>
                    <a:bodyPr/>
                    <a:lstStyle/>
                    <a:p>
                      <a:r>
                        <a:rPr lang="en-US" sz="1000" dirty="0" smtClean="0"/>
                        <a:t>AR </a:t>
                      </a:r>
                      <a:r>
                        <a:rPr lang="en-US" sz="1000" dirty="0" smtClean="0">
                          <a:sym typeface="Wingdings" pitchFamily="2" charset="2"/>
                        </a:rPr>
                        <a:t> PC</a:t>
                      </a:r>
                      <a:endParaRPr lang="en-US" sz="1000" dirty="0"/>
                    </a:p>
                  </a:txBody>
                  <a:tcPr/>
                </a:tc>
                <a:tc>
                  <a:txBody>
                    <a:bodyPr/>
                    <a:lstStyle/>
                    <a:p>
                      <a:r>
                        <a:rPr lang="en-US" sz="1000" dirty="0" smtClean="0"/>
                        <a:t>PCTAR</a:t>
                      </a:r>
                      <a:endParaRPr lang="en-US" sz="1000" dirty="0"/>
                    </a:p>
                  </a:txBody>
                  <a:tcPr/>
                </a:tc>
              </a:tr>
              <a:tr h="230759">
                <a:tc>
                  <a:txBody>
                    <a:bodyPr/>
                    <a:lstStyle/>
                    <a:p>
                      <a:r>
                        <a:rPr lang="en-US" sz="1000" dirty="0" smtClean="0"/>
                        <a:t>111</a:t>
                      </a:r>
                      <a:endParaRPr lang="en-US" sz="1000" dirty="0"/>
                    </a:p>
                  </a:txBody>
                  <a:tcPr/>
                </a:tc>
                <a:tc>
                  <a:txBody>
                    <a:bodyPr/>
                    <a:lstStyle/>
                    <a:p>
                      <a:r>
                        <a:rPr lang="en-US" sz="1000" dirty="0" smtClean="0"/>
                        <a:t>M[AR] </a:t>
                      </a:r>
                      <a:r>
                        <a:rPr lang="en-US" sz="1000" dirty="0" smtClean="0">
                          <a:sym typeface="Wingdings" pitchFamily="2" charset="2"/>
                        </a:rPr>
                        <a:t> DR</a:t>
                      </a:r>
                      <a:endParaRPr lang="en-US" sz="1000" dirty="0"/>
                    </a:p>
                  </a:txBody>
                  <a:tcPr/>
                </a:tc>
                <a:tc>
                  <a:txBody>
                    <a:bodyPr/>
                    <a:lstStyle/>
                    <a:p>
                      <a:r>
                        <a:rPr lang="en-US" sz="1000" dirty="0" smtClean="0"/>
                        <a:t>WRITE</a:t>
                      </a:r>
                      <a:endParaRPr lang="en-US" sz="1000" dirty="0"/>
                    </a:p>
                  </a:txBody>
                  <a:tcPr/>
                </a:tc>
              </a:tr>
            </a:tbl>
          </a:graphicData>
        </a:graphic>
      </p:graphicFrame>
      <p:graphicFrame>
        <p:nvGraphicFramePr>
          <p:cNvPr id="5" name="Content Placeholder 3"/>
          <p:cNvGraphicFramePr>
            <a:graphicFrameLocks/>
          </p:cNvGraphicFramePr>
          <p:nvPr>
            <p:extLst>
              <p:ext uri="{D42A27DB-BD31-4B8C-83A1-F6EECF244321}">
                <p14:modId xmlns:p14="http://schemas.microsoft.com/office/powerpoint/2010/main" val="947873282"/>
              </p:ext>
            </p:extLst>
          </p:nvPr>
        </p:nvGraphicFramePr>
        <p:xfrm>
          <a:off x="6637708" y="2489710"/>
          <a:ext cx="2424451" cy="2202180"/>
        </p:xfrm>
        <a:graphic>
          <a:graphicData uri="http://schemas.openxmlformats.org/drawingml/2006/table">
            <a:tbl>
              <a:tblPr firstRow="1" bandRow="1">
                <a:tableStyleId>{5C22544A-7EE6-4342-B048-85BDC9FD1C3A}</a:tableStyleId>
              </a:tblPr>
              <a:tblGrid>
                <a:gridCol w="552243"/>
                <a:gridCol w="1165194"/>
                <a:gridCol w="707014"/>
              </a:tblGrid>
              <a:tr h="226160">
                <a:tc>
                  <a:txBody>
                    <a:bodyPr/>
                    <a:lstStyle/>
                    <a:p>
                      <a:r>
                        <a:rPr lang="en-US" sz="1050" dirty="0" smtClean="0"/>
                        <a:t>F2</a:t>
                      </a:r>
                      <a:endParaRPr lang="en-US" sz="1050" dirty="0"/>
                    </a:p>
                  </a:txBody>
                  <a:tcPr/>
                </a:tc>
                <a:tc>
                  <a:txBody>
                    <a:bodyPr/>
                    <a:lstStyle/>
                    <a:p>
                      <a:r>
                        <a:rPr lang="fa-IR" sz="1050" dirty="0" smtClean="0"/>
                        <a:t>ريزعمل</a:t>
                      </a:r>
                      <a:endParaRPr lang="en-US" sz="1050" dirty="0"/>
                    </a:p>
                  </a:txBody>
                  <a:tcPr/>
                </a:tc>
                <a:tc>
                  <a:txBody>
                    <a:bodyPr/>
                    <a:lstStyle/>
                    <a:p>
                      <a:r>
                        <a:rPr lang="fa-IR" sz="1050" dirty="0" smtClean="0"/>
                        <a:t>سمبل</a:t>
                      </a:r>
                      <a:endParaRPr lang="en-US" sz="1050" dirty="0"/>
                    </a:p>
                  </a:txBody>
                  <a:tcPr/>
                </a:tc>
              </a:tr>
              <a:tr h="213628">
                <a:tc>
                  <a:txBody>
                    <a:bodyPr/>
                    <a:lstStyle/>
                    <a:p>
                      <a:r>
                        <a:rPr lang="en-US" sz="1000" dirty="0" smtClean="0"/>
                        <a:t>000</a:t>
                      </a:r>
                      <a:endParaRPr lang="en-US" sz="1000" dirty="0"/>
                    </a:p>
                  </a:txBody>
                  <a:tcPr/>
                </a:tc>
                <a:tc>
                  <a:txBody>
                    <a:bodyPr/>
                    <a:lstStyle/>
                    <a:p>
                      <a:r>
                        <a:rPr lang="fa-IR" sz="1000" dirty="0" smtClean="0"/>
                        <a:t>هيچکار</a:t>
                      </a:r>
                      <a:endParaRPr lang="en-US" sz="1000" dirty="0"/>
                    </a:p>
                  </a:txBody>
                  <a:tcPr/>
                </a:tc>
                <a:tc>
                  <a:txBody>
                    <a:bodyPr/>
                    <a:lstStyle/>
                    <a:p>
                      <a:r>
                        <a:rPr lang="en-US" sz="1000" dirty="0" smtClean="0"/>
                        <a:t>NOP</a:t>
                      </a:r>
                      <a:endParaRPr lang="en-US" sz="1000" dirty="0"/>
                    </a:p>
                  </a:txBody>
                  <a:tcPr/>
                </a:tc>
              </a:tr>
              <a:tr h="213628">
                <a:tc>
                  <a:txBody>
                    <a:bodyPr/>
                    <a:lstStyle/>
                    <a:p>
                      <a:r>
                        <a:rPr lang="en-US" sz="1000" dirty="0" smtClean="0"/>
                        <a:t>001</a:t>
                      </a:r>
                      <a:endParaRPr lang="en-US" sz="1000" dirty="0"/>
                    </a:p>
                  </a:txBody>
                  <a:tcPr/>
                </a:tc>
                <a:tc>
                  <a:txBody>
                    <a:bodyPr/>
                    <a:lstStyle/>
                    <a:p>
                      <a:r>
                        <a:rPr lang="en-US" sz="1000" dirty="0" smtClean="0"/>
                        <a:t>AC </a:t>
                      </a:r>
                      <a:r>
                        <a:rPr lang="en-US" sz="1000" dirty="0" smtClean="0">
                          <a:sym typeface="Wingdings" pitchFamily="2" charset="2"/>
                        </a:rPr>
                        <a:t> AC - DR</a:t>
                      </a:r>
                      <a:endParaRPr lang="en-US" sz="1000" dirty="0"/>
                    </a:p>
                  </a:txBody>
                  <a:tcPr/>
                </a:tc>
                <a:tc>
                  <a:txBody>
                    <a:bodyPr/>
                    <a:lstStyle/>
                    <a:p>
                      <a:r>
                        <a:rPr lang="en-US" sz="1000" dirty="0" smtClean="0"/>
                        <a:t>SUB</a:t>
                      </a:r>
                      <a:endParaRPr lang="en-US" sz="1000" dirty="0"/>
                    </a:p>
                  </a:txBody>
                  <a:tcPr/>
                </a:tc>
              </a:tr>
              <a:tr h="213628">
                <a:tc>
                  <a:txBody>
                    <a:bodyPr/>
                    <a:lstStyle/>
                    <a:p>
                      <a:r>
                        <a:rPr lang="en-US" sz="1000" dirty="0" smtClean="0"/>
                        <a:t>010</a:t>
                      </a:r>
                      <a:endParaRPr lang="en-US" sz="1000" dirty="0"/>
                    </a:p>
                  </a:txBody>
                  <a:tcPr/>
                </a:tc>
                <a:tc>
                  <a:txBody>
                    <a:bodyPr/>
                    <a:lstStyle/>
                    <a:p>
                      <a:r>
                        <a:rPr lang="en-US" sz="1000" dirty="0" smtClean="0"/>
                        <a:t>AC </a:t>
                      </a:r>
                      <a:r>
                        <a:rPr lang="en-US" sz="1000" dirty="0" smtClean="0">
                          <a:sym typeface="Wingdings" pitchFamily="2" charset="2"/>
                        </a:rPr>
                        <a:t> AC </a:t>
                      </a:r>
                      <a:r>
                        <a:rPr lang="en-US" sz="1000" dirty="0" smtClean="0">
                          <a:sym typeface="Symbol"/>
                        </a:rPr>
                        <a:t> DR</a:t>
                      </a:r>
                      <a:endParaRPr lang="en-US" sz="1000" dirty="0"/>
                    </a:p>
                  </a:txBody>
                  <a:tcPr/>
                </a:tc>
                <a:tc>
                  <a:txBody>
                    <a:bodyPr/>
                    <a:lstStyle/>
                    <a:p>
                      <a:r>
                        <a:rPr lang="en-US" sz="1000" dirty="0" smtClean="0"/>
                        <a:t>OR</a:t>
                      </a:r>
                      <a:endParaRPr lang="en-US" sz="1000" dirty="0"/>
                    </a:p>
                  </a:txBody>
                  <a:tcPr/>
                </a:tc>
              </a:tr>
              <a:tr h="213628">
                <a:tc>
                  <a:txBody>
                    <a:bodyPr/>
                    <a:lstStyle/>
                    <a:p>
                      <a:r>
                        <a:rPr lang="en-US" sz="1000" dirty="0" smtClean="0"/>
                        <a:t>011</a:t>
                      </a:r>
                      <a:endParaRPr lang="en-US" sz="1000" dirty="0"/>
                    </a:p>
                  </a:txBody>
                  <a:tcPr/>
                </a:tc>
                <a:tc>
                  <a:txBody>
                    <a:bodyPr/>
                    <a:lstStyle/>
                    <a:p>
                      <a:r>
                        <a:rPr lang="en-US" sz="1000" dirty="0" smtClean="0"/>
                        <a:t>AC </a:t>
                      </a:r>
                      <a:r>
                        <a:rPr lang="en-US" sz="1000" dirty="0" smtClean="0">
                          <a:sym typeface="Wingdings" pitchFamily="2" charset="2"/>
                        </a:rPr>
                        <a:t> AC </a:t>
                      </a:r>
                      <a:r>
                        <a:rPr lang="en-US" sz="1000" dirty="0" smtClean="0">
                          <a:sym typeface="Symbol"/>
                        </a:rPr>
                        <a:t> DR</a:t>
                      </a:r>
                      <a:endParaRPr lang="en-US" sz="1000" dirty="0"/>
                    </a:p>
                  </a:txBody>
                  <a:tcPr/>
                </a:tc>
                <a:tc>
                  <a:txBody>
                    <a:bodyPr/>
                    <a:lstStyle/>
                    <a:p>
                      <a:r>
                        <a:rPr lang="en-US" sz="1000" dirty="0" smtClean="0"/>
                        <a:t>AND</a:t>
                      </a:r>
                      <a:endParaRPr lang="en-US" sz="1000" dirty="0"/>
                    </a:p>
                  </a:txBody>
                  <a:tcPr/>
                </a:tc>
              </a:tr>
              <a:tr h="213628">
                <a:tc>
                  <a:txBody>
                    <a:bodyPr/>
                    <a:lstStyle/>
                    <a:p>
                      <a:r>
                        <a:rPr lang="en-US" sz="1000" dirty="0" smtClean="0"/>
                        <a:t>100</a:t>
                      </a:r>
                      <a:endParaRPr lang="en-US" sz="1000" dirty="0"/>
                    </a:p>
                  </a:txBody>
                  <a:tcPr/>
                </a:tc>
                <a:tc>
                  <a:txBody>
                    <a:bodyPr/>
                    <a:lstStyle/>
                    <a:p>
                      <a:r>
                        <a:rPr lang="en-US" sz="1000" dirty="0" smtClean="0">
                          <a:sym typeface="Wingdings" pitchFamily="2" charset="2"/>
                        </a:rPr>
                        <a:t>DR  M[AR]</a:t>
                      </a:r>
                    </a:p>
                  </a:txBody>
                  <a:tcPr/>
                </a:tc>
                <a:tc>
                  <a:txBody>
                    <a:bodyPr/>
                    <a:lstStyle/>
                    <a:p>
                      <a:r>
                        <a:rPr lang="en-US" sz="1000" dirty="0" smtClean="0"/>
                        <a:t>READ</a:t>
                      </a:r>
                      <a:endParaRPr lang="en-US" sz="1000" dirty="0"/>
                    </a:p>
                  </a:txBody>
                  <a:tcPr/>
                </a:tc>
              </a:tr>
              <a:tr h="213628">
                <a:tc>
                  <a:txBody>
                    <a:bodyPr/>
                    <a:lstStyle/>
                    <a:p>
                      <a:r>
                        <a:rPr lang="en-US" sz="1000" dirty="0" smtClean="0"/>
                        <a:t>101</a:t>
                      </a:r>
                      <a:endParaRPr lang="en-US" sz="1000" dirty="0"/>
                    </a:p>
                  </a:txBody>
                  <a:tcPr/>
                </a:tc>
                <a:tc>
                  <a:txBody>
                    <a:bodyPr/>
                    <a:lstStyle/>
                    <a:p>
                      <a:r>
                        <a:rPr lang="en-US" sz="1000" dirty="0" smtClean="0">
                          <a:sym typeface="Wingdings" pitchFamily="2" charset="2"/>
                        </a:rPr>
                        <a:t>DR AC</a:t>
                      </a:r>
                      <a:endParaRPr lang="en-US" sz="1000" dirty="0"/>
                    </a:p>
                  </a:txBody>
                  <a:tcPr/>
                </a:tc>
                <a:tc>
                  <a:txBody>
                    <a:bodyPr/>
                    <a:lstStyle/>
                    <a:p>
                      <a:r>
                        <a:rPr lang="en-US" sz="1000" dirty="0" smtClean="0"/>
                        <a:t>ACTDR</a:t>
                      </a:r>
                      <a:endParaRPr lang="en-US" sz="1000" dirty="0"/>
                    </a:p>
                  </a:txBody>
                  <a:tcPr/>
                </a:tc>
              </a:tr>
              <a:tr h="213628">
                <a:tc>
                  <a:txBody>
                    <a:bodyPr/>
                    <a:lstStyle/>
                    <a:p>
                      <a:r>
                        <a:rPr lang="en-US" sz="1000" dirty="0" smtClean="0"/>
                        <a:t>110</a:t>
                      </a:r>
                      <a:endParaRPr lang="en-US" sz="1000" dirty="0"/>
                    </a:p>
                  </a:txBody>
                  <a:tcPr/>
                </a:tc>
                <a:tc>
                  <a:txBody>
                    <a:bodyPr/>
                    <a:lstStyle/>
                    <a:p>
                      <a:r>
                        <a:rPr lang="en-US" sz="1000" dirty="0" smtClean="0">
                          <a:sym typeface="Wingdings" pitchFamily="2" charset="2"/>
                        </a:rPr>
                        <a:t>DR  DR + 1</a:t>
                      </a:r>
                      <a:endParaRPr lang="en-US" sz="1000" dirty="0"/>
                    </a:p>
                  </a:txBody>
                  <a:tcPr/>
                </a:tc>
                <a:tc>
                  <a:txBody>
                    <a:bodyPr/>
                    <a:lstStyle/>
                    <a:p>
                      <a:r>
                        <a:rPr lang="en-US" sz="1000" dirty="0" smtClean="0"/>
                        <a:t>INCDR</a:t>
                      </a:r>
                      <a:endParaRPr lang="en-US" sz="1000" dirty="0"/>
                    </a:p>
                  </a:txBody>
                  <a:tcPr/>
                </a:tc>
              </a:tr>
              <a:tr h="213628">
                <a:tc>
                  <a:txBody>
                    <a:bodyPr/>
                    <a:lstStyle/>
                    <a:p>
                      <a:r>
                        <a:rPr lang="en-US" sz="1000" dirty="0" smtClean="0"/>
                        <a:t>111</a:t>
                      </a:r>
                      <a:endParaRPr lang="en-US" sz="1000" dirty="0"/>
                    </a:p>
                  </a:txBody>
                  <a:tcPr/>
                </a:tc>
                <a:tc>
                  <a:txBody>
                    <a:bodyPr/>
                    <a:lstStyle/>
                    <a:p>
                      <a:r>
                        <a:rPr lang="en-US" sz="1000" dirty="0" smtClean="0"/>
                        <a:t>DR(0-10) </a:t>
                      </a:r>
                      <a:r>
                        <a:rPr lang="en-US" sz="1000" dirty="0" smtClean="0">
                          <a:sym typeface="Wingdings" pitchFamily="2" charset="2"/>
                        </a:rPr>
                        <a:t> PC</a:t>
                      </a:r>
                      <a:endParaRPr lang="en-US" sz="1000" dirty="0"/>
                    </a:p>
                  </a:txBody>
                  <a:tcPr/>
                </a:tc>
                <a:tc>
                  <a:txBody>
                    <a:bodyPr/>
                    <a:lstStyle/>
                    <a:p>
                      <a:r>
                        <a:rPr lang="en-US" sz="1000" dirty="0" smtClean="0"/>
                        <a:t>PCTDR</a:t>
                      </a:r>
                      <a:endParaRPr lang="en-US" sz="1000" dirty="0"/>
                    </a:p>
                  </a:txBody>
                  <a:tcPr/>
                </a:tc>
              </a:tr>
            </a:tbl>
          </a:graphicData>
        </a:graphic>
      </p:graphicFrame>
      <p:graphicFrame>
        <p:nvGraphicFramePr>
          <p:cNvPr id="6" name="Content Placeholder 3"/>
          <p:cNvGraphicFramePr>
            <a:graphicFrameLocks/>
          </p:cNvGraphicFramePr>
          <p:nvPr>
            <p:extLst>
              <p:ext uri="{D42A27DB-BD31-4B8C-83A1-F6EECF244321}">
                <p14:modId xmlns:p14="http://schemas.microsoft.com/office/powerpoint/2010/main" val="191773126"/>
              </p:ext>
            </p:extLst>
          </p:nvPr>
        </p:nvGraphicFramePr>
        <p:xfrm>
          <a:off x="6637708" y="4655820"/>
          <a:ext cx="2439754" cy="2202180"/>
        </p:xfrm>
        <a:graphic>
          <a:graphicData uri="http://schemas.openxmlformats.org/drawingml/2006/table">
            <a:tbl>
              <a:tblPr firstRow="1" bandRow="1">
                <a:tableStyleId>{5C22544A-7EE6-4342-B048-85BDC9FD1C3A}</a:tableStyleId>
              </a:tblPr>
              <a:tblGrid>
                <a:gridCol w="546409"/>
                <a:gridCol w="1181868"/>
                <a:gridCol w="711477"/>
              </a:tblGrid>
              <a:tr h="230791">
                <a:tc>
                  <a:txBody>
                    <a:bodyPr/>
                    <a:lstStyle/>
                    <a:p>
                      <a:r>
                        <a:rPr lang="en-US" sz="1050" dirty="0" smtClean="0"/>
                        <a:t>F3</a:t>
                      </a:r>
                      <a:endParaRPr lang="en-US" sz="1050" dirty="0"/>
                    </a:p>
                  </a:txBody>
                  <a:tcPr/>
                </a:tc>
                <a:tc>
                  <a:txBody>
                    <a:bodyPr/>
                    <a:lstStyle/>
                    <a:p>
                      <a:r>
                        <a:rPr lang="fa-IR" sz="1050" dirty="0" smtClean="0"/>
                        <a:t>ريزعمل</a:t>
                      </a:r>
                      <a:endParaRPr lang="en-US" sz="1050" dirty="0"/>
                    </a:p>
                  </a:txBody>
                  <a:tcPr/>
                </a:tc>
                <a:tc>
                  <a:txBody>
                    <a:bodyPr/>
                    <a:lstStyle/>
                    <a:p>
                      <a:r>
                        <a:rPr lang="fa-IR" sz="1050" dirty="0" smtClean="0"/>
                        <a:t>سمبل</a:t>
                      </a:r>
                      <a:endParaRPr lang="en-US" sz="1050" dirty="0"/>
                    </a:p>
                  </a:txBody>
                  <a:tcPr/>
                </a:tc>
              </a:tr>
              <a:tr h="211558">
                <a:tc>
                  <a:txBody>
                    <a:bodyPr/>
                    <a:lstStyle/>
                    <a:p>
                      <a:r>
                        <a:rPr lang="en-US" sz="1000" dirty="0" smtClean="0"/>
                        <a:t>000</a:t>
                      </a:r>
                      <a:endParaRPr lang="en-US" sz="1000" dirty="0"/>
                    </a:p>
                  </a:txBody>
                  <a:tcPr/>
                </a:tc>
                <a:tc>
                  <a:txBody>
                    <a:bodyPr/>
                    <a:lstStyle/>
                    <a:p>
                      <a:r>
                        <a:rPr lang="fa-IR" sz="1000" dirty="0" smtClean="0"/>
                        <a:t>هيچکار</a:t>
                      </a:r>
                      <a:endParaRPr lang="en-US" sz="1000" dirty="0"/>
                    </a:p>
                  </a:txBody>
                  <a:tcPr/>
                </a:tc>
                <a:tc>
                  <a:txBody>
                    <a:bodyPr/>
                    <a:lstStyle/>
                    <a:p>
                      <a:r>
                        <a:rPr lang="en-US" sz="1000" dirty="0" smtClean="0"/>
                        <a:t>NOP</a:t>
                      </a:r>
                      <a:endParaRPr lang="en-US" sz="1000" dirty="0"/>
                    </a:p>
                  </a:txBody>
                  <a:tcPr/>
                </a:tc>
              </a:tr>
              <a:tr h="211558">
                <a:tc>
                  <a:txBody>
                    <a:bodyPr/>
                    <a:lstStyle/>
                    <a:p>
                      <a:r>
                        <a:rPr lang="en-US" sz="1000" dirty="0" smtClean="0"/>
                        <a:t>001</a:t>
                      </a:r>
                      <a:endParaRPr lang="en-US" sz="1000" dirty="0"/>
                    </a:p>
                  </a:txBody>
                  <a:tcPr/>
                </a:tc>
                <a:tc>
                  <a:txBody>
                    <a:bodyPr/>
                    <a:lstStyle/>
                    <a:p>
                      <a:r>
                        <a:rPr lang="en-US" sz="1000" dirty="0" smtClean="0"/>
                        <a:t>AC </a:t>
                      </a:r>
                      <a:r>
                        <a:rPr lang="en-US" sz="1000" dirty="0" smtClean="0">
                          <a:sym typeface="Wingdings" pitchFamily="2" charset="2"/>
                        </a:rPr>
                        <a:t> AC </a:t>
                      </a:r>
                      <a:r>
                        <a:rPr lang="en-US" sz="1000" dirty="0" smtClean="0">
                          <a:sym typeface="Symbol"/>
                        </a:rPr>
                        <a:t></a:t>
                      </a:r>
                      <a:r>
                        <a:rPr lang="en-US" sz="1000" dirty="0" smtClean="0">
                          <a:sym typeface="Wingdings" pitchFamily="2" charset="2"/>
                        </a:rPr>
                        <a:t> DR</a:t>
                      </a:r>
                      <a:endParaRPr lang="en-US" sz="1000" dirty="0"/>
                    </a:p>
                  </a:txBody>
                  <a:tcPr/>
                </a:tc>
                <a:tc>
                  <a:txBody>
                    <a:bodyPr/>
                    <a:lstStyle/>
                    <a:p>
                      <a:r>
                        <a:rPr lang="en-US" sz="1000" dirty="0" smtClean="0"/>
                        <a:t>XOR</a:t>
                      </a:r>
                      <a:endParaRPr lang="en-US" sz="1000" dirty="0"/>
                    </a:p>
                  </a:txBody>
                  <a:tcPr/>
                </a:tc>
              </a:tr>
              <a:tr h="211558">
                <a:tc>
                  <a:txBody>
                    <a:bodyPr/>
                    <a:lstStyle/>
                    <a:p>
                      <a:r>
                        <a:rPr lang="en-US" sz="1000" dirty="0" smtClean="0"/>
                        <a:t>010</a:t>
                      </a:r>
                      <a:endParaRPr lang="en-US" sz="1000" dirty="0"/>
                    </a:p>
                  </a:txBody>
                  <a:tcPr/>
                </a:tc>
                <a:tc>
                  <a:txBody>
                    <a:bodyPr/>
                    <a:lstStyle/>
                    <a:p>
                      <a:r>
                        <a:rPr lang="en-US" sz="1000" dirty="0" smtClean="0"/>
                        <a:t>AC </a:t>
                      </a:r>
                      <a:r>
                        <a:rPr lang="en-US" sz="1000" dirty="0" smtClean="0">
                          <a:sym typeface="Wingdings" pitchFamily="2" charset="2"/>
                        </a:rPr>
                        <a:t></a:t>
                      </a:r>
                      <a:endParaRPr lang="en-US" sz="1000" dirty="0"/>
                    </a:p>
                  </a:txBody>
                  <a:tcPr/>
                </a:tc>
                <a:tc>
                  <a:txBody>
                    <a:bodyPr/>
                    <a:lstStyle/>
                    <a:p>
                      <a:r>
                        <a:rPr lang="en-US" sz="1000" dirty="0" smtClean="0"/>
                        <a:t>COM</a:t>
                      </a:r>
                      <a:endParaRPr lang="en-US" sz="1000" dirty="0"/>
                    </a:p>
                  </a:txBody>
                  <a:tcPr/>
                </a:tc>
              </a:tr>
              <a:tr h="211558">
                <a:tc>
                  <a:txBody>
                    <a:bodyPr/>
                    <a:lstStyle/>
                    <a:p>
                      <a:r>
                        <a:rPr lang="en-US" sz="1000" dirty="0" smtClean="0"/>
                        <a:t>011</a:t>
                      </a:r>
                      <a:endParaRPr lang="en-US" sz="1000" dirty="0"/>
                    </a:p>
                  </a:txBody>
                  <a:tcPr/>
                </a:tc>
                <a:tc>
                  <a:txBody>
                    <a:bodyPr/>
                    <a:lstStyle/>
                    <a:p>
                      <a:r>
                        <a:rPr lang="en-US" sz="1000" dirty="0" smtClean="0"/>
                        <a:t>AC </a:t>
                      </a:r>
                      <a:r>
                        <a:rPr lang="en-US" sz="1000" dirty="0" smtClean="0">
                          <a:sym typeface="Wingdings" pitchFamily="2" charset="2"/>
                        </a:rPr>
                        <a:t> </a:t>
                      </a:r>
                      <a:r>
                        <a:rPr lang="en-US" sz="1000" dirty="0" err="1" smtClean="0">
                          <a:sym typeface="Wingdings" pitchFamily="2" charset="2"/>
                        </a:rPr>
                        <a:t>shl</a:t>
                      </a:r>
                      <a:r>
                        <a:rPr lang="en-US" sz="1000" dirty="0" smtClean="0">
                          <a:sym typeface="Wingdings" pitchFamily="2" charset="2"/>
                        </a:rPr>
                        <a:t> AC</a:t>
                      </a:r>
                      <a:endParaRPr lang="en-US" sz="1000" dirty="0"/>
                    </a:p>
                  </a:txBody>
                  <a:tcPr/>
                </a:tc>
                <a:tc>
                  <a:txBody>
                    <a:bodyPr/>
                    <a:lstStyle/>
                    <a:p>
                      <a:r>
                        <a:rPr lang="en-US" sz="1000" dirty="0" smtClean="0"/>
                        <a:t>SHL</a:t>
                      </a:r>
                      <a:endParaRPr lang="en-US" sz="1000" dirty="0"/>
                    </a:p>
                  </a:txBody>
                  <a:tcPr/>
                </a:tc>
              </a:tr>
              <a:tr h="211558">
                <a:tc>
                  <a:txBody>
                    <a:bodyPr/>
                    <a:lstStyle/>
                    <a:p>
                      <a:r>
                        <a:rPr lang="en-US" sz="1000" dirty="0" smtClean="0"/>
                        <a:t>100</a:t>
                      </a:r>
                      <a:endParaRPr lang="en-US" sz="1000" dirty="0"/>
                    </a:p>
                  </a:txBody>
                  <a:tcPr/>
                </a:tc>
                <a:tc>
                  <a:txBody>
                    <a:bodyPr/>
                    <a:lstStyle/>
                    <a:p>
                      <a:r>
                        <a:rPr lang="en-US" sz="1000" dirty="0" smtClean="0"/>
                        <a:t>AC </a:t>
                      </a:r>
                      <a:r>
                        <a:rPr lang="en-US" sz="1000" dirty="0" smtClean="0">
                          <a:sym typeface="Wingdings" pitchFamily="2" charset="2"/>
                        </a:rPr>
                        <a:t> </a:t>
                      </a:r>
                      <a:r>
                        <a:rPr lang="en-US" sz="1000" dirty="0" err="1" smtClean="0">
                          <a:sym typeface="Wingdings" pitchFamily="2" charset="2"/>
                        </a:rPr>
                        <a:t>shr</a:t>
                      </a:r>
                      <a:r>
                        <a:rPr lang="en-US" sz="1000" dirty="0" smtClean="0">
                          <a:sym typeface="Wingdings" pitchFamily="2" charset="2"/>
                        </a:rPr>
                        <a:t> AC</a:t>
                      </a:r>
                      <a:endParaRPr lang="en-US" sz="1000" dirty="0"/>
                    </a:p>
                  </a:txBody>
                  <a:tcPr/>
                </a:tc>
                <a:tc>
                  <a:txBody>
                    <a:bodyPr/>
                    <a:lstStyle/>
                    <a:p>
                      <a:r>
                        <a:rPr lang="en-US" sz="1000" dirty="0" smtClean="0"/>
                        <a:t>SHR</a:t>
                      </a:r>
                      <a:endParaRPr lang="en-US" sz="1000" dirty="0"/>
                    </a:p>
                  </a:txBody>
                  <a:tcPr/>
                </a:tc>
              </a:tr>
              <a:tr h="211558">
                <a:tc>
                  <a:txBody>
                    <a:bodyPr/>
                    <a:lstStyle/>
                    <a:p>
                      <a:r>
                        <a:rPr lang="en-US" sz="1000" dirty="0" smtClean="0"/>
                        <a:t>101</a:t>
                      </a:r>
                      <a:endParaRPr lang="en-US" sz="1000" dirty="0"/>
                    </a:p>
                  </a:txBody>
                  <a:tcPr/>
                </a:tc>
                <a:tc>
                  <a:txBody>
                    <a:bodyPr/>
                    <a:lstStyle/>
                    <a:p>
                      <a:r>
                        <a:rPr lang="en-US" sz="1000" dirty="0" smtClean="0"/>
                        <a:t>PC </a:t>
                      </a:r>
                      <a:r>
                        <a:rPr lang="en-US" sz="1000" dirty="0" smtClean="0">
                          <a:sym typeface="Wingdings" pitchFamily="2" charset="2"/>
                        </a:rPr>
                        <a:t> PC + 1</a:t>
                      </a:r>
                      <a:endParaRPr lang="en-US" sz="1000" dirty="0"/>
                    </a:p>
                  </a:txBody>
                  <a:tcPr/>
                </a:tc>
                <a:tc>
                  <a:txBody>
                    <a:bodyPr/>
                    <a:lstStyle/>
                    <a:p>
                      <a:r>
                        <a:rPr lang="en-US" sz="1000" dirty="0" smtClean="0"/>
                        <a:t>INCPC</a:t>
                      </a:r>
                      <a:endParaRPr lang="en-US" sz="1000" dirty="0"/>
                    </a:p>
                  </a:txBody>
                  <a:tcPr/>
                </a:tc>
              </a:tr>
              <a:tr h="211558">
                <a:tc>
                  <a:txBody>
                    <a:bodyPr/>
                    <a:lstStyle/>
                    <a:p>
                      <a:r>
                        <a:rPr lang="en-US" sz="1000" dirty="0" smtClean="0"/>
                        <a:t>110</a:t>
                      </a:r>
                      <a:endParaRPr lang="en-US" sz="1000" dirty="0"/>
                    </a:p>
                  </a:txBody>
                  <a:tcPr/>
                </a:tc>
                <a:tc>
                  <a:txBody>
                    <a:bodyPr/>
                    <a:lstStyle/>
                    <a:p>
                      <a:r>
                        <a:rPr lang="en-US" sz="1000" dirty="0" smtClean="0">
                          <a:sym typeface="Wingdings" pitchFamily="2" charset="2"/>
                        </a:rPr>
                        <a:t>PC  AR</a:t>
                      </a:r>
                      <a:endParaRPr lang="en-US" sz="1000" dirty="0"/>
                    </a:p>
                  </a:txBody>
                  <a:tcPr/>
                </a:tc>
                <a:tc>
                  <a:txBody>
                    <a:bodyPr/>
                    <a:lstStyle/>
                    <a:p>
                      <a:r>
                        <a:rPr lang="en-US" sz="1000" dirty="0" smtClean="0"/>
                        <a:t>ARTPC</a:t>
                      </a:r>
                      <a:endParaRPr lang="en-US" sz="1000" dirty="0"/>
                    </a:p>
                  </a:txBody>
                  <a:tcPr/>
                </a:tc>
              </a:tr>
              <a:tr h="211558">
                <a:tc>
                  <a:txBody>
                    <a:bodyPr/>
                    <a:lstStyle/>
                    <a:p>
                      <a:r>
                        <a:rPr lang="en-US" sz="1000" dirty="0" smtClean="0"/>
                        <a:t>111</a:t>
                      </a:r>
                      <a:endParaRPr lang="en-US" sz="1000" dirty="0"/>
                    </a:p>
                  </a:txBody>
                  <a:tcPr/>
                </a:tc>
                <a:tc>
                  <a:txBody>
                    <a:bodyPr/>
                    <a:lstStyle/>
                    <a:p>
                      <a:r>
                        <a:rPr lang="en-US" sz="1000" dirty="0" smtClean="0"/>
                        <a:t>Reserved</a:t>
                      </a:r>
                      <a:endParaRPr lang="en-US" sz="1000" dirty="0"/>
                    </a:p>
                  </a:txBody>
                  <a:tcPr/>
                </a:tc>
                <a:tc>
                  <a:txBody>
                    <a:bodyPr/>
                    <a:lstStyle/>
                    <a:p>
                      <a:endParaRPr lang="en-US" sz="1000" dirty="0"/>
                    </a:p>
                  </a:txBody>
                  <a:tcPr/>
                </a:tc>
              </a:tr>
            </a:tbl>
          </a:graphicData>
        </a:graphic>
      </p:graphicFrame>
    </p:spTree>
    <p:extLst>
      <p:ext uri="{BB962C8B-B14F-4D97-AF65-F5344CB8AC3E}">
        <p14:creationId xmlns:p14="http://schemas.microsoft.com/office/powerpoint/2010/main" val="1688479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fade">
                                      <p:cBhvr>
                                        <p:cTn id="33" dur="500"/>
                                        <p:tgtEl>
                                          <p:spTgt spid="3">
                                            <p:txEl>
                                              <p:pRg st="8" end="8"/>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fade">
                                      <p:cBhvr>
                                        <p:cTn id="36" dur="500"/>
                                        <p:tgtEl>
                                          <p:spTgt spid="3">
                                            <p:txEl>
                                              <p:pRg st="9" end="9"/>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fade">
                                      <p:cBhvr>
                                        <p:cTn id="39"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Date Placeholder 1"/>
          <p:cNvSpPr>
            <a:spLocks noGrp="1"/>
          </p:cNvSpPr>
          <p:nvPr>
            <p:ph type="dt" sz="quarter" idx="4294967295"/>
          </p:nvPr>
        </p:nvSpPr>
        <p:spPr>
          <a:xfrm>
            <a:off x="8229600" y="6172200"/>
            <a:ext cx="1371600" cy="457200"/>
          </a:xfrm>
          <a:prstGeom prst="rect">
            <a:avLst/>
          </a:prstGeom>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8FC2E4F-B3B7-4AD4-8A31-312B87937225}" type="slidenum">
              <a:rPr lang="en-US" altLang="en-US">
                <a:cs typeface="B Yekan" panose="00000400000000000000" pitchFamily="2" charset="-78"/>
              </a:rPr>
              <a:pPr eaLnBrk="1" hangingPunct="1"/>
              <a:t>39</a:t>
            </a:fld>
            <a:endParaRPr lang="en-US" altLang="en-US">
              <a:cs typeface="B Yekan" panose="00000400000000000000" pitchFamily="2" charset="-78"/>
            </a:endParaRPr>
          </a:p>
        </p:txBody>
      </p:sp>
      <p:sp>
        <p:nvSpPr>
          <p:cNvPr id="247812" name="Rectangle 4"/>
          <p:cNvSpPr>
            <a:spLocks noChangeArrowheads="1"/>
          </p:cNvSpPr>
          <p:nvPr/>
        </p:nvSpPr>
        <p:spPr bwMode="auto">
          <a:xfrm>
            <a:off x="0" y="0"/>
            <a:ext cx="8839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r" rtl="1">
              <a:defRPr/>
            </a:pPr>
            <a:r>
              <a:rPr lang="fa-IR" sz="3600" b="1" dirty="0">
                <a:solidFill>
                  <a:schemeClr val="tx2"/>
                </a:solidFill>
                <a:effectLst>
                  <a:outerShdw blurRad="38100" dist="38100" dir="2700000" algn="tl">
                    <a:srgbClr val="C0C0C0"/>
                  </a:outerShdw>
                </a:effectLst>
                <a:cs typeface="B Titr" panose="00000700000000000000" pitchFamily="2" charset="-78"/>
              </a:rPr>
              <a:t>حافظه كنترلي دو سطحی (استفاده از نانو حافظه)</a:t>
            </a:r>
            <a:endParaRPr lang="en-US" sz="3600" b="1" dirty="0">
              <a:solidFill>
                <a:schemeClr val="tx2"/>
              </a:solidFill>
              <a:effectLst>
                <a:outerShdw blurRad="38100" dist="38100" dir="2700000" algn="tl">
                  <a:srgbClr val="C0C0C0"/>
                </a:outerShdw>
              </a:effectLst>
              <a:cs typeface="B Titr" panose="00000700000000000000" pitchFamily="2" charset="-78"/>
            </a:endParaRPr>
          </a:p>
        </p:txBody>
      </p:sp>
      <p:sp>
        <p:nvSpPr>
          <p:cNvPr id="45060" name="Rectangle 1"/>
          <p:cNvSpPr>
            <a:spLocks noChangeArrowheads="1"/>
          </p:cNvSpPr>
          <p:nvPr/>
        </p:nvSpPr>
        <p:spPr bwMode="auto">
          <a:xfrm>
            <a:off x="152400" y="1088053"/>
            <a:ext cx="8763000"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rtl="1" eaLnBrk="1" hangingPunct="1"/>
            <a:r>
              <a:rPr lang="fa-IR" altLang="en-US" dirty="0">
                <a:cs typeface="B Nazanin" panose="00000400000000000000" pitchFamily="2" charset="-78"/>
              </a:rPr>
              <a:t>اگر در یک سیستم نیاز باشد که تعداد بسیار زیادی سیگنال کنترلی تولید شود و نیز تعداد سیگنالهای کنترلی </a:t>
            </a:r>
            <a:r>
              <a:rPr lang="fa-IR" altLang="en-US" dirty="0" smtClean="0">
                <a:cs typeface="B Nazanin" panose="00000400000000000000" pitchFamily="2" charset="-78"/>
              </a:rPr>
              <a:t>مجزا</a:t>
            </a:r>
            <a:r>
              <a:rPr lang="fa-IR" altLang="en-US" dirty="0">
                <a:cs typeface="B Nazanin" panose="00000400000000000000" pitchFamily="2" charset="-78"/>
              </a:rPr>
              <a:t>،</a:t>
            </a:r>
            <a:r>
              <a:rPr lang="fa-IR" altLang="en-US" dirty="0" smtClean="0">
                <a:cs typeface="B Nazanin" panose="00000400000000000000" pitchFamily="2" charset="-78"/>
              </a:rPr>
              <a:t> </a:t>
            </a:r>
            <a:r>
              <a:rPr lang="fa-IR" altLang="en-US" dirty="0">
                <a:cs typeface="B Nazanin" panose="00000400000000000000" pitchFamily="2" charset="-78"/>
              </a:rPr>
              <a:t>محدود و تعداد کمی باشند، به جای قرار دادن تمامی این سیگنالها </a:t>
            </a:r>
            <a:r>
              <a:rPr lang="fa-IR" altLang="en-US" dirty="0" smtClean="0">
                <a:cs typeface="B Nazanin" panose="00000400000000000000" pitchFamily="2" charset="-78"/>
              </a:rPr>
              <a:t>در </a:t>
            </a:r>
            <a:r>
              <a:rPr lang="fa-IR" altLang="en-US" dirty="0">
                <a:cs typeface="B Nazanin" panose="00000400000000000000" pitchFamily="2" charset="-78"/>
              </a:rPr>
              <a:t>حافظه </a:t>
            </a:r>
            <a:r>
              <a:rPr lang="fa-IR" altLang="en-US" dirty="0" smtClean="0">
                <a:cs typeface="B Nazanin" panose="00000400000000000000" pitchFamily="2" charset="-78"/>
              </a:rPr>
              <a:t>کنترل (حافظه میکرو)، </a:t>
            </a:r>
            <a:r>
              <a:rPr lang="fa-IR" altLang="en-US" dirty="0">
                <a:cs typeface="B Nazanin" panose="00000400000000000000" pitchFamily="2" charset="-78"/>
              </a:rPr>
              <a:t>فقط سیگنالهای مستقل را در یک حافظه تحت عنوان </a:t>
            </a:r>
            <a:r>
              <a:rPr lang="fa-IR" altLang="en-US" dirty="0">
                <a:solidFill>
                  <a:srgbClr val="FF0000"/>
                </a:solidFill>
                <a:cs typeface="B Nazanin" panose="00000400000000000000" pitchFamily="2" charset="-78"/>
              </a:rPr>
              <a:t>حافظه نانو </a:t>
            </a:r>
            <a:r>
              <a:rPr lang="fa-IR" altLang="en-US" dirty="0">
                <a:cs typeface="B Nazanin" panose="00000400000000000000" pitchFamily="2" charset="-78"/>
              </a:rPr>
              <a:t>قرار داده و در حافظه میکرو آدرس این سیگنالها(کلمات) کنترلی را مشخص </a:t>
            </a:r>
            <a:r>
              <a:rPr lang="fa-IR" altLang="en-US" dirty="0" smtClean="0">
                <a:cs typeface="B Nazanin" panose="00000400000000000000" pitchFamily="2" charset="-78"/>
              </a:rPr>
              <a:t>می‌کنیم</a:t>
            </a:r>
            <a:r>
              <a:rPr lang="fa-IR" altLang="en-US" dirty="0">
                <a:cs typeface="B Nazanin" panose="00000400000000000000" pitchFamily="2" charset="-78"/>
              </a:rPr>
              <a:t>. در این حالت، ما دیگر تعداد زیاد و تکراری کلمات کنترلی </a:t>
            </a:r>
            <a:r>
              <a:rPr lang="fa-IR" altLang="en-US" dirty="0" smtClean="0">
                <a:cs typeface="B Nazanin" panose="00000400000000000000" pitchFamily="2" charset="-78"/>
              </a:rPr>
              <a:t>در </a:t>
            </a:r>
            <a:r>
              <a:rPr lang="fa-IR" altLang="en-US" dirty="0">
                <a:cs typeface="B Nazanin" panose="00000400000000000000" pitchFamily="2" charset="-78"/>
              </a:rPr>
              <a:t>حافظه میکرو نداریم و به جای آن آدرسهای تکراری که حافظه کمتری اشغال </a:t>
            </a:r>
            <a:r>
              <a:rPr lang="fa-IR" altLang="en-US" dirty="0" smtClean="0">
                <a:cs typeface="B Nazanin" panose="00000400000000000000" pitchFamily="2" charset="-78"/>
              </a:rPr>
              <a:t>می‌کنند </a:t>
            </a:r>
            <a:r>
              <a:rPr lang="fa-IR" altLang="en-US" dirty="0">
                <a:cs typeface="B Nazanin" panose="00000400000000000000" pitchFamily="2" charset="-78"/>
              </a:rPr>
              <a:t>را داریم. </a:t>
            </a:r>
          </a:p>
          <a:p>
            <a:pPr algn="r" rtl="1" eaLnBrk="1" hangingPunct="1"/>
            <a:endParaRPr lang="fa-IR" altLang="en-US" dirty="0">
              <a:cs typeface="B Nazanin" panose="00000400000000000000" pitchFamily="2" charset="-78"/>
            </a:endParaRPr>
          </a:p>
          <a:p>
            <a:pPr algn="r" rtl="1" eaLnBrk="1" hangingPunct="1"/>
            <a:endParaRPr lang="fa-IR" altLang="en-US" dirty="0">
              <a:cs typeface="B Nazanin" panose="00000400000000000000" pitchFamily="2" charset="-78"/>
            </a:endParaRPr>
          </a:p>
          <a:p>
            <a:pPr algn="r" rtl="1" eaLnBrk="1" hangingPunct="1"/>
            <a:endParaRPr lang="fa-IR" altLang="en-US" dirty="0">
              <a:cs typeface="B Nazanin" panose="00000400000000000000" pitchFamily="2" charset="-78"/>
            </a:endParaRPr>
          </a:p>
          <a:p>
            <a:pPr algn="r" rtl="1" eaLnBrk="1" hangingPunct="1"/>
            <a:endParaRPr lang="fa-IR" altLang="en-US" dirty="0">
              <a:cs typeface="B Nazanin" panose="00000400000000000000" pitchFamily="2" charset="-78"/>
            </a:endParaRPr>
          </a:p>
          <a:p>
            <a:pPr algn="r" rtl="1" eaLnBrk="1" hangingPunct="1"/>
            <a:endParaRPr lang="fa-IR" altLang="en-US" dirty="0">
              <a:cs typeface="B Nazanin" panose="00000400000000000000" pitchFamily="2" charset="-78"/>
            </a:endParaRPr>
          </a:p>
          <a:p>
            <a:pPr algn="r" rtl="1" eaLnBrk="1" hangingPunct="1"/>
            <a:r>
              <a:rPr lang="fa-IR" altLang="en-US" dirty="0">
                <a:cs typeface="B Nazanin" panose="00000400000000000000" pitchFamily="2" charset="-78"/>
              </a:rPr>
              <a:t/>
            </a:r>
            <a:br>
              <a:rPr lang="fa-IR" altLang="en-US" dirty="0">
                <a:cs typeface="B Nazanin" panose="00000400000000000000" pitchFamily="2" charset="-78"/>
              </a:rPr>
            </a:br>
            <a:r>
              <a:rPr lang="fa-IR" altLang="en-US" dirty="0">
                <a:cs typeface="B Nazanin" panose="00000400000000000000" pitchFamily="2" charset="-78"/>
              </a:rPr>
              <a:t>.</a:t>
            </a:r>
          </a:p>
        </p:txBody>
      </p:sp>
      <p:pic>
        <p:nvPicPr>
          <p:cNvPr id="4506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963" y="3429000"/>
            <a:ext cx="3957637" cy="255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78576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تعاريف</a:t>
            </a:r>
            <a:endParaRPr lang="en-US" dirty="0"/>
          </a:p>
        </p:txBody>
      </p:sp>
      <p:sp>
        <p:nvSpPr>
          <p:cNvPr id="3" name="Content Placeholder 2"/>
          <p:cNvSpPr>
            <a:spLocks noGrp="1"/>
          </p:cNvSpPr>
          <p:nvPr>
            <p:ph idx="1"/>
          </p:nvPr>
        </p:nvSpPr>
        <p:spPr>
          <a:xfrm>
            <a:off x="152400" y="1428736"/>
            <a:ext cx="8686800" cy="5048264"/>
          </a:xfrm>
        </p:spPr>
        <p:txBody>
          <a:bodyPr/>
          <a:lstStyle/>
          <a:p>
            <a:r>
              <a:rPr lang="fa-IR" sz="2800" dirty="0" smtClean="0"/>
              <a:t>ريزدستور (</a:t>
            </a:r>
            <a:r>
              <a:rPr lang="en-US" sz="2800" dirty="0" smtClean="0"/>
              <a:t>Micro Instruction</a:t>
            </a:r>
            <a:r>
              <a:rPr lang="fa-IR" sz="2800" dirty="0" smtClean="0"/>
              <a:t>)</a:t>
            </a:r>
            <a:r>
              <a:rPr lang="en-US" sz="2800" dirty="0" smtClean="0"/>
              <a:t>:</a:t>
            </a:r>
            <a:r>
              <a:rPr lang="fa-IR" sz="2800" dirty="0" smtClean="0"/>
              <a:t> هر کلمه کنترل، حاوي يک ريزدستور است که اجراي يک يا چند ريزعمليات را بعهده دارد.</a:t>
            </a:r>
          </a:p>
          <a:p>
            <a:endParaRPr lang="fa-IR" sz="2800" dirty="0" smtClean="0"/>
          </a:p>
          <a:p>
            <a:pPr algn="just"/>
            <a:r>
              <a:rPr lang="fa-IR" sz="2800" dirty="0" smtClean="0"/>
              <a:t>ريزبرنامه (</a:t>
            </a:r>
            <a:r>
              <a:rPr lang="en-US" sz="2800" dirty="0" smtClean="0"/>
              <a:t>Micro Program</a:t>
            </a:r>
            <a:r>
              <a:rPr lang="fa-IR" sz="2800" dirty="0" smtClean="0"/>
              <a:t>): مجموعه‌اي از ريزدستورها بطور متوالي، يک ريزبرنامه را تشکيل مي‌دهند. در مجموع عمليات کنترل سيستم ديجيتال را ريزبرنامه بعهده دارد. عموماً ريزبرنامه نيازي به تغيير ندارد و مي‌تواند در حافظه </a:t>
            </a:r>
            <a:r>
              <a:rPr lang="en-US" sz="2400" dirty="0" smtClean="0"/>
              <a:t>ROM</a:t>
            </a:r>
            <a:r>
              <a:rPr lang="fa-IR" sz="2400" dirty="0" smtClean="0"/>
              <a:t> </a:t>
            </a:r>
            <a:r>
              <a:rPr lang="fa-IR" sz="2800" dirty="0" smtClean="0"/>
              <a:t>نگهداري شود.</a:t>
            </a:r>
          </a:p>
          <a:p>
            <a:pPr algn="just"/>
            <a:endParaRPr lang="fa-IR" sz="2800" dirty="0" smtClean="0"/>
          </a:p>
          <a:p>
            <a:pPr algn="just"/>
            <a:r>
              <a:rPr lang="fa-IR" sz="2800" dirty="0" smtClean="0"/>
              <a:t>حافظه‌اي که ريز برنامه مربوط به کنترل سيستم در آن قرار دارد را ” </a:t>
            </a:r>
            <a:r>
              <a:rPr lang="fa-IR" sz="2800" dirty="0" smtClean="0">
                <a:solidFill>
                  <a:schemeClr val="accent2"/>
                </a:solidFill>
              </a:rPr>
              <a:t>حافظه کنترل</a:t>
            </a:r>
            <a:r>
              <a:rPr lang="fa-IR" sz="2800" dirty="0" smtClean="0"/>
              <a:t>“ مي‌ناميم. </a:t>
            </a:r>
            <a:endParaRPr lang="en-US" sz="2800" dirty="0" smtClean="0"/>
          </a:p>
          <a:p>
            <a:pPr algn="just"/>
            <a:endParaRPr lang="fa-IR" sz="2800" dirty="0" smtClean="0"/>
          </a:p>
          <a:p>
            <a:pPr algn="just"/>
            <a:endParaRPr lang="fa-IR" sz="2800" dirty="0" smtClean="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quarter" idx="4294967295"/>
          </p:nvPr>
        </p:nvSpPr>
        <p:spPr>
          <a:xfrm>
            <a:off x="8229600" y="6172200"/>
            <a:ext cx="1371600" cy="457200"/>
          </a:xfrm>
          <a:prstGeom prst="rect">
            <a:avLst/>
          </a:prstGeom>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026A26A-E2FA-44D7-9EB8-D14528B068A3}" type="slidenum">
              <a:rPr lang="en-US" altLang="en-US">
                <a:cs typeface="B Yekan" panose="00000400000000000000" pitchFamily="2" charset="-78"/>
              </a:rPr>
              <a:pPr eaLnBrk="1" hangingPunct="1"/>
              <a:t>40</a:t>
            </a:fld>
            <a:endParaRPr lang="en-US" altLang="en-US">
              <a:cs typeface="B Yekan" panose="00000400000000000000" pitchFamily="2" charset="-78"/>
            </a:endParaRPr>
          </a:p>
        </p:txBody>
      </p:sp>
      <p:sp>
        <p:nvSpPr>
          <p:cNvPr id="46083" name="Rectangle 2"/>
          <p:cNvSpPr>
            <a:spLocks noChangeArrowheads="1"/>
          </p:cNvSpPr>
          <p:nvPr/>
        </p:nvSpPr>
        <p:spPr bwMode="auto">
          <a:xfrm>
            <a:off x="287338" y="1371600"/>
            <a:ext cx="8534400" cy="4216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rtl="1" eaLnBrk="1" hangingPunct="1"/>
            <a:r>
              <a:rPr lang="fa-IR" altLang="en-US" sz="2000" dirty="0">
                <a:latin typeface="Arial Unicode MS" panose="020B0604020202020204" pitchFamily="34" charset="-128"/>
                <a:ea typeface="Arial Unicode MS" panose="020B0604020202020204" pitchFamily="34" charset="-128"/>
                <a:cs typeface="B Nazanin" panose="00000400000000000000" pitchFamily="2" charset="-78"/>
              </a:rPr>
              <a:t>مثال: فرض کنید که در یک سیستم تعداد 300 کلمه کنترلی را داریم. از این 300 تا تعداد 60 کلمه مستقل هستند(240 تا تکراری هستند). اگر طول کلمات کنترلی 150 بیت باشد(تعداد سیگنالهای کنترلی 150 باشد) خواهیم داشت:</a:t>
            </a:r>
          </a:p>
          <a:p>
            <a:pPr algn="r" rtl="1" eaLnBrk="1" hangingPunct="1"/>
            <a:r>
              <a:rPr lang="fa-IR" altLang="en-US" sz="2000" dirty="0">
                <a:latin typeface="Arial Unicode MS" panose="020B0604020202020204" pitchFamily="34" charset="-128"/>
                <a:ea typeface="Arial Unicode MS" panose="020B0604020202020204" pitchFamily="34" charset="-128"/>
                <a:cs typeface="B Nazanin" panose="00000400000000000000" pitchFamily="2" charset="-78"/>
              </a:rPr>
              <a:t/>
            </a:r>
            <a:br>
              <a:rPr lang="fa-IR" altLang="en-US" sz="2000" dirty="0">
                <a:latin typeface="Arial Unicode MS" panose="020B0604020202020204" pitchFamily="34" charset="-128"/>
                <a:ea typeface="Arial Unicode MS" panose="020B0604020202020204" pitchFamily="34" charset="-128"/>
                <a:cs typeface="B Nazanin" panose="00000400000000000000" pitchFamily="2" charset="-78"/>
              </a:rPr>
            </a:br>
            <a:r>
              <a:rPr lang="fa-IR" altLang="en-US" sz="2000" dirty="0">
                <a:latin typeface="Arial Unicode MS" panose="020B0604020202020204" pitchFamily="34" charset="-128"/>
                <a:ea typeface="Arial Unicode MS" panose="020B0604020202020204" pitchFamily="34" charset="-128"/>
                <a:cs typeface="B Nazanin" panose="00000400000000000000" pitchFamily="2" charset="-78"/>
              </a:rPr>
              <a:t>1- در حالت معمول و بدون استفاده از حافظه </a:t>
            </a:r>
            <a:r>
              <a:rPr lang="fa-IR" altLang="en-US" sz="2000" dirty="0" err="1">
                <a:latin typeface="Arial Unicode MS" panose="020B0604020202020204" pitchFamily="34" charset="-128"/>
                <a:ea typeface="Arial Unicode MS" panose="020B0604020202020204" pitchFamily="34" charset="-128"/>
                <a:cs typeface="B Nazanin" panose="00000400000000000000" pitchFamily="2" charset="-78"/>
              </a:rPr>
              <a:t>نانو</a:t>
            </a:r>
            <a:r>
              <a:rPr lang="fa-IR" altLang="en-US" sz="2000" dirty="0">
                <a:latin typeface="Arial Unicode MS" panose="020B0604020202020204" pitchFamily="34" charset="-128"/>
                <a:ea typeface="Arial Unicode MS" panose="020B0604020202020204" pitchFamily="34" charset="-128"/>
                <a:cs typeface="B Nazanin" panose="00000400000000000000" pitchFamily="2" charset="-78"/>
              </a:rPr>
              <a:t>، حجم حافظه میکرو برابر 300*150 است. </a:t>
            </a:r>
          </a:p>
          <a:p>
            <a:pPr algn="r" rtl="1" eaLnBrk="1" hangingPunct="1"/>
            <a:endParaRPr lang="fa-IR" altLang="en-US" sz="2000" dirty="0">
              <a:latin typeface="Arial Unicode MS" panose="020B0604020202020204" pitchFamily="34" charset="-128"/>
              <a:ea typeface="Arial Unicode MS" panose="020B0604020202020204" pitchFamily="34" charset="-128"/>
              <a:cs typeface="B Nazanin" panose="00000400000000000000" pitchFamily="2" charset="-78"/>
            </a:endParaRPr>
          </a:p>
          <a:p>
            <a:pPr algn="r" rtl="1" eaLnBrk="1" hangingPunct="1"/>
            <a:r>
              <a:rPr lang="fa-IR" altLang="en-US" sz="2000" dirty="0">
                <a:latin typeface="Arial Unicode MS" panose="020B0604020202020204" pitchFamily="34" charset="-128"/>
                <a:ea typeface="Arial Unicode MS" panose="020B0604020202020204" pitchFamily="34" charset="-128"/>
                <a:cs typeface="B Nazanin" panose="00000400000000000000" pitchFamily="2" charset="-78"/>
              </a:rPr>
              <a:t>2- در صورت استفاده از حافظه </a:t>
            </a:r>
            <a:r>
              <a:rPr lang="fa-IR" altLang="en-US" sz="2000" dirty="0" err="1" smtClean="0">
                <a:latin typeface="Arial Unicode MS" panose="020B0604020202020204" pitchFamily="34" charset="-128"/>
                <a:ea typeface="Arial Unicode MS" panose="020B0604020202020204" pitchFamily="34" charset="-128"/>
                <a:cs typeface="B Nazanin" panose="00000400000000000000" pitchFamily="2" charset="-78"/>
              </a:rPr>
              <a:t>نانو</a:t>
            </a:r>
            <a:r>
              <a:rPr lang="fa-IR" altLang="en-US" sz="2000" dirty="0" smtClean="0">
                <a:latin typeface="Arial Unicode MS" panose="020B0604020202020204" pitchFamily="34" charset="-128"/>
                <a:ea typeface="Arial Unicode MS" panose="020B0604020202020204" pitchFamily="34" charset="-128"/>
                <a:cs typeface="B Nazanin" panose="00000400000000000000" pitchFamily="2" charset="-78"/>
              </a:rPr>
              <a:t>، </a:t>
            </a:r>
            <a:r>
              <a:rPr lang="fa-IR" altLang="en-US" sz="2000" dirty="0">
                <a:latin typeface="Arial Unicode MS" panose="020B0604020202020204" pitchFamily="34" charset="-128"/>
                <a:ea typeface="Arial Unicode MS" panose="020B0604020202020204" pitchFamily="34" charset="-128"/>
                <a:cs typeface="B Nazanin" panose="00000400000000000000" pitchFamily="2" charset="-78"/>
              </a:rPr>
              <a:t>حجم این حافظه برابر 60*150 است. زیرا در این حافظه فقط قرار است که کلمات کنترلی مستقل و غیر تکراری قرار گیرند.</a:t>
            </a:r>
          </a:p>
          <a:p>
            <a:pPr algn="r" rtl="1" eaLnBrk="1" hangingPunct="1"/>
            <a:r>
              <a:rPr lang="fa-IR" altLang="en-US" sz="800" dirty="0">
                <a:latin typeface="Arial Unicode MS" panose="020B0604020202020204" pitchFamily="34" charset="-128"/>
                <a:ea typeface="Arial Unicode MS" panose="020B0604020202020204" pitchFamily="34" charset="-128"/>
                <a:cs typeface="B Nazanin" panose="00000400000000000000" pitchFamily="2" charset="-78"/>
              </a:rPr>
              <a:t/>
            </a:r>
            <a:br>
              <a:rPr lang="fa-IR" altLang="en-US" sz="800" dirty="0">
                <a:latin typeface="Arial Unicode MS" panose="020B0604020202020204" pitchFamily="34" charset="-128"/>
                <a:ea typeface="Arial Unicode MS" panose="020B0604020202020204" pitchFamily="34" charset="-128"/>
                <a:cs typeface="B Nazanin" panose="00000400000000000000" pitchFamily="2" charset="-78"/>
              </a:rPr>
            </a:br>
            <a:r>
              <a:rPr lang="fa-IR" altLang="en-US" sz="2000" dirty="0">
                <a:latin typeface="Arial Unicode MS" panose="020B0604020202020204" pitchFamily="34" charset="-128"/>
                <a:ea typeface="Arial Unicode MS" panose="020B0604020202020204" pitchFamily="34" charset="-128"/>
                <a:cs typeface="B Nazanin" panose="00000400000000000000" pitchFamily="2" charset="-78"/>
              </a:rPr>
              <a:t>در حالت دوم، حافظه میکرو فقط باید آدرس 300 تا کلمه کنترلی مورد نیاز را از حافظه </a:t>
            </a:r>
            <a:r>
              <a:rPr lang="fa-IR" altLang="en-US" sz="2000" dirty="0" err="1">
                <a:latin typeface="Arial Unicode MS" panose="020B0604020202020204" pitchFamily="34" charset="-128"/>
                <a:ea typeface="Arial Unicode MS" panose="020B0604020202020204" pitchFamily="34" charset="-128"/>
                <a:cs typeface="B Nazanin" panose="00000400000000000000" pitchFamily="2" charset="-78"/>
              </a:rPr>
              <a:t>نانو</a:t>
            </a:r>
            <a:r>
              <a:rPr lang="fa-IR" altLang="en-US" sz="2000" dirty="0">
                <a:latin typeface="Arial Unicode MS" panose="020B0604020202020204" pitchFamily="34" charset="-128"/>
                <a:ea typeface="Arial Unicode MS" panose="020B0604020202020204" pitchFamily="34" charset="-128"/>
                <a:cs typeface="B Nazanin" panose="00000400000000000000" pitchFamily="2" charset="-78"/>
              </a:rPr>
              <a:t> مشخص نماید. برای مشخص کردن (آدرس دهی) 60 کلمه کنترلی، به  6 </a:t>
            </a:r>
            <a:r>
              <a:rPr lang="en-US" altLang="en-US" sz="2000" dirty="0">
                <a:latin typeface="Arial Unicode MS" panose="020B0604020202020204" pitchFamily="34" charset="-128"/>
                <a:ea typeface="Arial Unicode MS" panose="020B0604020202020204" pitchFamily="34" charset="-128"/>
                <a:cs typeface="B Nazanin" panose="00000400000000000000" pitchFamily="2" charset="-78"/>
              </a:rPr>
              <a:t> </a:t>
            </a:r>
            <a:r>
              <a:rPr lang="fa-IR" altLang="en-US" sz="2000" dirty="0">
                <a:latin typeface="Arial Unicode MS" panose="020B0604020202020204" pitchFamily="34" charset="-128"/>
                <a:ea typeface="Arial Unicode MS" panose="020B0604020202020204" pitchFamily="34" charset="-128"/>
                <a:cs typeface="B Nazanin" panose="00000400000000000000" pitchFamily="2" charset="-78"/>
              </a:rPr>
              <a:t>بیت احتیاج داریم. چون سیستم به 300 سیگنال کنترلی نیاز دارد، پس در این حالت حجم حافظه میکرو برابر است با:      300*6.</a:t>
            </a:r>
            <a:br>
              <a:rPr lang="fa-IR" altLang="en-US" sz="2000" dirty="0">
                <a:latin typeface="Arial Unicode MS" panose="020B0604020202020204" pitchFamily="34" charset="-128"/>
                <a:ea typeface="Arial Unicode MS" panose="020B0604020202020204" pitchFamily="34" charset="-128"/>
                <a:cs typeface="B Nazanin" panose="00000400000000000000" pitchFamily="2" charset="-78"/>
              </a:rPr>
            </a:br>
            <a:endParaRPr lang="fa-IR" altLang="en-US" sz="2000" dirty="0">
              <a:latin typeface="Arial Unicode MS" panose="020B0604020202020204" pitchFamily="34" charset="-128"/>
              <a:ea typeface="Arial Unicode MS" panose="020B0604020202020204" pitchFamily="34" charset="-128"/>
              <a:cs typeface="B Nazanin" panose="00000400000000000000" pitchFamily="2" charset="-78"/>
            </a:endParaRPr>
          </a:p>
          <a:p>
            <a:pPr algn="r" rtl="1" eaLnBrk="1" hangingPunct="1"/>
            <a:r>
              <a:rPr lang="fa-IR" altLang="en-US" sz="2000" dirty="0">
                <a:latin typeface="Arial Unicode MS" panose="020B0604020202020204" pitchFamily="34" charset="-128"/>
                <a:ea typeface="Arial Unicode MS" panose="020B0604020202020204" pitchFamily="34" charset="-128"/>
                <a:cs typeface="B Nazanin" panose="00000400000000000000" pitchFamily="2" charset="-78"/>
              </a:rPr>
              <a:t>میزان صرفه جویی:      </a:t>
            </a:r>
            <a:r>
              <a:rPr lang="en-US" altLang="en-US" sz="2000" dirty="0">
                <a:latin typeface="Arial Unicode MS" panose="020B0604020202020204" pitchFamily="34" charset="-128"/>
                <a:ea typeface="Arial Unicode MS" panose="020B0604020202020204" pitchFamily="34" charset="-128"/>
                <a:cs typeface="B Nazanin" panose="00000400000000000000" pitchFamily="2" charset="-78"/>
              </a:rPr>
              <a:t>bits </a:t>
            </a:r>
            <a:r>
              <a:rPr lang="fa-IR" altLang="en-US" sz="2000" dirty="0">
                <a:cs typeface="B Nazanin" panose="00000400000000000000" pitchFamily="2" charset="-78"/>
              </a:rPr>
              <a:t>34200</a:t>
            </a:r>
            <a:r>
              <a:rPr lang="fa-IR" altLang="en-US" sz="2000" dirty="0">
                <a:latin typeface="Arial Unicode MS" panose="020B0604020202020204" pitchFamily="34" charset="-128"/>
                <a:ea typeface="Arial Unicode MS" panose="020B0604020202020204" pitchFamily="34" charset="-128"/>
                <a:cs typeface="B Nazanin" panose="00000400000000000000" pitchFamily="2" charset="-78"/>
              </a:rPr>
              <a:t>  = </a:t>
            </a:r>
            <a:r>
              <a:rPr lang="fa-IR" altLang="en-US" sz="2000" dirty="0">
                <a:cs typeface="B Nazanin" panose="00000400000000000000" pitchFamily="2" charset="-78"/>
              </a:rPr>
              <a:t>(300*6 + 150*60)-(300*150)</a:t>
            </a:r>
            <a:endParaRPr lang="fa-IR" altLang="en-US" sz="2000" dirty="0">
              <a:latin typeface="Arial Unicode MS" panose="020B0604020202020204" pitchFamily="34" charset="-128"/>
              <a:ea typeface="Arial Unicode MS" panose="020B0604020202020204" pitchFamily="34" charset="-128"/>
              <a:cs typeface="B Nazanin" panose="00000400000000000000" pitchFamily="2" charset="-78"/>
            </a:endParaRPr>
          </a:p>
        </p:txBody>
      </p:sp>
      <p:sp>
        <p:nvSpPr>
          <p:cNvPr id="4" name="Rectangle 4"/>
          <p:cNvSpPr>
            <a:spLocks noChangeArrowheads="1"/>
          </p:cNvSpPr>
          <p:nvPr/>
        </p:nvSpPr>
        <p:spPr bwMode="auto">
          <a:xfrm>
            <a:off x="0" y="0"/>
            <a:ext cx="8839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r" rtl="1">
              <a:defRPr/>
            </a:pPr>
            <a:r>
              <a:rPr lang="fa-IR" sz="3600" b="1" dirty="0">
                <a:solidFill>
                  <a:schemeClr val="tx2"/>
                </a:solidFill>
                <a:effectLst>
                  <a:outerShdw blurRad="38100" dist="38100" dir="2700000" algn="tl">
                    <a:srgbClr val="C0C0C0"/>
                  </a:outerShdw>
                </a:effectLst>
                <a:cs typeface="B Titr" panose="00000700000000000000" pitchFamily="2" charset="-78"/>
              </a:rPr>
              <a:t>حافظه كنترلي دو سطحی (استفاده از نانو حافظه)</a:t>
            </a:r>
            <a:endParaRPr lang="en-US" sz="3600" b="1" dirty="0">
              <a:solidFill>
                <a:schemeClr val="tx2"/>
              </a:solidFill>
              <a:effectLst>
                <a:outerShdw blurRad="38100" dist="38100" dir="2700000" algn="tl">
                  <a:srgbClr val="C0C0C0"/>
                </a:outerShdw>
              </a:effectLst>
              <a:cs typeface="B Titr" panose="00000700000000000000" pitchFamily="2" charset="-78"/>
            </a:endParaRPr>
          </a:p>
        </p:txBody>
      </p:sp>
    </p:spTree>
    <p:extLst>
      <p:ext uri="{BB962C8B-B14F-4D97-AF65-F5344CB8AC3E}">
        <p14:creationId xmlns:p14="http://schemas.microsoft.com/office/powerpoint/2010/main" val="207762744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Date Placeholder 1"/>
          <p:cNvSpPr>
            <a:spLocks noGrp="1"/>
          </p:cNvSpPr>
          <p:nvPr>
            <p:ph type="dt" sz="quarter" idx="4294967295"/>
          </p:nvPr>
        </p:nvSpPr>
        <p:spPr>
          <a:xfrm>
            <a:off x="8229600" y="6172200"/>
            <a:ext cx="1371600" cy="457200"/>
          </a:xfrm>
          <a:prstGeom prst="rect">
            <a:avLst/>
          </a:prstGeom>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BDDD322-39D7-4967-B080-6C4CC322F894}" type="slidenum">
              <a:rPr lang="en-US" altLang="en-US">
                <a:cs typeface="B Yekan" panose="00000400000000000000" pitchFamily="2" charset="-78"/>
              </a:rPr>
              <a:pPr eaLnBrk="1" hangingPunct="1"/>
              <a:t>41</a:t>
            </a:fld>
            <a:endParaRPr lang="en-US" altLang="en-US">
              <a:cs typeface="B Yekan" panose="00000400000000000000" pitchFamily="2" charset="-78"/>
            </a:endParaRPr>
          </a:p>
        </p:txBody>
      </p:sp>
      <p:sp>
        <p:nvSpPr>
          <p:cNvPr id="7" name="Rectangle 4"/>
          <p:cNvSpPr>
            <a:spLocks noChangeArrowheads="1"/>
          </p:cNvSpPr>
          <p:nvPr/>
        </p:nvSpPr>
        <p:spPr bwMode="auto">
          <a:xfrm>
            <a:off x="0" y="0"/>
            <a:ext cx="8839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r" rtl="1">
              <a:defRPr/>
            </a:pPr>
            <a:r>
              <a:rPr lang="fa-IR" sz="3600" b="1" dirty="0">
                <a:solidFill>
                  <a:schemeClr val="tx2"/>
                </a:solidFill>
                <a:effectLst>
                  <a:outerShdw blurRad="38100" dist="38100" dir="2700000" algn="tl">
                    <a:srgbClr val="C0C0C0"/>
                  </a:outerShdw>
                </a:effectLst>
                <a:cs typeface="B Titr" panose="00000700000000000000" pitchFamily="2" charset="-78"/>
              </a:rPr>
              <a:t>حافظه كنترلي دو سطحی (استفاده از نانو حافظه)</a:t>
            </a:r>
            <a:endParaRPr lang="en-US" sz="3600" b="1" dirty="0">
              <a:solidFill>
                <a:schemeClr val="tx2"/>
              </a:solidFill>
              <a:effectLst>
                <a:outerShdw blurRad="38100" dist="38100" dir="2700000" algn="tl">
                  <a:srgbClr val="C0C0C0"/>
                </a:outerShdw>
              </a:effectLst>
              <a:cs typeface="B Titr" panose="00000700000000000000" pitchFamily="2" charset="-78"/>
            </a:endParaRPr>
          </a:p>
        </p:txBody>
      </p:sp>
      <p:sp>
        <p:nvSpPr>
          <p:cNvPr id="47108" name="Rectangle 1"/>
          <p:cNvSpPr>
            <a:spLocks noChangeArrowheads="1"/>
          </p:cNvSpPr>
          <p:nvPr/>
        </p:nvSpPr>
        <p:spPr bwMode="auto">
          <a:xfrm>
            <a:off x="381000" y="1676400"/>
            <a:ext cx="84582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rtl="1" eaLnBrk="1" hangingPunct="1"/>
            <a:r>
              <a:rPr lang="fa-IR" altLang="en-US" sz="2000" b="1" dirty="0">
                <a:latin typeface="Arial Unicode MS" panose="020B0604020202020204" pitchFamily="34" charset="-128"/>
                <a:ea typeface="Arial Unicode MS" panose="020B0604020202020204" pitchFamily="34" charset="-128"/>
                <a:cs typeface="B Nazanin" panose="00000400000000000000" pitchFamily="2" charset="-78"/>
              </a:rPr>
              <a:t>یک پردازنده دارای ۱۷۵ سیگنال کنترلی و ۲۵۰ </a:t>
            </a:r>
            <a:r>
              <a:rPr lang="fa-IR" altLang="en-US" sz="2000" b="1" dirty="0" err="1">
                <a:latin typeface="Arial Unicode MS" panose="020B0604020202020204" pitchFamily="34" charset="-128"/>
                <a:ea typeface="Arial Unicode MS" panose="020B0604020202020204" pitchFamily="34" charset="-128"/>
                <a:cs typeface="B Nazanin" panose="00000400000000000000" pitchFamily="2" charset="-78"/>
              </a:rPr>
              <a:t>ریزدستور</a:t>
            </a:r>
            <a:r>
              <a:rPr lang="fa-IR" altLang="en-US" sz="2000" b="1" dirty="0">
                <a:latin typeface="Arial Unicode MS" panose="020B0604020202020204" pitchFamily="34" charset="-128"/>
                <a:ea typeface="Arial Unicode MS" panose="020B0604020202020204" pitchFamily="34" charset="-128"/>
                <a:cs typeface="B Nazanin" panose="00000400000000000000" pitchFamily="2" charset="-78"/>
              </a:rPr>
              <a:t> است. اگر۲۰۰ </a:t>
            </a:r>
            <a:r>
              <a:rPr lang="fa-IR" altLang="en-US" sz="2000" b="1" dirty="0" err="1">
                <a:latin typeface="Arial Unicode MS" panose="020B0604020202020204" pitchFamily="34" charset="-128"/>
                <a:ea typeface="Arial Unicode MS" panose="020B0604020202020204" pitchFamily="34" charset="-128"/>
                <a:cs typeface="B Nazanin" panose="00000400000000000000" pitchFamily="2" charset="-78"/>
              </a:rPr>
              <a:t>ریزدستور</a:t>
            </a:r>
            <a:r>
              <a:rPr lang="fa-IR" altLang="en-US" sz="2000" b="1" dirty="0">
                <a:latin typeface="Arial Unicode MS" panose="020B0604020202020204" pitchFamily="34" charset="-128"/>
                <a:ea typeface="Arial Unicode MS" panose="020B0604020202020204" pitchFamily="34" charset="-128"/>
                <a:cs typeface="B Nazanin" panose="00000400000000000000" pitchFamily="2" charset="-78"/>
              </a:rPr>
              <a:t> متفاوت در این پردازنده وجود داشته باشد‌، حجم  کل حافظه واحد کنترل در صورت استفاده از حافظه </a:t>
            </a:r>
            <a:r>
              <a:rPr lang="fa-IR" altLang="en-US" sz="2000" b="1" dirty="0" err="1">
                <a:latin typeface="Arial Unicode MS" panose="020B0604020202020204" pitchFamily="34" charset="-128"/>
                <a:ea typeface="Arial Unicode MS" panose="020B0604020202020204" pitchFamily="34" charset="-128"/>
                <a:cs typeface="B Nazanin" panose="00000400000000000000" pitchFamily="2" charset="-78"/>
              </a:rPr>
              <a:t>نانو</a:t>
            </a:r>
            <a:r>
              <a:rPr lang="fa-IR" altLang="en-US" sz="2000" b="1" dirty="0">
                <a:latin typeface="Arial Unicode MS" panose="020B0604020202020204" pitchFamily="34" charset="-128"/>
                <a:ea typeface="Arial Unicode MS" panose="020B0604020202020204" pitchFamily="34" charset="-128"/>
                <a:cs typeface="B Nazanin" panose="00000400000000000000" pitchFamily="2" charset="-78"/>
              </a:rPr>
              <a:t> چقدر است؟ </a:t>
            </a:r>
          </a:p>
          <a:p>
            <a:pPr algn="r" rtl="1" eaLnBrk="1" hangingPunct="1"/>
            <a:r>
              <a:rPr lang="fa-IR" altLang="en-US" sz="2000" b="1" dirty="0">
                <a:latin typeface="Arial Unicode MS" panose="020B0604020202020204" pitchFamily="34" charset="-128"/>
                <a:ea typeface="Arial Unicode MS" panose="020B0604020202020204" pitchFamily="34" charset="-128"/>
                <a:cs typeface="B Nazanin" panose="00000400000000000000" pitchFamily="2" charset="-78"/>
              </a:rPr>
              <a:t/>
            </a:r>
            <a:br>
              <a:rPr lang="fa-IR" altLang="en-US" sz="2000" b="1" dirty="0">
                <a:latin typeface="Arial Unicode MS" panose="020B0604020202020204" pitchFamily="34" charset="-128"/>
                <a:ea typeface="Arial Unicode MS" panose="020B0604020202020204" pitchFamily="34" charset="-128"/>
                <a:cs typeface="B Nazanin" panose="00000400000000000000" pitchFamily="2" charset="-78"/>
              </a:rPr>
            </a:br>
            <a:r>
              <a:rPr lang="fa-IR" altLang="en-US" sz="2000" b="1" dirty="0">
                <a:latin typeface="Arial Unicode MS" panose="020B0604020202020204" pitchFamily="34" charset="-128"/>
                <a:ea typeface="Arial Unicode MS" panose="020B0604020202020204" pitchFamily="34" charset="-128"/>
                <a:cs typeface="B Nazanin" panose="00000400000000000000" pitchFamily="2" charset="-78"/>
              </a:rPr>
              <a:t>الف-    ۲۸۰۰۰بیت</a:t>
            </a:r>
            <a:br>
              <a:rPr lang="fa-IR" altLang="en-US" sz="2000" b="1" dirty="0">
                <a:latin typeface="Arial Unicode MS" panose="020B0604020202020204" pitchFamily="34" charset="-128"/>
                <a:ea typeface="Arial Unicode MS" panose="020B0604020202020204" pitchFamily="34" charset="-128"/>
                <a:cs typeface="B Nazanin" panose="00000400000000000000" pitchFamily="2" charset="-78"/>
              </a:rPr>
            </a:br>
            <a:r>
              <a:rPr lang="fa-IR" altLang="en-US" sz="2000" b="1" dirty="0">
                <a:latin typeface="Arial Unicode MS" panose="020B0604020202020204" pitchFamily="34" charset="-128"/>
                <a:ea typeface="Arial Unicode MS" panose="020B0604020202020204" pitchFamily="34" charset="-128"/>
                <a:cs typeface="B Nazanin" panose="00000400000000000000" pitchFamily="2" charset="-78"/>
              </a:rPr>
              <a:t>ب-      ۳۲۰۰۰بیت</a:t>
            </a:r>
            <a:br>
              <a:rPr lang="fa-IR" altLang="en-US" sz="2000" b="1" dirty="0">
                <a:latin typeface="Arial Unicode MS" panose="020B0604020202020204" pitchFamily="34" charset="-128"/>
                <a:ea typeface="Arial Unicode MS" panose="020B0604020202020204" pitchFamily="34" charset="-128"/>
                <a:cs typeface="B Nazanin" panose="00000400000000000000" pitchFamily="2" charset="-78"/>
              </a:rPr>
            </a:br>
            <a:r>
              <a:rPr lang="fa-IR" altLang="en-US" sz="2000" b="1" dirty="0">
                <a:latin typeface="Arial Unicode MS" panose="020B0604020202020204" pitchFamily="34" charset="-128"/>
                <a:ea typeface="Arial Unicode MS" panose="020B0604020202020204" pitchFamily="34" charset="-128"/>
                <a:cs typeface="B Nazanin" panose="00000400000000000000" pitchFamily="2" charset="-78"/>
              </a:rPr>
              <a:t>ج-       ۲۴۰۰۰بیت</a:t>
            </a:r>
            <a:br>
              <a:rPr lang="fa-IR" altLang="en-US" sz="2000" b="1" dirty="0">
                <a:latin typeface="Arial Unicode MS" panose="020B0604020202020204" pitchFamily="34" charset="-128"/>
                <a:ea typeface="Arial Unicode MS" panose="020B0604020202020204" pitchFamily="34" charset="-128"/>
                <a:cs typeface="B Nazanin" panose="00000400000000000000" pitchFamily="2" charset="-78"/>
              </a:rPr>
            </a:br>
            <a:r>
              <a:rPr lang="fa-IR" altLang="en-US" sz="2000" b="1" dirty="0">
                <a:latin typeface="Arial Unicode MS" panose="020B0604020202020204" pitchFamily="34" charset="-128"/>
                <a:ea typeface="Arial Unicode MS" panose="020B0604020202020204" pitchFamily="34" charset="-128"/>
                <a:cs typeface="B Nazanin" panose="00000400000000000000" pitchFamily="2" charset="-78"/>
              </a:rPr>
              <a:t>د-       ۳۷۰۰۰بیت</a:t>
            </a:r>
          </a:p>
        </p:txBody>
      </p:sp>
    </p:spTree>
    <p:extLst>
      <p:ext uri="{BB962C8B-B14F-4D97-AF65-F5344CB8AC3E}">
        <p14:creationId xmlns:p14="http://schemas.microsoft.com/office/powerpoint/2010/main" val="288098024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تمرين</a:t>
            </a:r>
            <a:endParaRPr lang="en-US" dirty="0"/>
          </a:p>
        </p:txBody>
      </p:sp>
      <p:sp>
        <p:nvSpPr>
          <p:cNvPr id="3" name="Content Placeholder 2"/>
          <p:cNvSpPr>
            <a:spLocks noGrp="1"/>
          </p:cNvSpPr>
          <p:nvPr>
            <p:ph idx="1"/>
          </p:nvPr>
        </p:nvSpPr>
        <p:spPr>
          <a:xfrm>
            <a:off x="152400" y="1428736"/>
            <a:ext cx="8686800" cy="5048264"/>
          </a:xfrm>
        </p:spPr>
        <p:txBody>
          <a:bodyPr/>
          <a:lstStyle/>
          <a:p>
            <a:r>
              <a:rPr lang="fa-IR" sz="2800" dirty="0" smtClean="0"/>
              <a:t>9 بيت از يک کلمه کنترلي حاوي ريزدستور، مربوط به ريز عمليات‌ها است. اين 9 بيت به چه صورت تقسيم شوند تا 46 ريزعمليات مختلف را بتوانند پشتيباني نمايند؟</a:t>
            </a:r>
          </a:p>
          <a:p>
            <a:r>
              <a:rPr lang="fa-IR" sz="2800" dirty="0" smtClean="0"/>
              <a:t>الف)‌يک بخش سه بيتي و سه بخش دو بيتي</a:t>
            </a:r>
          </a:p>
          <a:p>
            <a:r>
              <a:rPr lang="fa-IR" sz="2800" dirty="0" smtClean="0"/>
              <a:t>ب) سه بخش دو بيتي و سه بخش يک بيتي</a:t>
            </a:r>
          </a:p>
          <a:p>
            <a:r>
              <a:rPr lang="fa-IR" sz="2800" dirty="0" smtClean="0"/>
              <a:t>پ) چهار بخش دو بيتي و يک بخش يک بيتي</a:t>
            </a:r>
          </a:p>
          <a:p>
            <a:r>
              <a:rPr lang="fa-IR" sz="2800" dirty="0" smtClean="0"/>
              <a:t>ت) دو بخش پنج بيتي و چهار بيتي</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تمرين</a:t>
            </a:r>
            <a:endParaRPr lang="en-US" dirty="0"/>
          </a:p>
        </p:txBody>
      </p:sp>
      <p:sp>
        <p:nvSpPr>
          <p:cNvPr id="3" name="Content Placeholder 2"/>
          <p:cNvSpPr>
            <a:spLocks noGrp="1"/>
          </p:cNvSpPr>
          <p:nvPr>
            <p:ph idx="1"/>
          </p:nvPr>
        </p:nvSpPr>
        <p:spPr/>
        <p:txBody>
          <a:bodyPr/>
          <a:lstStyle/>
          <a:p>
            <a:endParaRPr lang="fa-IR" sz="2800" dirty="0" smtClean="0"/>
          </a:p>
          <a:p>
            <a:r>
              <a:rPr lang="fa-IR" sz="2800" dirty="0" smtClean="0"/>
              <a:t>با ريز عمليات‌هاي زير و کد‌هاي ريزعمليات مربوطه، کدام يک از ريزدستورات زير، ريزعمليات‌ها را اجرا مي‌کنند؟</a:t>
            </a:r>
          </a:p>
          <a:p>
            <a:endParaRPr lang="fa-IR" sz="2800" dirty="0" smtClean="0"/>
          </a:p>
          <a:p>
            <a:endParaRPr lang="fa-IR" sz="2800" dirty="0" smtClean="0"/>
          </a:p>
          <a:p>
            <a:pPr algn="l" rtl="0"/>
            <a:r>
              <a:rPr lang="en-US" sz="2400" dirty="0" smtClean="0"/>
              <a:t>AR </a:t>
            </a:r>
            <a:r>
              <a:rPr lang="en-US" sz="2400" dirty="0" smtClean="0">
                <a:sym typeface="Wingdings" pitchFamily="2" charset="2"/>
              </a:rPr>
              <a:t> PC        F</a:t>
            </a:r>
            <a:r>
              <a:rPr lang="en-US" sz="2400" baseline="-25000" dirty="0" smtClean="0">
                <a:sym typeface="Wingdings" pitchFamily="2" charset="2"/>
              </a:rPr>
              <a:t>1</a:t>
            </a:r>
            <a:r>
              <a:rPr lang="en-US" sz="2400" dirty="0" smtClean="0">
                <a:sym typeface="Wingdings" pitchFamily="2" charset="2"/>
              </a:rPr>
              <a:t>: 001</a:t>
            </a:r>
          </a:p>
          <a:p>
            <a:pPr algn="l" rtl="0"/>
            <a:r>
              <a:rPr lang="en-US" sz="2400" dirty="0" smtClean="0">
                <a:sym typeface="Wingdings" pitchFamily="2" charset="2"/>
              </a:rPr>
              <a:t>DR  M[AR]   F</a:t>
            </a:r>
            <a:r>
              <a:rPr lang="en-US" sz="2400" baseline="-25000" dirty="0" smtClean="0">
                <a:sym typeface="Wingdings" pitchFamily="2" charset="2"/>
              </a:rPr>
              <a:t>2</a:t>
            </a:r>
            <a:r>
              <a:rPr lang="en-US" sz="2400" dirty="0" smtClean="0">
                <a:sym typeface="Wingdings" pitchFamily="2" charset="2"/>
              </a:rPr>
              <a:t>: 010</a:t>
            </a:r>
          </a:p>
          <a:p>
            <a:pPr algn="l" rtl="0"/>
            <a:r>
              <a:rPr lang="en-US" sz="2400" dirty="0" smtClean="0">
                <a:sym typeface="Wingdings" pitchFamily="2" charset="2"/>
              </a:rPr>
              <a:t>PC  PC+1    F</a:t>
            </a:r>
            <a:r>
              <a:rPr lang="en-US" sz="2400" baseline="-25000" dirty="0" smtClean="0">
                <a:sym typeface="Wingdings" pitchFamily="2" charset="2"/>
              </a:rPr>
              <a:t>3</a:t>
            </a:r>
            <a:r>
              <a:rPr lang="en-US" sz="2400" dirty="0" smtClean="0">
                <a:sym typeface="Wingdings" pitchFamily="2" charset="2"/>
              </a:rPr>
              <a:t>: 011</a:t>
            </a:r>
            <a:endParaRPr lang="fa-IR" sz="2400" dirty="0" smtClean="0">
              <a:sym typeface="Wingdings" pitchFamily="2" charset="2"/>
            </a:endParaRPr>
          </a:p>
          <a:p>
            <a:pPr algn="l" rtl="0"/>
            <a:endParaRPr lang="en-US" dirty="0" smtClean="0"/>
          </a:p>
          <a:p>
            <a:r>
              <a:rPr lang="fa-IR" sz="2800" dirty="0" smtClean="0"/>
              <a:t>الف) </a:t>
            </a:r>
            <a:r>
              <a:rPr lang="en-US" sz="2400" kern="1200" dirty="0" smtClean="0">
                <a:latin typeface="Times New Roman" pitchFamily="18" charset="0"/>
                <a:cs typeface="+mn-cs"/>
              </a:rPr>
              <a:t>001010011…</a:t>
            </a:r>
            <a:r>
              <a:rPr lang="en-US" sz="2800" dirty="0" smtClean="0"/>
              <a:t>	</a:t>
            </a:r>
            <a:r>
              <a:rPr lang="fa-IR" sz="2800" dirty="0" smtClean="0"/>
              <a:t>	ب)</a:t>
            </a:r>
            <a:endParaRPr lang="en-US" sz="2800" dirty="0" smtClean="0"/>
          </a:p>
          <a:p>
            <a:endParaRPr lang="fa-IR" sz="1000" dirty="0" smtClean="0"/>
          </a:p>
          <a:p>
            <a:r>
              <a:rPr lang="fa-IR" sz="2800" dirty="0" smtClean="0"/>
              <a:t>پ) </a:t>
            </a:r>
            <a:r>
              <a:rPr lang="en-US" sz="2800" dirty="0" smtClean="0"/>
              <a:t>				</a:t>
            </a:r>
            <a:r>
              <a:rPr lang="fa-IR" sz="2800" dirty="0" smtClean="0"/>
              <a:t>ت) هيچکدام</a:t>
            </a:r>
            <a:endParaRPr lang="en-US" sz="2800" dirty="0"/>
          </a:p>
        </p:txBody>
      </p:sp>
      <p:pic>
        <p:nvPicPr>
          <p:cNvPr id="44035" name="Picture 3"/>
          <p:cNvPicPr>
            <a:picLocks noChangeAspect="1" noChangeArrowheads="1"/>
          </p:cNvPicPr>
          <p:nvPr/>
        </p:nvPicPr>
        <p:blipFill>
          <a:blip r:embed="rId2"/>
          <a:srcRect/>
          <a:stretch>
            <a:fillRect/>
          </a:stretch>
        </p:blipFill>
        <p:spPr bwMode="auto">
          <a:xfrm>
            <a:off x="1928794" y="2500306"/>
            <a:ext cx="6038850" cy="914400"/>
          </a:xfrm>
          <a:prstGeom prst="rect">
            <a:avLst/>
          </a:prstGeom>
          <a:noFill/>
          <a:ln w="9525">
            <a:noFill/>
            <a:miter lim="800000"/>
            <a:headEnd/>
            <a:tailEnd/>
          </a:ln>
          <a:effectLst/>
        </p:spPr>
      </p:pic>
      <p:sp>
        <p:nvSpPr>
          <p:cNvPr id="7" name="TextBox 6"/>
          <p:cNvSpPr txBox="1"/>
          <p:nvPr/>
        </p:nvSpPr>
        <p:spPr>
          <a:xfrm>
            <a:off x="6072198" y="5598399"/>
            <a:ext cx="2000264" cy="830997"/>
          </a:xfrm>
          <a:prstGeom prst="rect">
            <a:avLst/>
          </a:prstGeom>
          <a:noFill/>
        </p:spPr>
        <p:txBody>
          <a:bodyPr wrap="square" rtlCol="0">
            <a:spAutoFit/>
          </a:bodyPr>
          <a:lstStyle/>
          <a:p>
            <a:r>
              <a:rPr lang="en-US" dirty="0" smtClean="0"/>
              <a:t>001000011…</a:t>
            </a:r>
          </a:p>
          <a:p>
            <a:r>
              <a:rPr lang="en-US" dirty="0" smtClean="0"/>
              <a:t>000010000…</a:t>
            </a:r>
            <a:endParaRPr lang="en-US" dirty="0"/>
          </a:p>
        </p:txBody>
      </p:sp>
      <p:sp>
        <p:nvSpPr>
          <p:cNvPr id="8" name="TextBox 7"/>
          <p:cNvSpPr txBox="1"/>
          <p:nvPr/>
        </p:nvSpPr>
        <p:spPr>
          <a:xfrm>
            <a:off x="2714644" y="4929198"/>
            <a:ext cx="3071802" cy="830997"/>
          </a:xfrm>
          <a:prstGeom prst="rect">
            <a:avLst/>
          </a:prstGeom>
          <a:noFill/>
        </p:spPr>
        <p:txBody>
          <a:bodyPr wrap="square" rtlCol="0">
            <a:spAutoFit/>
          </a:bodyPr>
          <a:lstStyle/>
          <a:p>
            <a:r>
              <a:rPr lang="en-US" dirty="0" smtClean="0"/>
              <a:t>001000000… 000010011…</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ساختار کنترل ريزبرنامه</a:t>
            </a:r>
            <a:endParaRPr lang="en-US" dirty="0"/>
          </a:p>
        </p:txBody>
      </p:sp>
      <p:sp>
        <p:nvSpPr>
          <p:cNvPr id="3" name="Content Placeholder 2"/>
          <p:cNvSpPr>
            <a:spLocks noGrp="1"/>
          </p:cNvSpPr>
          <p:nvPr>
            <p:ph idx="1"/>
          </p:nvPr>
        </p:nvSpPr>
        <p:spPr>
          <a:xfrm>
            <a:off x="152400" y="1500174"/>
            <a:ext cx="8686800" cy="4976826"/>
          </a:xfrm>
        </p:spPr>
        <p:txBody>
          <a:bodyPr/>
          <a:lstStyle/>
          <a:p>
            <a:pPr algn="just"/>
            <a:r>
              <a:rPr lang="fa-IR" sz="2800" dirty="0" smtClean="0"/>
              <a:t>بعد از طراحي و تشخيص بيت‌هاي کنترل کننده که بصورت ريزدستورات در حافظه کنترل قرار دارد،آنچه حائز اهميت است، توالي اعمال ريزدستورات است. اين ترتيب بايد بصورتي باشد که فازهاي گوناگون اجراي دستورات از جمله واکشي (</a:t>
            </a:r>
            <a:r>
              <a:rPr lang="en-US" sz="2800" dirty="0" smtClean="0"/>
              <a:t>Fetch</a:t>
            </a:r>
            <a:r>
              <a:rPr lang="fa-IR" sz="2800" dirty="0" smtClean="0"/>
              <a:t>)، تشخيص آدرس موثر و اجرا، بطور متوالي انجام شوند.</a:t>
            </a:r>
          </a:p>
          <a:p>
            <a:pPr algn="just"/>
            <a:endParaRPr lang="fa-IR" sz="2800" dirty="0" smtClean="0"/>
          </a:p>
          <a:p>
            <a:pPr algn="just"/>
            <a:r>
              <a:rPr lang="fa-IR" sz="2800" dirty="0" smtClean="0"/>
              <a:t>نظير هر دستور در زبان ماشين، مجموعه‌اي از ريزدستورات در حافظه کنترل قرار دارد که آدرس‌دهي اين ريزدستورات و خوانده شدن آنها از حافظه کنترل اجراي دستور را موجب مي‌شود</a:t>
            </a:r>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ساختار کنترل ريزبرنامه</a:t>
            </a:r>
            <a:endParaRPr lang="en-US" dirty="0"/>
          </a:p>
        </p:txBody>
      </p:sp>
      <p:pic>
        <p:nvPicPr>
          <p:cNvPr id="36868" name="Picture 4"/>
          <p:cNvPicPr>
            <a:picLocks noChangeAspect="1" noChangeArrowheads="1"/>
          </p:cNvPicPr>
          <p:nvPr/>
        </p:nvPicPr>
        <p:blipFill>
          <a:blip r:embed="rId2"/>
          <a:srcRect/>
          <a:stretch>
            <a:fillRect/>
          </a:stretch>
        </p:blipFill>
        <p:spPr bwMode="auto">
          <a:xfrm>
            <a:off x="394154" y="4133868"/>
            <a:ext cx="8607002" cy="2224090"/>
          </a:xfrm>
          <a:prstGeom prst="rect">
            <a:avLst/>
          </a:prstGeom>
          <a:noFill/>
          <a:ln w="19050" cap="flat" cmpd="sng">
            <a:noFill/>
            <a:prstDash val="solid"/>
            <a:miter lim="800000"/>
            <a:headEnd type="none" w="sm" len="sm"/>
            <a:tailEnd type="none" w="sm" len="sm"/>
          </a:ln>
          <a:effectLst/>
        </p:spPr>
      </p:pic>
      <p:sp>
        <p:nvSpPr>
          <p:cNvPr id="5" name="Content Placeholder 4"/>
          <p:cNvSpPr>
            <a:spLocks noGrp="1"/>
          </p:cNvSpPr>
          <p:nvPr>
            <p:ph idx="1"/>
          </p:nvPr>
        </p:nvSpPr>
        <p:spPr>
          <a:xfrm>
            <a:off x="152400" y="1357298"/>
            <a:ext cx="8686800" cy="5119702"/>
          </a:xfrm>
        </p:spPr>
        <p:txBody>
          <a:bodyPr/>
          <a:lstStyle/>
          <a:p>
            <a:pPr algn="just"/>
            <a:r>
              <a:rPr lang="fa-IR" sz="2400" b="1" dirty="0" smtClean="0">
                <a:solidFill>
                  <a:schemeClr val="accent2"/>
                </a:solidFill>
              </a:rPr>
              <a:t>حداقل ساختار لازم براي کنترل بصورت ريزبرنامه:</a:t>
            </a:r>
          </a:p>
          <a:p>
            <a:pPr marL="457200" indent="-457200" algn="just">
              <a:buFont typeface="+mj-lt"/>
              <a:buAutoNum type="arabicPeriod"/>
            </a:pPr>
            <a:r>
              <a:rPr lang="fa-IR" sz="2400" b="1" dirty="0" smtClean="0"/>
              <a:t>حافظه کنترل (</a:t>
            </a:r>
            <a:r>
              <a:rPr lang="en-US" sz="2400" b="1" dirty="0" smtClean="0"/>
              <a:t>ROM</a:t>
            </a:r>
            <a:r>
              <a:rPr lang="fa-IR" sz="2400" b="1" dirty="0" smtClean="0"/>
              <a:t>): اين حافظه حاوي ريزدستورات است.</a:t>
            </a:r>
          </a:p>
          <a:p>
            <a:pPr marL="457200" indent="-457200" algn="just">
              <a:buFont typeface="+mj-lt"/>
              <a:buAutoNum type="arabicPeriod"/>
            </a:pPr>
            <a:r>
              <a:rPr lang="fa-IR" sz="2400" b="1" dirty="0" smtClean="0"/>
              <a:t>ثبات آدرس کنترل </a:t>
            </a:r>
            <a:r>
              <a:rPr lang="en-US" sz="2400" b="1" dirty="0" smtClean="0"/>
              <a:t>(CAR)</a:t>
            </a:r>
            <a:r>
              <a:rPr lang="fa-IR" sz="2400" b="1" dirty="0" smtClean="0"/>
              <a:t>: اين ثبات حاوي آدرس ريزدستور مورد نظر براي اعمال به سيستم است.</a:t>
            </a:r>
          </a:p>
          <a:p>
            <a:pPr marL="457200" indent="-457200" algn="just">
              <a:buFont typeface="+mj-lt"/>
              <a:buAutoNum type="arabicPeriod"/>
              <a:tabLst>
                <a:tab pos="6176963" algn="l"/>
              </a:tabLst>
            </a:pPr>
            <a:r>
              <a:rPr lang="fa-IR" sz="2400" b="1" dirty="0" smtClean="0"/>
              <a:t>ثبات داده کنترل (</a:t>
            </a:r>
            <a:r>
              <a:rPr lang="en-US" sz="2400" b="1" dirty="0" smtClean="0"/>
              <a:t>CDR</a:t>
            </a:r>
            <a:r>
              <a:rPr lang="fa-IR" sz="2400" b="1" dirty="0" smtClean="0"/>
              <a:t>): </a:t>
            </a:r>
            <a:r>
              <a:rPr lang="fa-IR" sz="2400" b="1" smtClean="0"/>
              <a:t>اين ثبات </a:t>
            </a:r>
            <a:r>
              <a:rPr lang="fa-IR" sz="2400" b="1" dirty="0" smtClean="0"/>
              <a:t>حاوي ريزدستور مورد نظر است.</a:t>
            </a:r>
          </a:p>
          <a:p>
            <a:pPr marL="457200" indent="-457200" algn="just">
              <a:buFont typeface="+mj-lt"/>
              <a:buAutoNum type="arabicPeriod"/>
              <a:tabLst>
                <a:tab pos="6176963" algn="l"/>
                <a:tab pos="6227763" algn="l"/>
              </a:tabLst>
            </a:pPr>
            <a:r>
              <a:rPr lang="fa-IR" sz="2400" b="1" dirty="0" smtClean="0"/>
              <a:t>توليد کننده آدرس بعدي </a:t>
            </a:r>
            <a:r>
              <a:rPr lang="en-US" sz="2400" b="1" dirty="0" smtClean="0"/>
              <a:t>(</a:t>
            </a:r>
            <a:r>
              <a:rPr lang="en-US" sz="2400" b="1" dirty="0" err="1" smtClean="0"/>
              <a:t>Sequenser</a:t>
            </a:r>
            <a:r>
              <a:rPr lang="en-US" sz="2400" b="1" dirty="0" smtClean="0"/>
              <a:t>)</a:t>
            </a:r>
            <a:r>
              <a:rPr lang="fa-IR" sz="2400" b="1" dirty="0" smtClean="0"/>
              <a:t>: اين بخش، آدرس دستور بعدي از حافظه را توليد مي‌کند.</a:t>
            </a:r>
            <a:endParaRPr lang="en-US" sz="2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ساختار کنترل ريزبرنامه</a:t>
            </a:r>
            <a:endParaRPr lang="en-US" dirty="0"/>
          </a:p>
        </p:txBody>
      </p:sp>
      <p:sp>
        <p:nvSpPr>
          <p:cNvPr id="3" name="Content Placeholder 2"/>
          <p:cNvSpPr>
            <a:spLocks noGrp="1"/>
          </p:cNvSpPr>
          <p:nvPr>
            <p:ph idx="1"/>
          </p:nvPr>
        </p:nvSpPr>
        <p:spPr>
          <a:xfrm>
            <a:off x="152400" y="1357298"/>
            <a:ext cx="8686800" cy="5119702"/>
          </a:xfrm>
        </p:spPr>
        <p:txBody>
          <a:bodyPr/>
          <a:lstStyle/>
          <a:p>
            <a:r>
              <a:rPr lang="fa-IR" sz="2800" b="1" dirty="0" smtClean="0">
                <a:solidFill>
                  <a:schemeClr val="accent2"/>
                </a:solidFill>
              </a:rPr>
              <a:t>همزماني واحد کنترل با سيستم: </a:t>
            </a:r>
            <a:br>
              <a:rPr lang="fa-IR" sz="2800" b="1" dirty="0" smtClean="0">
                <a:solidFill>
                  <a:schemeClr val="accent2"/>
                </a:solidFill>
              </a:rPr>
            </a:br>
            <a:r>
              <a:rPr lang="fa-IR" sz="2800" dirty="0" smtClean="0"/>
              <a:t>در سيستم ديجيتال، </a:t>
            </a:r>
            <a:r>
              <a:rPr lang="fa-IR" sz="2800" dirty="0" smtClean="0">
                <a:solidFill>
                  <a:schemeClr val="accent1">
                    <a:lumMod val="75000"/>
                  </a:schemeClr>
                </a:solidFill>
              </a:rPr>
              <a:t>پالس ساعت</a:t>
            </a:r>
            <a:r>
              <a:rPr lang="fa-IR" sz="2800" dirty="0" smtClean="0"/>
              <a:t>، </a:t>
            </a:r>
            <a:r>
              <a:rPr lang="fa-IR" sz="2800" dirty="0" smtClean="0">
                <a:solidFill>
                  <a:schemeClr val="accent1">
                    <a:lumMod val="75000"/>
                  </a:schemeClr>
                </a:solidFill>
              </a:rPr>
              <a:t>هماهنگي ريزعمليات‌ها </a:t>
            </a:r>
            <a:r>
              <a:rPr lang="fa-IR" sz="2800" dirty="0" smtClean="0"/>
              <a:t>را تعيين مي‌نمايد و </a:t>
            </a:r>
            <a:r>
              <a:rPr lang="fa-IR" sz="2800" dirty="0" smtClean="0">
                <a:solidFill>
                  <a:schemeClr val="accent5">
                    <a:lumMod val="75000"/>
                  </a:schemeClr>
                </a:solidFill>
              </a:rPr>
              <a:t>کلمه کنترل </a:t>
            </a:r>
            <a:r>
              <a:rPr lang="fa-IR" sz="2800" dirty="0" smtClean="0">
                <a:solidFill>
                  <a:schemeClr val="accent5">
                    <a:lumMod val="50000"/>
                  </a:schemeClr>
                </a:solidFill>
              </a:rPr>
              <a:t>نوع و چگونگي ريزعمليات‌ها </a:t>
            </a:r>
            <a:r>
              <a:rPr lang="fa-IR" sz="2800" dirty="0" smtClean="0"/>
              <a:t>را مشخص مي‌نمايد.</a:t>
            </a:r>
            <a:br>
              <a:rPr lang="fa-IR" sz="2800" dirty="0" smtClean="0"/>
            </a:br>
            <a:r>
              <a:rPr lang="fa-IR" sz="2800" dirty="0" smtClean="0"/>
              <a:t> اعمال همان پالس ساعت به واحد کنترل، هماهنگي توليد کلمه کنترل را نيز تضمين مي‌کند.</a:t>
            </a:r>
            <a:br>
              <a:rPr lang="fa-IR" sz="2800" dirty="0" smtClean="0"/>
            </a:br>
            <a:r>
              <a:rPr lang="fa-IR" sz="2800" dirty="0" smtClean="0"/>
              <a:t> در واحد کنترل وارد شدن آدرس جديد به </a:t>
            </a:r>
            <a:r>
              <a:rPr lang="en-US" sz="2800" dirty="0" smtClean="0"/>
              <a:t>CAR</a:t>
            </a:r>
            <a:r>
              <a:rPr lang="fa-IR" sz="2800" dirty="0" smtClean="0"/>
              <a:t> خروج داده جديد از حافظه را سبب مي‌شود و تا بودن آدرس در ورودي‌هاي آدرس حافظه، داده کنترل در خروجي آن مي‌ماند به همين دليل در برخي از واحد‌هاي کنترل جزء </a:t>
            </a:r>
            <a:r>
              <a:rPr lang="en-US" sz="2800" dirty="0" smtClean="0"/>
              <a:t>CDR</a:t>
            </a:r>
            <a:r>
              <a:rPr lang="fa-IR" sz="2800" dirty="0" smtClean="0"/>
              <a:t> حذف مي‌شود.</a:t>
            </a:r>
            <a:endParaRPr 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توليد آدرس ريزدستور</a:t>
            </a:r>
            <a:endParaRPr lang="en-US" dirty="0"/>
          </a:p>
        </p:txBody>
      </p:sp>
      <p:sp>
        <p:nvSpPr>
          <p:cNvPr id="3" name="Content Placeholder 2"/>
          <p:cNvSpPr>
            <a:spLocks noGrp="1"/>
          </p:cNvSpPr>
          <p:nvPr>
            <p:ph idx="1"/>
          </p:nvPr>
        </p:nvSpPr>
        <p:spPr>
          <a:xfrm>
            <a:off x="152400" y="1285860"/>
            <a:ext cx="8686800" cy="5191140"/>
          </a:xfrm>
        </p:spPr>
        <p:txBody>
          <a:bodyPr/>
          <a:lstStyle/>
          <a:p>
            <a:pPr algn="just"/>
            <a:r>
              <a:rPr lang="fa-IR" sz="2400" dirty="0" smtClean="0"/>
              <a:t>ريزدستوراتي که در حافظه کنترل ذخيره مي‌شوند، بصورت گروهي مي‌باشند که هر گروه، يک دستور خاص در ماشين را ارئه مي‌نمايد. همچنين ممکن است يک گروه، يکي از فاز‌هاي مختلف واکشي و يا تشخيص آدرس موثر را پياده نمايد. به هر کدام از اين گروه‌ها يک «</a:t>
            </a:r>
            <a:r>
              <a:rPr lang="fa-IR" sz="2800" dirty="0" smtClean="0">
                <a:solidFill>
                  <a:schemeClr val="accent2"/>
                </a:solidFill>
              </a:rPr>
              <a:t>روتين</a:t>
            </a:r>
            <a:r>
              <a:rPr lang="fa-IR" sz="2400" dirty="0" smtClean="0"/>
              <a:t>» گفته مي‌شود.</a:t>
            </a:r>
          </a:p>
          <a:p>
            <a:pPr algn="just">
              <a:buNone/>
            </a:pPr>
            <a:r>
              <a:rPr lang="fa-IR" sz="2400" dirty="0" smtClean="0"/>
              <a:t>	اين روتين‌ها در محل‌هاي مختلف حافظه کنترل ذخيره شده‌اند که براي اجراي هر دستور ماشين بايد محل روتين کنترلي آن مشخص گردد و از آن محل، اجراي ريزدستور شروع شده و بعد از اجراي يک دستور ماشين، روتين بعدي شروع بکار نمايد. روتين هاي واکشي، محاسبه آدرس موثر و اجراي دستور، پي‌درپي عمل مي‌نمايند.</a:t>
            </a:r>
          </a:p>
          <a:p>
            <a:endParaRPr lang="fa-IR" sz="2400" dirty="0" smtClean="0"/>
          </a:p>
          <a:p>
            <a:pPr algn="just"/>
            <a:r>
              <a:rPr lang="fa-IR" sz="2400" b="1" dirty="0" smtClean="0">
                <a:solidFill>
                  <a:schemeClr val="accent2"/>
                </a:solidFill>
              </a:rPr>
              <a:t>نگاشت </a:t>
            </a:r>
            <a:r>
              <a:rPr lang="en-US" sz="2400" b="1" dirty="0" smtClean="0">
                <a:solidFill>
                  <a:schemeClr val="accent2"/>
                </a:solidFill>
              </a:rPr>
              <a:t>(Mapping)</a:t>
            </a:r>
            <a:r>
              <a:rPr lang="fa-IR" sz="2400" dirty="0" smtClean="0"/>
              <a:t>: براي بدست آوردن آدرسي از حافظه کنترل که ريزدستورات متوالي مربوط به يک دستور در آن واقع است، مي‌توان با استفاده از کد دستور، آدرس را توليد نمود، بطوريکه براي هر کد دستور، آدرس منحصر بفردي توليد گردد، اين عمل را نگاشت گويند.</a:t>
            </a:r>
            <a:endParaRPr lang="en-US"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توليد آدرس ريزدستور</a:t>
            </a:r>
            <a:endParaRPr lang="en-US" dirty="0"/>
          </a:p>
        </p:txBody>
      </p:sp>
      <p:sp>
        <p:nvSpPr>
          <p:cNvPr id="3" name="Content Placeholder 2"/>
          <p:cNvSpPr>
            <a:spLocks noGrp="1"/>
          </p:cNvSpPr>
          <p:nvPr>
            <p:ph idx="1"/>
          </p:nvPr>
        </p:nvSpPr>
        <p:spPr>
          <a:xfrm>
            <a:off x="152400" y="1714488"/>
            <a:ext cx="8686800" cy="4762512"/>
          </a:xfrm>
        </p:spPr>
        <p:txBody>
          <a:bodyPr/>
          <a:lstStyle/>
          <a:p>
            <a:pPr algn="just"/>
            <a:r>
              <a:rPr lang="fa-IR" sz="2400" b="1" dirty="0" smtClean="0"/>
              <a:t>آدرس يک ريزدستور، در سازمان کنترل ريزبرنامه، به چند طريق معين مي‌شود:</a:t>
            </a:r>
          </a:p>
          <a:p>
            <a:pPr marL="457200" indent="-457200" algn="just">
              <a:buFont typeface="+mj-lt"/>
              <a:buAutoNum type="arabicPeriod"/>
            </a:pPr>
            <a:r>
              <a:rPr lang="fa-IR" sz="2400" b="1" dirty="0" smtClean="0"/>
              <a:t>افزايش ثبات آدرس كنترل به ميزان يك واحد(براي ريزدستورات متوالي).</a:t>
            </a:r>
          </a:p>
          <a:p>
            <a:pPr marL="457200" indent="-457200" algn="just">
              <a:buFont typeface="+mj-lt"/>
              <a:buAutoNum type="arabicPeriod"/>
            </a:pPr>
            <a:r>
              <a:rPr lang="fa-IR" sz="2400" b="1" dirty="0" smtClean="0"/>
              <a:t>پرش‌هاي شرطي و يا غيرشرطي وابسته به شرايط بيت‌هاي حالت.</a:t>
            </a:r>
          </a:p>
          <a:p>
            <a:pPr marL="457200" indent="-457200" algn="just">
              <a:buFont typeface="+mj-lt"/>
              <a:buAutoNum type="arabicPeriod"/>
            </a:pPr>
            <a:r>
              <a:rPr lang="fa-IR" sz="2400" b="1" dirty="0" smtClean="0"/>
              <a:t>عمليات نگاشت </a:t>
            </a:r>
            <a:r>
              <a:rPr lang="en-US" sz="2400" b="1" dirty="0" smtClean="0"/>
              <a:t>(Mapping)</a:t>
            </a:r>
            <a:r>
              <a:rPr lang="fa-IR" sz="2400" b="1" dirty="0" smtClean="0"/>
              <a:t>، براي بد ست آوردن آدرس شروع ريزدستورات با استفاده از کد دستور.</a:t>
            </a:r>
          </a:p>
          <a:p>
            <a:pPr marL="457200" indent="-457200" algn="just">
              <a:buFont typeface="+mj-lt"/>
              <a:buAutoNum type="arabicPeriod"/>
            </a:pPr>
            <a:r>
              <a:rPr lang="fa-IR" sz="2400" b="1" dirty="0" smtClean="0"/>
              <a:t> امکانات فراخواني و بازگشت از برنامه‌هاي فرعي.</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rg">
  <a:themeElements>
    <a:clrScheme name="">
      <a:dk1>
        <a:srgbClr val="000000"/>
      </a:dk1>
      <a:lt1>
        <a:srgbClr val="FFFFFF"/>
      </a:lt1>
      <a:dk2>
        <a:srgbClr val="000082"/>
      </a:dk2>
      <a:lt2>
        <a:srgbClr val="C0C0C0"/>
      </a:lt2>
      <a:accent1>
        <a:srgbClr val="D01608"/>
      </a:accent1>
      <a:accent2>
        <a:srgbClr val="000082"/>
      </a:accent2>
      <a:accent3>
        <a:srgbClr val="FFFFFF"/>
      </a:accent3>
      <a:accent4>
        <a:srgbClr val="000000"/>
      </a:accent4>
      <a:accent5>
        <a:srgbClr val="E4ABAA"/>
      </a:accent5>
      <a:accent6>
        <a:srgbClr val="000075"/>
      </a:accent6>
      <a:hlink>
        <a:srgbClr val="00C000"/>
      </a:hlink>
      <a:folHlink>
        <a:srgbClr val="800080"/>
      </a:folHlink>
    </a:clrScheme>
    <a:fontScheme name="org.pot">
      <a:majorFont>
        <a:latin typeface="Book Antiqua"/>
        <a:ea typeface="굴림"/>
        <a:cs typeface=""/>
      </a:majorFont>
      <a:minorFont>
        <a:latin typeface="Arial"/>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9050" cap="flat" cmpd="sng" algn="ctr">
          <a:solidFill>
            <a:srgbClr val="FF0000"/>
          </a:solidFill>
          <a:prstDash val="solid"/>
          <a:round/>
          <a:headEnd type="diamond" w="sm" len="sm"/>
          <a:tailEnd type="arrow"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ea typeface="굴림" pitchFamily="50" charset="-127"/>
          </a:defRPr>
        </a:defPPr>
      </a:lstStyle>
    </a:spDef>
    <a:lnDef>
      <a:spPr bwMode="auto">
        <a:xfrm>
          <a:off x="0" y="0"/>
          <a:ext cx="1" cy="1"/>
        </a:xfrm>
        <a:custGeom>
          <a:avLst/>
          <a:gdLst/>
          <a:ahLst/>
          <a:cxnLst/>
          <a:rect l="0" t="0" r="0" b="0"/>
          <a:pathLst/>
        </a:custGeom>
        <a:noFill/>
        <a:ln w="19050" cap="flat" cmpd="sng" algn="ctr">
          <a:solidFill>
            <a:srgbClr val="FF0000"/>
          </a:solidFill>
          <a:prstDash val="solid"/>
          <a:round/>
          <a:headEnd type="diamond" w="sm" len="sm"/>
          <a:tailEnd type="arrow"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ea typeface="굴림" pitchFamily="50" charset="-127"/>
          </a:defRPr>
        </a:defPPr>
      </a:lstStyle>
    </a:lnDef>
  </a:objectDefaults>
  <a:extraClrSchemeLst>
    <a:extraClrScheme>
      <a:clrScheme name="org.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rg.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rg.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rg.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rg.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rg.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rg.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D:\+++comarc\org.pot</Template>
  <TotalTime>2987</TotalTime>
  <Words>2764</Words>
  <Application>Microsoft Office PowerPoint</Application>
  <PresentationFormat>On-screen Show (4:3)</PresentationFormat>
  <Paragraphs>585</Paragraphs>
  <Slides>43</Slides>
  <Notes>0</Notes>
  <HiddenSlides>0</HiddenSlides>
  <MMClips>0</MMClips>
  <ScaleCrop>false</ScaleCrop>
  <HeadingPairs>
    <vt:vector size="8" baseType="variant">
      <vt:variant>
        <vt:lpstr>Fonts Used</vt:lpstr>
      </vt:variant>
      <vt:variant>
        <vt:i4>14</vt:i4>
      </vt:variant>
      <vt:variant>
        <vt:lpstr>Theme</vt:lpstr>
      </vt:variant>
      <vt:variant>
        <vt:i4>1</vt:i4>
      </vt:variant>
      <vt:variant>
        <vt:lpstr>Embedded OLE Servers</vt:lpstr>
      </vt:variant>
      <vt:variant>
        <vt:i4>3</vt:i4>
      </vt:variant>
      <vt:variant>
        <vt:lpstr>Slide Titles</vt:lpstr>
      </vt:variant>
      <vt:variant>
        <vt:i4>43</vt:i4>
      </vt:variant>
    </vt:vector>
  </HeadingPairs>
  <TitlesOfParts>
    <vt:vector size="61" baseType="lpstr">
      <vt:lpstr>Arial Unicode MS</vt:lpstr>
      <vt:lpstr>Arial</vt:lpstr>
      <vt:lpstr>B Kamran</vt:lpstr>
      <vt:lpstr>B Nazanin</vt:lpstr>
      <vt:lpstr>B Nazanin Outline</vt:lpstr>
      <vt:lpstr>B Titr</vt:lpstr>
      <vt:lpstr>B Yekan</vt:lpstr>
      <vt:lpstr>Book Antiqua</vt:lpstr>
      <vt:lpstr>굴림</vt:lpstr>
      <vt:lpstr>굴림</vt:lpstr>
      <vt:lpstr>Monotype Sorts</vt:lpstr>
      <vt:lpstr>Symbol</vt:lpstr>
      <vt:lpstr>Times New Roman</vt:lpstr>
      <vt:lpstr>Wingdings</vt:lpstr>
      <vt:lpstr>org</vt:lpstr>
      <vt:lpstr>VISIO</vt:lpstr>
      <vt:lpstr>Equation</vt:lpstr>
      <vt:lpstr>워크시트</vt:lpstr>
      <vt:lpstr>معماري کامپيوتر</vt:lpstr>
      <vt:lpstr>تعاريف</vt:lpstr>
      <vt:lpstr>تعاريف</vt:lpstr>
      <vt:lpstr>تعاريف</vt:lpstr>
      <vt:lpstr>ساختار کنترل ريزبرنامه</vt:lpstr>
      <vt:lpstr>ساختار کنترل ريزبرنامه</vt:lpstr>
      <vt:lpstr>ساختار کنترل ريزبرنامه</vt:lpstr>
      <vt:lpstr>توليد آدرس ريزدستور</vt:lpstr>
      <vt:lpstr>توليد آدرس ريزدستور</vt:lpstr>
      <vt:lpstr>بلاک دياگرام يک حافظه کنترل و سخت افزار لازم براي انتخاب آدرس ريزدستورالعمل بعدي</vt:lpstr>
      <vt:lpstr>توليد آدرس ريزدستور</vt:lpstr>
      <vt:lpstr>توليد آدرس ريزدستور</vt:lpstr>
      <vt:lpstr>توليد آدرس ريزدستور</vt:lpstr>
      <vt:lpstr>تبديل کد دستورالعمل به آدرس ريزدستور</vt:lpstr>
      <vt:lpstr>آرايش كامپيوتر</vt:lpstr>
      <vt:lpstr>پيکربندي سخت‌افزار کامپيوتر</vt:lpstr>
      <vt:lpstr>دستورالعمل‌هاي کامپيوتر</vt:lpstr>
      <vt:lpstr>قالب ريز دستورالعمل‌ها</vt:lpstr>
      <vt:lpstr>فيلدهاي ريزعمل</vt:lpstr>
      <vt:lpstr>سمبل ها و کدهای دودويی برای ميدان‌های ريزدستورالعمل‌ها</vt:lpstr>
      <vt:lpstr>ادامه سمبل ها و کدهای دودويی برای ميدان های ريزدستورالعمل ها</vt:lpstr>
      <vt:lpstr>ادامه ريز دستورالعمل‌هاي سمبليك</vt:lpstr>
      <vt:lpstr>PowerPoint Presentation</vt:lpstr>
      <vt:lpstr>روال برداشت( Fetch Roution ) :</vt:lpstr>
      <vt:lpstr>ريزبرنامه سمبليک</vt:lpstr>
      <vt:lpstr>ريزبرنامه دودويي</vt:lpstr>
      <vt:lpstr>طراحي واحد کنترل</vt:lpstr>
      <vt:lpstr>توالي‌گر ريزبرنامه</vt:lpstr>
      <vt:lpstr>توالي‌گر ريزبرنامه</vt:lpstr>
      <vt:lpstr>توالی گر ريزبرنامه برای حافظه کنترل</vt:lpstr>
      <vt:lpstr>توالی گر ريزبرنامه برای حافظه کنترل</vt:lpstr>
      <vt:lpstr>جدول درستی مدارمنطقی ورودی توالی شمار ريزبرنامه</vt:lpstr>
      <vt:lpstr>توابع ساده شده براي مدارمنطقي ورودي</vt:lpstr>
      <vt:lpstr>PowerPoint Presentation</vt:lpstr>
      <vt:lpstr>PowerPoint Presentation</vt:lpstr>
      <vt:lpstr>PowerPoint Presentation</vt:lpstr>
      <vt:lpstr>PowerPoint Presentation</vt:lpstr>
      <vt:lpstr>کوئیز</vt:lpstr>
      <vt:lpstr>PowerPoint Presentation</vt:lpstr>
      <vt:lpstr>PowerPoint Presentation</vt:lpstr>
      <vt:lpstr>PowerPoint Presentation</vt:lpstr>
      <vt:lpstr>تمرين</vt:lpstr>
      <vt:lpstr>تمرين</vt:lpstr>
    </vt:vector>
  </TitlesOfParts>
  <Company>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 6 Programming the Basic Computer</dc:title>
  <dc:creator/>
  <cp:lastModifiedBy>Windows User</cp:lastModifiedBy>
  <cp:revision>145</cp:revision>
  <cp:lastPrinted>1997-02-26T15:00:00Z</cp:lastPrinted>
  <dcterms:created xsi:type="dcterms:W3CDTF">1996-09-30T18:28:10Z</dcterms:created>
  <dcterms:modified xsi:type="dcterms:W3CDTF">2017-05-15T13:31:21Z</dcterms:modified>
</cp:coreProperties>
</file>