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3"/>
  </p:notesMasterIdLst>
  <p:sldIdLst>
    <p:sldId id="256" r:id="rId2"/>
    <p:sldId id="605" r:id="rId3"/>
    <p:sldId id="606" r:id="rId4"/>
    <p:sldId id="607" r:id="rId5"/>
    <p:sldId id="609" r:id="rId6"/>
    <p:sldId id="610" r:id="rId7"/>
    <p:sldId id="611" r:id="rId8"/>
    <p:sldId id="612" r:id="rId9"/>
    <p:sldId id="613" r:id="rId10"/>
    <p:sldId id="614" r:id="rId11"/>
    <p:sldId id="615" r:id="rId12"/>
    <p:sldId id="616" r:id="rId13"/>
    <p:sldId id="617" r:id="rId14"/>
    <p:sldId id="618" r:id="rId15"/>
    <p:sldId id="619" r:id="rId16"/>
    <p:sldId id="620" r:id="rId17"/>
    <p:sldId id="621" r:id="rId18"/>
    <p:sldId id="622" r:id="rId19"/>
    <p:sldId id="623" r:id="rId20"/>
    <p:sldId id="624" r:id="rId21"/>
    <p:sldId id="517" r:id="rId22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41CC"/>
    <a:srgbClr val="FF6600"/>
    <a:srgbClr val="0066FF"/>
    <a:srgbClr val="3366FF"/>
    <a:srgbClr val="70F0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2" autoAdjust="0"/>
    <p:restoredTop sz="94671" autoAdjust="0"/>
  </p:normalViewPr>
  <p:slideViewPr>
    <p:cSldViewPr snapToGrid="0">
      <p:cViewPr varScale="1">
        <p:scale>
          <a:sx n="64" d="100"/>
          <a:sy n="64" d="100"/>
        </p:scale>
        <p:origin x="12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6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935E221-91A7-4BBE-9A0E-C571B92DBE6B}" type="datetimeFigureOut">
              <a:rPr lang="en-US" smtClean="0"/>
              <a:t>5/31/2021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7024FBD-1A93-4C9B-AA79-BF2D26BE6F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013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2AD334-13B5-4DFC-A23F-B62E042A78BE}" type="datetime1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764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3D618-F6F2-49B5-934B-12B6A17551A8}" type="datetime1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53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E5151-1677-442F-9A29-4241B96991D1}" type="datetime1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414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00D4A-C1BB-4DBE-BF91-43F3F2D53D7E}" type="datetime1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2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14CBE-0960-4E27-B684-DDBA3AEE2575}" type="datetime1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02F9B-BD6C-43B4-BA04-0914EAD34256}" type="datetime1">
              <a:rPr lang="en-US" smtClean="0"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865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AFF36-3236-4FC1-B55F-FAFA820431C2}" type="datetime1">
              <a:rPr lang="en-US" smtClean="0"/>
              <a:t>5/31/2021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59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86047-E0C3-44A1-B57A-56430BAD3E6A}" type="datetime1">
              <a:rPr lang="en-US" smtClean="0"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79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A6BAE-2335-44CE-9E5F-690C4CC0B863}" type="datetime1">
              <a:rPr lang="en-US" smtClean="0"/>
              <a:t>5/31/2021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26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6B7E6-69A7-45DC-986B-045255D817F0}" type="datetime1">
              <a:rPr lang="en-US" smtClean="0"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55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AAF17-E5F1-4D1D-829B-1863166D0046}" type="datetime1">
              <a:rPr lang="en-US" smtClean="0"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778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F030"/>
            </a:gs>
            <a:gs pos="100000">
              <a:schemeClr val="accent4">
                <a:lumMod val="0"/>
                <a:lumOff val="100000"/>
              </a:schemeClr>
            </a:gs>
            <a:gs pos="0">
              <a:schemeClr val="bg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A709A-68BE-4CAA-A9E9-E9E41FCA7FED}" type="datetime1">
              <a:rPr lang="en-US" smtClean="0"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23651-48D1-44B5-8BC0-FAEFC09BA7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27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100000">
              <a:schemeClr val="accent4">
                <a:lumMod val="0"/>
                <a:lumOff val="100000"/>
              </a:schemeClr>
            </a:gs>
            <a:gs pos="0">
              <a:srgbClr val="DF41C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593D9-4DBA-4BDF-A9FD-4A74D74593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0870" y="829039"/>
            <a:ext cx="9144000" cy="154232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مکانیک سیالات پیشرفته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F67D8-14BA-4D5C-A6EA-C54E863D19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2080" y="2563319"/>
            <a:ext cx="9387840" cy="3822241"/>
          </a:xfrm>
        </p:spPr>
        <p:txBody>
          <a:bodyPr>
            <a:normAutofit/>
          </a:bodyPr>
          <a:lstStyle/>
          <a:p>
            <a:r>
              <a:rPr lang="fa-IR" dirty="0">
                <a:cs typeface="B Titr" panose="00000700000000000000" pitchFamily="2" charset="-78"/>
              </a:rPr>
              <a:t>دانشگاه صنعتی شاهرود</a:t>
            </a:r>
          </a:p>
          <a:p>
            <a:r>
              <a:rPr lang="fa-IR" dirty="0">
                <a:cs typeface="B Titr" panose="00000700000000000000" pitchFamily="2" charset="-78"/>
              </a:rPr>
              <a:t>دانشکده مهندسی مکانیک</a:t>
            </a:r>
          </a:p>
          <a:p>
            <a:endParaRPr lang="fa-IR" dirty="0">
              <a:cs typeface="B Titr" panose="00000700000000000000" pitchFamily="2" charset="-78"/>
            </a:endParaRPr>
          </a:p>
          <a:p>
            <a:r>
              <a:rPr lang="fa-IR" sz="2800" dirty="0">
                <a:cs typeface="B Titr" panose="00000700000000000000" pitchFamily="2" charset="-78"/>
              </a:rPr>
              <a:t>فصل سوم: جریان های داخلی آرام و حل های تحلیلی دقیق در مکانیک سیالات جریان آرام – بخش چهارم</a:t>
            </a:r>
          </a:p>
          <a:p>
            <a:endParaRPr lang="fa-IR" sz="2800" dirty="0">
              <a:cs typeface="B Titr" panose="00000700000000000000" pitchFamily="2" charset="-78"/>
            </a:endParaRPr>
          </a:p>
          <a:p>
            <a:r>
              <a:rPr lang="fa-IR" dirty="0">
                <a:cs typeface="B Titr" panose="00000700000000000000" pitchFamily="2" charset="-78"/>
              </a:rPr>
              <a:t>کلاس درس دکتر نوروزی</a:t>
            </a:r>
          </a:p>
          <a:p>
            <a:r>
              <a:rPr lang="fa-IR" dirty="0">
                <a:cs typeface="B Titr" panose="00000700000000000000" pitchFamily="2" charset="-78"/>
              </a:rPr>
              <a:t>خرداد 1400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18436" name="Picture 4" descr="نتیجه تصویری برای لوگو دانشگاه صنعتی شاهرود">
            <a:extLst>
              <a:ext uri="{FF2B5EF4-FFF2-40B4-BE49-F238E27FC236}">
                <a16:creationId xmlns:a16="http://schemas.microsoft.com/office/drawing/2014/main" id="{66DAB097-6C63-4843-A29B-BE8890653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912" y="596999"/>
            <a:ext cx="2627338" cy="196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Viscous Fluid Flow: Frank White: 0001259002128: Amazon.com: Book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85" y="115161"/>
            <a:ext cx="2169968" cy="291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9751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10</a:t>
            </a:fld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958" y="917030"/>
            <a:ext cx="5432236" cy="499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8625385" y="1981574"/>
            <a:ext cx="1787863" cy="6550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dirty="0">
                <a:solidFill>
                  <a:schemeClr val="tx1"/>
                </a:solidFill>
                <a:cs typeface="B Nazanin" pitchFamily="2" charset="-78"/>
              </a:rPr>
              <a:t>در نزدیکی دیواره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cxnSp>
        <p:nvCxnSpPr>
          <p:cNvPr id="6" name="Straight Arrow Connector 5"/>
          <p:cNvCxnSpPr>
            <a:stCxn id="4" idx="1"/>
          </p:cNvCxnSpPr>
          <p:nvPr/>
        </p:nvCxnSpPr>
        <p:spPr>
          <a:xfrm flipH="1" flipV="1">
            <a:off x="7206018" y="2309120"/>
            <a:ext cx="1419367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714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088272" y="6327617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11</a:t>
            </a:fld>
            <a:endParaRPr lang="en-US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787" y="136475"/>
            <a:ext cx="9173641" cy="6556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42" y="245659"/>
            <a:ext cx="2762984" cy="1942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7714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83806" y="6395657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12</a:t>
            </a:fld>
            <a:endParaRPr lang="en-US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344" y="176283"/>
            <a:ext cx="10060187" cy="640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609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83806" y="6397293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13</a:t>
            </a:fld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2059610"/>
              </p:ext>
            </p:extLst>
          </p:nvPr>
        </p:nvGraphicFramePr>
        <p:xfrm>
          <a:off x="1607971" y="226065"/>
          <a:ext cx="6062143" cy="6297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16120" imgH="2717640" progId="Equation.DSMT4">
                  <p:embed/>
                </p:oleObj>
              </mc:Choice>
              <mc:Fallback>
                <p:oleObj name="Equation" r:id="rId2" imgW="2616120" imgH="2717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07971" y="226065"/>
                        <a:ext cx="6062143" cy="6297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41807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020032" y="6400800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14</a:t>
            </a:fld>
            <a:endParaRPr lang="en-US"/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683" y="151088"/>
            <a:ext cx="9026572" cy="6502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5327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06635" y="6451884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15</a:t>
            </a:fld>
            <a:endParaRPr lang="en-US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347" y="259307"/>
            <a:ext cx="8776102" cy="6359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242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6201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16</a:t>
            </a:fld>
            <a:endParaRPr lang="en-US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203" y="247933"/>
            <a:ext cx="9119407" cy="6343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815" y="3218536"/>
            <a:ext cx="3632273" cy="3373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3965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15568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17</a:t>
            </a:fld>
            <a:endParaRPr lang="en-US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210" y="207915"/>
            <a:ext cx="8818799" cy="6327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70856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44583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18</a:t>
            </a:fld>
            <a:endParaRPr lang="en-US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869" y="331100"/>
            <a:ext cx="9061314" cy="6192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38562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56510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19</a:t>
            </a:fld>
            <a:endParaRPr lang="en-US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793" y="1422986"/>
            <a:ext cx="9529845" cy="3476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2955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42863" y="6424637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</a:t>
            </a:fld>
            <a:endParaRPr lang="en-US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388" y="234712"/>
            <a:ext cx="10065825" cy="6070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61814" y="4475285"/>
            <a:ext cx="3521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>
                <a:cs typeface="B Nazanin" pitchFamily="2" charset="-78"/>
              </a:rPr>
              <a:t>بخش حقیقی جواب فیزیکی است 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54388" y="5459104"/>
            <a:ext cx="10065825" cy="84616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136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45212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20</a:t>
            </a:fld>
            <a:endParaRPr lang="en-US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004" y="259308"/>
            <a:ext cx="9515808" cy="6339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621" y="259307"/>
            <a:ext cx="6066856" cy="4077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4083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23651-48D1-44B5-8BC0-FAEFC09BA791}" type="slidenum">
              <a:rPr lang="en-US" smtClean="0"/>
              <a:t>21</a:t>
            </a:fld>
            <a:endParaRPr lang="en-US"/>
          </a:p>
        </p:txBody>
      </p:sp>
      <p:pic>
        <p:nvPicPr>
          <p:cNvPr id="3" name="Picture 2" descr="The Most Powerful Way to End a Presentation by Eric Holtzclaw ...">
            <a:extLst>
              <a:ext uri="{FF2B5EF4-FFF2-40B4-BE49-F238E27FC236}">
                <a16:creationId xmlns:a16="http://schemas.microsoft.com/office/drawing/2014/main" id="{CA98F1B4-C258-44D1-8653-C952DC2247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087" y="792391"/>
            <a:ext cx="10155826" cy="527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15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211102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3</a:t>
            </a:fld>
            <a:endParaRPr lang="en-US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59" y="382352"/>
            <a:ext cx="10272381" cy="5772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5841243" y="1665027"/>
            <a:ext cx="14330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>
                <a:cs typeface="B Nazanin" pitchFamily="2" charset="-78"/>
              </a:rPr>
              <a:t>سیال نیوتنی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60372" y="2536460"/>
            <a:ext cx="28796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400" dirty="0">
                <a:cs typeface="B Nazanin" pitchFamily="2" charset="-78"/>
              </a:rPr>
              <a:t>سیال ویسکوالاستیک خطی</a:t>
            </a:r>
            <a:endParaRPr lang="en-US" sz="2400" dirty="0"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63812" y="3132580"/>
            <a:ext cx="7523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b="1" dirty="0">
                <a:cs typeface="B Nazanin" pitchFamily="2" charset="-78"/>
              </a:rPr>
              <a:t>حقیقی</a:t>
            </a:r>
            <a:endParaRPr lang="en-US" b="1" dirty="0"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38259" y="1665027"/>
            <a:ext cx="4316129" cy="140571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7639497"/>
              </p:ext>
            </p:extLst>
          </p:nvPr>
        </p:nvGraphicFramePr>
        <p:xfrm>
          <a:off x="1597699" y="1665027"/>
          <a:ext cx="5364800" cy="13944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76600" imgH="1163520" progId="Equation.DSMT4">
                  <p:embed/>
                </p:oleObj>
              </mc:Choice>
              <mc:Fallback>
                <p:oleObj name="Equation" r:id="rId3" imgW="4476600" imgH="11635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97699" y="1665027"/>
                        <a:ext cx="5364800" cy="13944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>
            <a:endCxn id="6" idx="0"/>
          </p:cNvCxnSpPr>
          <p:nvPr/>
        </p:nvCxnSpPr>
        <p:spPr>
          <a:xfrm>
            <a:off x="2456599" y="2618007"/>
            <a:ext cx="183386" cy="5145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5462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27748" y="6365934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4</a:t>
            </a:fld>
            <a:endParaRPr lang="en-US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310" y="248572"/>
            <a:ext cx="9239038" cy="629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Elbow Connector 3"/>
          <p:cNvCxnSpPr/>
          <p:nvPr/>
        </p:nvCxnSpPr>
        <p:spPr>
          <a:xfrm rot="10800000" flipV="1">
            <a:off x="1910687" y="4203510"/>
            <a:ext cx="450376" cy="36849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Elbow Connector 5"/>
          <p:cNvCxnSpPr/>
          <p:nvPr/>
        </p:nvCxnSpPr>
        <p:spPr>
          <a:xfrm>
            <a:off x="3002507" y="4203510"/>
            <a:ext cx="573206" cy="36849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3575713" y="4354815"/>
            <a:ext cx="14330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جواب خصوصی</a:t>
            </a:r>
            <a:endParaRPr lang="en-US" sz="2000" dirty="0">
              <a:cs typeface="B Nazanin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7670" y="4354815"/>
            <a:ext cx="14330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sz="2000" dirty="0">
                <a:cs typeface="B Nazanin" pitchFamily="2" charset="-78"/>
              </a:rPr>
              <a:t>جواب عمومی</a:t>
            </a:r>
            <a:endParaRPr lang="en-US" sz="20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71663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70158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5</a:t>
            </a:fld>
            <a:endParaRPr lang="en-US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946" y="122832"/>
            <a:ext cx="9501827" cy="6656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6786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320284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6</a:t>
            </a:fld>
            <a:endParaRPr lang="en-US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423" y="527428"/>
            <a:ext cx="10514934" cy="5627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1962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197454" y="6492875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7</a:t>
            </a:fld>
            <a:endParaRPr lang="en-US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301" y="223838"/>
            <a:ext cx="9206616" cy="6272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405719" y="5336274"/>
            <a:ext cx="1501254" cy="6550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dirty="0">
                <a:cs typeface="B Nazanin" pitchFamily="2" charset="-78"/>
              </a:rPr>
              <a:t>: برای تابع بسل</a:t>
            </a:r>
            <a:endParaRPr lang="en-US" sz="20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4721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060976" y="6451502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8</a:t>
            </a:fld>
            <a:endParaRPr lang="en-US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311" y="177493"/>
            <a:ext cx="9385326" cy="6456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9376018" y="2662638"/>
            <a:ext cx="1501254" cy="6550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dirty="0">
                <a:solidFill>
                  <a:srgbClr val="FF0000"/>
                </a:solidFill>
                <a:cs typeface="B Nazanin" pitchFamily="2" charset="-78"/>
              </a:rPr>
              <a:t>معادله (1)</a:t>
            </a:r>
            <a:endParaRPr lang="en-US" sz="2000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371679" y="4735771"/>
            <a:ext cx="1501254" cy="6550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2000" dirty="0">
                <a:solidFill>
                  <a:srgbClr val="FF0000"/>
                </a:solidFill>
                <a:cs typeface="B Nazanin" pitchFamily="2" charset="-78"/>
              </a:rPr>
              <a:t>معادله (2)</a:t>
            </a:r>
            <a:endParaRPr lang="en-US" sz="2000" dirty="0">
              <a:solidFill>
                <a:srgbClr val="FF0000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3283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9020033" y="6414077"/>
            <a:ext cx="2743200" cy="365125"/>
          </a:xfrm>
        </p:spPr>
        <p:txBody>
          <a:bodyPr/>
          <a:lstStyle/>
          <a:p>
            <a:fld id="{30A23651-48D1-44B5-8BC0-FAEFC09BA791}" type="slidenum">
              <a:rPr lang="en-US" smtClean="0"/>
              <a:t>9</a:t>
            </a:fld>
            <a:endParaRPr lang="en-US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197" y="157447"/>
            <a:ext cx="9270456" cy="6621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8292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22712</TotalTime>
  <Words>85</Words>
  <Application>Microsoft Office PowerPoint</Application>
  <PresentationFormat>Widescreen</PresentationFormat>
  <Paragraphs>38</Paragraphs>
  <Slides>21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Equation</vt:lpstr>
      <vt:lpstr>مکانیک سیالات پیشرفته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مکانیک سیالات 2</dc:title>
  <dc:creator>-</dc:creator>
  <cp:lastModifiedBy>Mahmood Norouzi</cp:lastModifiedBy>
  <cp:revision>523</cp:revision>
  <cp:lastPrinted>2020-03-04T16:57:11Z</cp:lastPrinted>
  <dcterms:created xsi:type="dcterms:W3CDTF">2020-03-03T09:30:57Z</dcterms:created>
  <dcterms:modified xsi:type="dcterms:W3CDTF">2021-05-31T06:03:19Z</dcterms:modified>
</cp:coreProperties>
</file>