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7"/>
  </p:notesMasterIdLst>
  <p:sldIdLst>
    <p:sldId id="256" r:id="rId2"/>
    <p:sldId id="260" r:id="rId3"/>
    <p:sldId id="277" r:id="rId4"/>
    <p:sldId id="278" r:id="rId5"/>
    <p:sldId id="285" r:id="rId6"/>
    <p:sldId id="279" r:id="rId7"/>
    <p:sldId id="283" r:id="rId8"/>
    <p:sldId id="280" r:id="rId9"/>
    <p:sldId id="284" r:id="rId10"/>
    <p:sldId id="286" r:id="rId11"/>
    <p:sldId id="287" r:id="rId12"/>
    <p:sldId id="288" r:id="rId13"/>
    <p:sldId id="289" r:id="rId14"/>
    <p:sldId id="291" r:id="rId15"/>
    <p:sldId id="290" r:id="rId16"/>
    <p:sldId id="292" r:id="rId17"/>
    <p:sldId id="293" r:id="rId18"/>
    <p:sldId id="294" r:id="rId19"/>
    <p:sldId id="295" r:id="rId20"/>
    <p:sldId id="296" r:id="rId21"/>
    <p:sldId id="297" r:id="rId22"/>
    <p:sldId id="298" r:id="rId23"/>
    <p:sldId id="299" r:id="rId24"/>
    <p:sldId id="300" r:id="rId25"/>
    <p:sldId id="301" r:id="rId26"/>
    <p:sldId id="302" r:id="rId27"/>
    <p:sldId id="303" r:id="rId28"/>
    <p:sldId id="304" r:id="rId29"/>
    <p:sldId id="305" r:id="rId30"/>
    <p:sldId id="306" r:id="rId31"/>
    <p:sldId id="307" r:id="rId32"/>
    <p:sldId id="308" r:id="rId33"/>
    <p:sldId id="309" r:id="rId34"/>
    <p:sldId id="310" r:id="rId35"/>
    <p:sldId id="258" r:id="rId36"/>
  </p:sldIdLst>
  <p:sldSz cx="9144000" cy="6858000" type="screen4x3"/>
  <p:notesSz cx="6858000" cy="9144000"/>
  <p:custDataLst>
    <p:tags r:id="rId3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8918" autoAdjust="0"/>
  </p:normalViewPr>
  <p:slideViewPr>
    <p:cSldViewPr>
      <p:cViewPr varScale="1">
        <p:scale>
          <a:sx n="74" d="100"/>
          <a:sy n="74" d="100"/>
        </p:scale>
        <p:origin x="1266" y="72"/>
      </p:cViewPr>
      <p:guideLst>
        <p:guide orient="horz" pos="2160"/>
        <p:guide pos="2880"/>
      </p:guideLst>
    </p:cSldViewPr>
  </p:slideViewPr>
  <p:outlineViewPr>
    <p:cViewPr>
      <p:scale>
        <a:sx n="33" d="100"/>
        <a:sy n="33" d="100"/>
      </p:scale>
      <p:origin x="0" y="978"/>
    </p:cViewPr>
  </p:outlineViewPr>
  <p:notesTextViewPr>
    <p:cViewPr>
      <p:scale>
        <a:sx n="3" d="2"/>
        <a:sy n="3" d="2"/>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434CFC-837A-410F-B857-5D143F9EAB30}" type="datetimeFigureOut">
              <a:rPr lang="en-US" smtClean="0"/>
              <a:pPr/>
              <a:t>8/27/2017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7ADE0E-4964-4DA6-91FA-F0AC63F9A0E5}" type="slidenum">
              <a:rPr lang="en-US" smtClean="0"/>
              <a:pPr/>
              <a:t>‹#›</a:t>
            </a:fld>
            <a:endParaRPr lang="en-US"/>
          </a:p>
        </p:txBody>
      </p:sp>
    </p:spTree>
    <p:extLst>
      <p:ext uri="{BB962C8B-B14F-4D97-AF65-F5344CB8AC3E}">
        <p14:creationId xmlns:p14="http://schemas.microsoft.com/office/powerpoint/2010/main" val="4078871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33400" y="2220479"/>
            <a:ext cx="7315200" cy="1374775"/>
          </a:xfrm>
          <a:solidFill>
            <a:schemeClr val="bg1"/>
          </a:solidFill>
        </p:spPr>
        <p:txBody>
          <a:bodyPr>
            <a:normAutofit/>
          </a:bodyPr>
          <a:lstStyle>
            <a:lvl1pPr algn="ctr">
              <a:defRPr sz="4000">
                <a:solidFill>
                  <a:schemeClr val="tx1"/>
                </a:solidFill>
              </a:defRPr>
            </a:lvl1pPr>
          </a:lstStyle>
          <a:p>
            <a:r>
              <a:rPr lang="fa-IR" dirty="0" smtClean="0"/>
              <a:t>برای ویرایش متن اصلی کلیک کنید</a:t>
            </a:r>
            <a:endParaRPr lang="en-US" dirty="0"/>
          </a:p>
        </p:txBody>
      </p:sp>
      <p:sp>
        <p:nvSpPr>
          <p:cNvPr id="3" name="Subtitle 2"/>
          <p:cNvSpPr>
            <a:spLocks noGrp="1"/>
          </p:cNvSpPr>
          <p:nvPr>
            <p:ph type="subTitle" idx="1" hasCustomPrompt="1"/>
          </p:nvPr>
        </p:nvSpPr>
        <p:spPr>
          <a:xfrm>
            <a:off x="990600" y="3290454"/>
            <a:ext cx="6400800" cy="914400"/>
          </a:xfrm>
        </p:spPr>
        <p:txBody>
          <a:bodyPr>
            <a:normAutofit/>
          </a:bodyPr>
          <a:lstStyle>
            <a:lvl1pPr marL="0" indent="0" algn="ctr">
              <a:buNone/>
              <a:defRPr sz="2800" baseline="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a-IR" dirty="0" smtClean="0"/>
              <a:t>برای ویرایش عنوان کلیک کنید</a:t>
            </a:r>
            <a:endParaRPr lang="en-US" dirty="0"/>
          </a:p>
        </p:txBody>
      </p:sp>
      <p:sp>
        <p:nvSpPr>
          <p:cNvPr id="4" name="Date Placeholder 3"/>
          <p:cNvSpPr>
            <a:spLocks noGrp="1"/>
          </p:cNvSpPr>
          <p:nvPr>
            <p:ph type="dt" sz="half" idx="10"/>
          </p:nvPr>
        </p:nvSpPr>
        <p:spPr>
          <a:xfrm>
            <a:off x="5029200" y="6324600"/>
            <a:ext cx="2133600" cy="365125"/>
          </a:xfrm>
          <a:prstGeom prst="rect">
            <a:avLst/>
          </a:prstGeom>
        </p:spPr>
        <p:txBody>
          <a:bodyPr/>
          <a:lstStyle/>
          <a:p>
            <a:fld id="{4D0DF8AD-B645-4890-8CDE-9EC9708AF436}" type="datetime1">
              <a:rPr lang="en-US" smtClean="0"/>
              <a:pPr/>
              <a:t>8/27/2017</a:t>
            </a:fld>
            <a:endParaRPr lang="en-US"/>
          </a:p>
        </p:txBody>
      </p:sp>
      <p:sp>
        <p:nvSpPr>
          <p:cNvPr id="5" name="Footer Placeholder 4"/>
          <p:cNvSpPr>
            <a:spLocks noGrp="1"/>
          </p:cNvSpPr>
          <p:nvPr>
            <p:ph type="ftr" sz="quarter" idx="11"/>
          </p:nvPr>
        </p:nvSpPr>
        <p:spPr/>
        <p:txBody>
          <a:bodyPr/>
          <a:lstStyle/>
          <a:p>
            <a:r>
              <a:rPr lang="fa-IR" smtClean="0"/>
              <a:t>آرايه‌ها - فرهادي</a:t>
            </a:r>
            <a:endParaRPr lang="en-US" dirty="0"/>
          </a:p>
        </p:txBody>
      </p:sp>
      <p:sp>
        <p:nvSpPr>
          <p:cNvPr id="8" name="Text Placeholder 7"/>
          <p:cNvSpPr>
            <a:spLocks noGrp="1"/>
          </p:cNvSpPr>
          <p:nvPr>
            <p:ph type="body" sz="quarter" idx="13" hasCustomPrompt="1"/>
          </p:nvPr>
        </p:nvSpPr>
        <p:spPr>
          <a:xfrm>
            <a:off x="1981200" y="4419600"/>
            <a:ext cx="4343400" cy="609600"/>
          </a:xfrm>
        </p:spPr>
        <p:txBody>
          <a:bodyPr>
            <a:noAutofit/>
          </a:bodyPr>
          <a:lstStyle>
            <a:lvl1pPr algn="ctr">
              <a:buNone/>
              <a:defRPr sz="2400" baseline="0"/>
            </a:lvl1pPr>
          </a:lstStyle>
          <a:p>
            <a:pPr lvl="0"/>
            <a:r>
              <a:rPr lang="fa-IR" dirty="0" smtClean="0"/>
              <a:t>برای ویرایش ارائه دهنده کلیک کنید</a:t>
            </a:r>
            <a:endParaRPr lang="en-US" dirty="0"/>
          </a:p>
        </p:txBody>
      </p:sp>
      <p:sp>
        <p:nvSpPr>
          <p:cNvPr id="10" name="Text Placeholder 9"/>
          <p:cNvSpPr>
            <a:spLocks noGrp="1"/>
          </p:cNvSpPr>
          <p:nvPr>
            <p:ph type="body" sz="quarter" idx="15" hasCustomPrompt="1"/>
          </p:nvPr>
        </p:nvSpPr>
        <p:spPr>
          <a:xfrm>
            <a:off x="2209800" y="5029200"/>
            <a:ext cx="4114800" cy="457200"/>
          </a:xfrm>
        </p:spPr>
        <p:txBody>
          <a:bodyPr>
            <a:noAutofit/>
          </a:bodyPr>
          <a:lstStyle>
            <a:lvl1pPr algn="ctr">
              <a:buNone/>
              <a:defRPr sz="1600" baseline="0"/>
            </a:lvl1pPr>
          </a:lstStyle>
          <a:p>
            <a:pPr lvl="0"/>
            <a:r>
              <a:rPr lang="fa-IR" dirty="0" smtClean="0"/>
              <a:t>برای ویرایش ایمیل کلیک کنید</a:t>
            </a:r>
            <a:endParaRPr lang="en-US" dirty="0"/>
          </a:p>
        </p:txBody>
      </p:sp>
      <p:sp>
        <p:nvSpPr>
          <p:cNvPr id="14" name="Title Placeholder 1"/>
          <p:cNvSpPr txBox="1">
            <a:spLocks/>
          </p:cNvSpPr>
          <p:nvPr userDrawn="1"/>
        </p:nvSpPr>
        <p:spPr>
          <a:xfrm>
            <a:off x="529937" y="117764"/>
            <a:ext cx="7086600" cy="1143000"/>
          </a:xfrm>
          <a:prstGeom prst="rect">
            <a:avLst/>
          </a:prstGeom>
          <a:solidFill>
            <a:schemeClr val="tx2">
              <a:lumMod val="75000"/>
            </a:schemeClr>
          </a:solidFill>
        </p:spPr>
        <p:txBody>
          <a:bodyPr vert="horz" lIns="91440" tIns="45720" rIns="91440" bIns="45720" rtlCol="0" anchor="ctr">
            <a:normAutofit/>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fa-IR" sz="2600" b="0" i="0" u="none" strike="noStrike" kern="1200" cap="none" spc="0" normalizeH="0" baseline="0" noProof="0" dirty="0" smtClean="0">
                <a:ln>
                  <a:noFill/>
                </a:ln>
                <a:solidFill>
                  <a:schemeClr val="bg1"/>
                </a:solidFill>
                <a:effectLst/>
                <a:uLnTx/>
                <a:uFillTx/>
                <a:latin typeface="+mj-lt"/>
                <a:ea typeface="+mj-ea"/>
                <a:cs typeface="B Titr" pitchFamily="2" charset="-78"/>
              </a:rPr>
              <a:t>دانشگاه صنعتی شاهرود، مرکز آموزش‌های الکترونیکی</a:t>
            </a:r>
            <a:endParaRPr kumimoji="0" lang="en-US" sz="2600" b="0" i="0" u="none" strike="noStrike" kern="1200" cap="none" spc="0" normalizeH="0" baseline="0" noProof="0" dirty="0">
              <a:ln>
                <a:noFill/>
              </a:ln>
              <a:solidFill>
                <a:schemeClr val="bg1"/>
              </a:solidFill>
              <a:effectLst/>
              <a:uLnTx/>
              <a:uFillTx/>
              <a:latin typeface="+mj-lt"/>
              <a:ea typeface="+mj-ea"/>
              <a:cs typeface="B Titr" pitchFamily="2" charset="-78"/>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5029200" y="6324600"/>
            <a:ext cx="2133600" cy="365125"/>
          </a:xfrm>
          <a:prstGeom prst="rect">
            <a:avLst/>
          </a:prstGeom>
        </p:spPr>
        <p:txBody>
          <a:bodyPr/>
          <a:lstStyle/>
          <a:p>
            <a:fld id="{E1ED184B-EE6C-4E94-963D-7019FB305B25}" type="datetime1">
              <a:rPr lang="en-US" smtClean="0"/>
              <a:pPr/>
              <a:t>8/27/2017</a:t>
            </a:fld>
            <a:endParaRPr lang="en-US"/>
          </a:p>
        </p:txBody>
      </p:sp>
      <p:sp>
        <p:nvSpPr>
          <p:cNvPr id="5" name="Footer Placeholder 4"/>
          <p:cNvSpPr>
            <a:spLocks noGrp="1"/>
          </p:cNvSpPr>
          <p:nvPr>
            <p:ph type="ftr" sz="quarter" idx="11"/>
          </p:nvPr>
        </p:nvSpPr>
        <p:spPr/>
        <p:txBody>
          <a:bodyPr/>
          <a:lstStyle/>
          <a:p>
            <a:r>
              <a:rPr lang="fa-IR" smtClean="0"/>
              <a:t>آرايه‌ها - فرهادي</a:t>
            </a:r>
            <a:endParaRPr lang="en-US"/>
          </a:p>
        </p:txBody>
      </p:sp>
      <p:sp>
        <p:nvSpPr>
          <p:cNvPr id="8" name="Text Placeholder 7"/>
          <p:cNvSpPr>
            <a:spLocks noGrp="1"/>
          </p:cNvSpPr>
          <p:nvPr>
            <p:ph type="body" sz="quarter" idx="13" hasCustomPrompt="1"/>
          </p:nvPr>
        </p:nvSpPr>
        <p:spPr>
          <a:xfrm>
            <a:off x="1828800" y="4419600"/>
            <a:ext cx="4343400" cy="609600"/>
          </a:xfrm>
        </p:spPr>
        <p:txBody>
          <a:bodyPr>
            <a:noAutofit/>
          </a:bodyPr>
          <a:lstStyle>
            <a:lvl1pPr algn="ctr">
              <a:buNone/>
              <a:defRPr sz="2400" baseline="0"/>
            </a:lvl1pPr>
          </a:lstStyle>
          <a:p>
            <a:pPr lvl="0"/>
            <a:r>
              <a:rPr lang="fa-IR" dirty="0" smtClean="0"/>
              <a:t>برای ویرایش ارائه دهنده کلیک کنید</a:t>
            </a:r>
            <a:endParaRPr lang="en-US" dirty="0"/>
          </a:p>
        </p:txBody>
      </p:sp>
      <p:sp>
        <p:nvSpPr>
          <p:cNvPr id="10" name="Text Placeholder 9"/>
          <p:cNvSpPr>
            <a:spLocks noGrp="1"/>
          </p:cNvSpPr>
          <p:nvPr>
            <p:ph type="body" sz="quarter" idx="15" hasCustomPrompt="1"/>
          </p:nvPr>
        </p:nvSpPr>
        <p:spPr>
          <a:xfrm>
            <a:off x="1828800" y="5181600"/>
            <a:ext cx="4114800" cy="457200"/>
          </a:xfrm>
        </p:spPr>
        <p:txBody>
          <a:bodyPr>
            <a:noAutofit/>
          </a:bodyPr>
          <a:lstStyle>
            <a:lvl1pPr algn="ctr">
              <a:buNone/>
              <a:defRPr sz="1600" baseline="0"/>
            </a:lvl1pPr>
          </a:lstStyle>
          <a:p>
            <a:pPr lvl="0"/>
            <a:r>
              <a:rPr lang="fa-IR" dirty="0" smtClean="0"/>
              <a:t>برای ویرایش ایمیل کلیک کنید</a:t>
            </a:r>
            <a:endParaRPr lang="en-US" dirty="0"/>
          </a:p>
        </p:txBody>
      </p:sp>
      <p:sp>
        <p:nvSpPr>
          <p:cNvPr id="14" name="Title Placeholder 1"/>
          <p:cNvSpPr txBox="1">
            <a:spLocks/>
          </p:cNvSpPr>
          <p:nvPr userDrawn="1"/>
        </p:nvSpPr>
        <p:spPr>
          <a:xfrm>
            <a:off x="529937" y="117764"/>
            <a:ext cx="7086600" cy="1143000"/>
          </a:xfrm>
          <a:prstGeom prst="rect">
            <a:avLst/>
          </a:prstGeom>
          <a:solidFill>
            <a:schemeClr val="tx2">
              <a:lumMod val="75000"/>
            </a:schemeClr>
          </a:solidFill>
        </p:spPr>
        <p:txBody>
          <a:bodyPr vert="horz" lIns="91440" tIns="45720" rIns="91440" bIns="45720" rtlCol="0" anchor="ctr">
            <a:normAutofit/>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fa-IR" sz="2600" b="0" i="0" u="none" strike="noStrike" kern="1200" cap="none" spc="0" normalizeH="0" baseline="0" noProof="0" dirty="0" smtClean="0">
                <a:ln>
                  <a:noFill/>
                </a:ln>
                <a:solidFill>
                  <a:schemeClr val="bg1"/>
                </a:solidFill>
                <a:effectLst/>
                <a:uLnTx/>
                <a:uFillTx/>
                <a:latin typeface="+mj-lt"/>
                <a:ea typeface="+mj-ea"/>
                <a:cs typeface="B Titr" pitchFamily="2" charset="-78"/>
              </a:rPr>
              <a:t>دانشگاه صنعتی شاهرود، مرکز آموزش‌های الکترونیکی</a:t>
            </a:r>
            <a:endParaRPr kumimoji="0" lang="en-US" sz="2600" b="0" i="0" u="none" strike="noStrike" kern="1200" cap="none" spc="0" normalizeH="0" baseline="0" noProof="0" dirty="0">
              <a:ln>
                <a:noFill/>
              </a:ln>
              <a:solidFill>
                <a:schemeClr val="bg1"/>
              </a:solidFill>
              <a:effectLst/>
              <a:uLnTx/>
              <a:uFillTx/>
              <a:latin typeface="+mj-lt"/>
              <a:ea typeface="+mj-ea"/>
              <a:cs typeface="B Titr" pitchFamily="2" charset="-78"/>
            </a:endParaRPr>
          </a:p>
        </p:txBody>
      </p:sp>
      <p:sp>
        <p:nvSpPr>
          <p:cNvPr id="17" name="TextBox 16"/>
          <p:cNvSpPr txBox="1"/>
          <p:nvPr userDrawn="1"/>
        </p:nvSpPr>
        <p:spPr>
          <a:xfrm>
            <a:off x="304800" y="2873514"/>
            <a:ext cx="8534400" cy="707886"/>
          </a:xfrm>
          <a:prstGeom prst="rect">
            <a:avLst/>
          </a:prstGeom>
          <a:noFill/>
        </p:spPr>
        <p:txBody>
          <a:bodyPr wrap="square" rtlCol="0">
            <a:spAutoFit/>
          </a:bodyPr>
          <a:lstStyle/>
          <a:p>
            <a:pPr algn="ctr" defTabSz="914400" rtl="1" eaLnBrk="1" latinLnBrk="0" hangingPunct="1">
              <a:spcBef>
                <a:spcPct val="0"/>
              </a:spcBef>
              <a:buNone/>
            </a:pPr>
            <a:r>
              <a:rPr lang="fa-IR" sz="4000" kern="1200" baseline="0" dirty="0" smtClean="0">
                <a:solidFill>
                  <a:schemeClr val="tx1"/>
                </a:solidFill>
                <a:latin typeface="+mj-lt"/>
                <a:ea typeface="+mj-ea"/>
                <a:cs typeface="B Titr" pitchFamily="2" charset="-78"/>
              </a:rPr>
              <a:t>با تشکر از توجه شما</a:t>
            </a:r>
            <a:endParaRPr lang="en-US" sz="4000" kern="1200" baseline="0" dirty="0" smtClean="0">
              <a:solidFill>
                <a:schemeClr val="tx1"/>
              </a:solidFill>
              <a:latin typeface="+mj-lt"/>
              <a:ea typeface="+mj-ea"/>
              <a:cs typeface="B Titr" pitchFamily="2" charset="-78"/>
            </a:endParaRPr>
          </a:p>
        </p:txBody>
      </p:sp>
      <p:sp>
        <p:nvSpPr>
          <p:cNvPr id="9" name="Slide Number Placeholder 3"/>
          <p:cNvSpPr>
            <a:spLocks noGrp="1"/>
          </p:cNvSpPr>
          <p:nvPr>
            <p:ph type="sldNum" sz="quarter" idx="12"/>
          </p:nvPr>
        </p:nvSpPr>
        <p:spPr>
          <a:xfrm>
            <a:off x="76200" y="6324600"/>
            <a:ext cx="838200" cy="365125"/>
          </a:xfrm>
        </p:spPr>
        <p:txBody>
          <a:bodyPr/>
          <a:lstStyle/>
          <a:p>
            <a:fld id="{6A94BF41-C151-4BD2-8E48-9E658513A674}"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fa-IR" dirty="0" smtClean="0"/>
              <a:t>برای ویرایش متن اصلی کلیک کنید</a:t>
            </a:r>
            <a:endParaRPr lang="en-US" dirty="0"/>
          </a:p>
        </p:txBody>
      </p:sp>
      <p:sp>
        <p:nvSpPr>
          <p:cNvPr id="3" name="Content Placeholder 2"/>
          <p:cNvSpPr>
            <a:spLocks noGrp="1"/>
          </p:cNvSpPr>
          <p:nvPr>
            <p:ph idx="1" hasCustomPrompt="1"/>
          </p:nvPr>
        </p:nvSpPr>
        <p:spPr/>
        <p:txBody>
          <a:bodyPr/>
          <a:lstStyle>
            <a:lvl2pPr>
              <a:defRPr baseline="0"/>
            </a:lvl2pPr>
            <a:lvl4pPr>
              <a:defRPr baseline="0"/>
            </a:lvl4pPr>
            <a:lvl5pPr>
              <a:defRPr baseline="0"/>
            </a:lvl5pPr>
          </a:lstStyle>
          <a:p>
            <a:pPr lvl="0"/>
            <a:r>
              <a:rPr lang="fa-IR" dirty="0" smtClean="0"/>
              <a:t>برای ویرایش متن اصلی کلیک کنید</a:t>
            </a:r>
            <a:endParaRPr lang="en-US" dirty="0" smtClean="0"/>
          </a:p>
          <a:p>
            <a:pPr lvl="1"/>
            <a:r>
              <a:rPr lang="fa-IR" dirty="0" smtClean="0"/>
              <a:t>سطح دوم</a:t>
            </a:r>
            <a:endParaRPr lang="en-US" dirty="0" smtClean="0"/>
          </a:p>
          <a:p>
            <a:pPr lvl="2"/>
            <a:r>
              <a:rPr lang="fa-IR" dirty="0" smtClean="0"/>
              <a:t>سطح سوم</a:t>
            </a:r>
            <a:endParaRPr lang="en-US" dirty="0" smtClean="0"/>
          </a:p>
          <a:p>
            <a:pPr lvl="3"/>
            <a:r>
              <a:rPr lang="fa-IR" dirty="0" smtClean="0"/>
              <a:t>سطح چهارم</a:t>
            </a:r>
            <a:endParaRPr lang="en-US" dirty="0" smtClean="0"/>
          </a:p>
          <a:p>
            <a:pPr lvl="4"/>
            <a:r>
              <a:rPr lang="fa-IR" dirty="0" smtClean="0"/>
              <a:t>سطح پنجم</a:t>
            </a:r>
            <a:endParaRPr lang="en-US" dirty="0"/>
          </a:p>
        </p:txBody>
      </p:sp>
      <p:sp>
        <p:nvSpPr>
          <p:cNvPr id="4" name="Date Placeholder 3"/>
          <p:cNvSpPr>
            <a:spLocks noGrp="1"/>
          </p:cNvSpPr>
          <p:nvPr>
            <p:ph type="dt" sz="half" idx="10"/>
          </p:nvPr>
        </p:nvSpPr>
        <p:spPr>
          <a:xfrm>
            <a:off x="4876800" y="6324600"/>
            <a:ext cx="2133600" cy="365125"/>
          </a:xfrm>
          <a:prstGeom prst="rect">
            <a:avLst/>
          </a:prstGeom>
        </p:spPr>
        <p:txBody>
          <a:bodyPr/>
          <a:lstStyle/>
          <a:p>
            <a:fld id="{B97E096A-F17F-4321-BD1D-9F6A9219E106}" type="datetime1">
              <a:rPr lang="en-US" smtClean="0"/>
              <a:pPr/>
              <a:t>8/27/2017</a:t>
            </a:fld>
            <a:endParaRPr lang="en-US"/>
          </a:p>
        </p:txBody>
      </p:sp>
      <p:sp>
        <p:nvSpPr>
          <p:cNvPr id="5" name="Footer Placeholder 4"/>
          <p:cNvSpPr>
            <a:spLocks noGrp="1"/>
          </p:cNvSpPr>
          <p:nvPr>
            <p:ph type="ftr" sz="quarter" idx="11"/>
          </p:nvPr>
        </p:nvSpPr>
        <p:spPr/>
        <p:txBody>
          <a:bodyPr/>
          <a:lstStyle/>
          <a:p>
            <a:r>
              <a:rPr lang="fa-IR" smtClean="0"/>
              <a:t>آرايه‌ها - فرهادي</a:t>
            </a:r>
            <a:endParaRPr lang="en-US"/>
          </a:p>
        </p:txBody>
      </p:sp>
      <p:sp>
        <p:nvSpPr>
          <p:cNvPr id="6" name="Slide Number Placeholder 5"/>
          <p:cNvSpPr>
            <a:spLocks noGrp="1"/>
          </p:cNvSpPr>
          <p:nvPr>
            <p:ph type="sldNum" sz="quarter" idx="12"/>
          </p:nvPr>
        </p:nvSpPr>
        <p:spPr/>
        <p:txBody>
          <a:bodyPr/>
          <a:lstStyle/>
          <a:p>
            <a:fld id="{7F8B5327-662B-486C-A55F-C826F1128C71}"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F256EF-54B3-4EFC-A64E-7C1B19CCAAF9}" type="datetime1">
              <a:rPr lang="en-US" smtClean="0"/>
              <a:pPr/>
              <a:t>8/27/2017</a:t>
            </a:fld>
            <a:endParaRPr lang="en-US"/>
          </a:p>
        </p:txBody>
      </p:sp>
      <p:sp>
        <p:nvSpPr>
          <p:cNvPr id="6" name="Footer Placeholder 5"/>
          <p:cNvSpPr>
            <a:spLocks noGrp="1"/>
          </p:cNvSpPr>
          <p:nvPr>
            <p:ph type="ftr" sz="quarter" idx="11"/>
          </p:nvPr>
        </p:nvSpPr>
        <p:spPr/>
        <p:txBody>
          <a:bodyPr/>
          <a:lstStyle/>
          <a:p>
            <a:r>
              <a:rPr lang="fa-IR" smtClean="0"/>
              <a:t>آرايه‌ها - فرهادي</a:t>
            </a:r>
            <a:endParaRPr lang="en-US"/>
          </a:p>
        </p:txBody>
      </p:sp>
      <p:sp>
        <p:nvSpPr>
          <p:cNvPr id="7" name="Slide Number Placeholder 6"/>
          <p:cNvSpPr>
            <a:spLocks noGrp="1"/>
          </p:cNvSpPr>
          <p:nvPr>
            <p:ph type="sldNum" sz="quarter" idx="12"/>
          </p:nvPr>
        </p:nvSpPr>
        <p:spPr/>
        <p:txBody>
          <a:bodyPr/>
          <a:lstStyle/>
          <a:p>
            <a:fld id="{7F8B5327-662B-486C-A55F-C826F1128C71}"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5029200" y="6340475"/>
            <a:ext cx="2133600" cy="365125"/>
          </a:xfrm>
          <a:prstGeom prst="rect">
            <a:avLst/>
          </a:prstGeom>
        </p:spPr>
        <p:txBody>
          <a:bodyPr/>
          <a:lstStyle/>
          <a:p>
            <a:fld id="{024159C7-2411-4A5B-977A-1900599801CB}" type="datetime1">
              <a:rPr lang="en-US" smtClean="0"/>
              <a:pPr/>
              <a:t>8/27/2017</a:t>
            </a:fld>
            <a:endParaRPr lang="en-US"/>
          </a:p>
        </p:txBody>
      </p:sp>
      <p:sp>
        <p:nvSpPr>
          <p:cNvPr id="8" name="Footer Placeholder 7"/>
          <p:cNvSpPr>
            <a:spLocks noGrp="1"/>
          </p:cNvSpPr>
          <p:nvPr>
            <p:ph type="ftr" sz="quarter" idx="11"/>
          </p:nvPr>
        </p:nvSpPr>
        <p:spPr/>
        <p:txBody>
          <a:bodyPr/>
          <a:lstStyle/>
          <a:p>
            <a:r>
              <a:rPr lang="fa-IR" smtClean="0"/>
              <a:t>آرايه‌ها - فرهادي</a:t>
            </a:r>
            <a:endParaRPr lang="en-US"/>
          </a:p>
        </p:txBody>
      </p:sp>
      <p:sp>
        <p:nvSpPr>
          <p:cNvPr id="9" name="Slide Number Placeholder 8"/>
          <p:cNvSpPr>
            <a:spLocks noGrp="1"/>
          </p:cNvSpPr>
          <p:nvPr>
            <p:ph type="sldNum" sz="quarter" idx="12"/>
          </p:nvPr>
        </p:nvSpPr>
        <p:spPr/>
        <p:txBody>
          <a:bodyPr/>
          <a:lstStyle/>
          <a:p>
            <a:fld id="{7F8B5327-662B-486C-A55F-C826F1128C71}"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029200" y="6324600"/>
            <a:ext cx="2133600" cy="365125"/>
          </a:xfrm>
          <a:prstGeom prst="rect">
            <a:avLst/>
          </a:prstGeom>
        </p:spPr>
        <p:txBody>
          <a:bodyPr/>
          <a:lstStyle/>
          <a:p>
            <a:fld id="{B4BE67E2-EB3A-4751-B86E-A31A871B6AA9}" type="datetime1">
              <a:rPr lang="en-US" smtClean="0"/>
              <a:pPr/>
              <a:t>8/27/2017</a:t>
            </a:fld>
            <a:endParaRPr lang="en-US"/>
          </a:p>
        </p:txBody>
      </p:sp>
      <p:sp>
        <p:nvSpPr>
          <p:cNvPr id="4" name="Footer Placeholder 3"/>
          <p:cNvSpPr>
            <a:spLocks noGrp="1"/>
          </p:cNvSpPr>
          <p:nvPr>
            <p:ph type="ftr" sz="quarter" idx="11"/>
          </p:nvPr>
        </p:nvSpPr>
        <p:spPr/>
        <p:txBody>
          <a:bodyPr/>
          <a:lstStyle/>
          <a:p>
            <a:r>
              <a:rPr lang="fa-IR" smtClean="0"/>
              <a:t>آرايه‌ها - فرهادي</a:t>
            </a:r>
            <a:endParaRPr lang="en-US"/>
          </a:p>
        </p:txBody>
      </p:sp>
      <p:sp>
        <p:nvSpPr>
          <p:cNvPr id="5" name="Slide Number Placeholder 4"/>
          <p:cNvSpPr>
            <a:spLocks noGrp="1"/>
          </p:cNvSpPr>
          <p:nvPr>
            <p:ph type="sldNum" sz="quarter" idx="12"/>
          </p:nvPr>
        </p:nvSpPr>
        <p:spPr/>
        <p:txBody>
          <a:bodyPr/>
          <a:lstStyle/>
          <a:p>
            <a:fld id="{7F8B5327-662B-486C-A55F-C826F1128C71}" type="slidenum">
              <a:rPr lang="en-US" smtClean="0"/>
              <a:pPr/>
              <a:t>‹#›</a:t>
            </a:fld>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937" y="117764"/>
            <a:ext cx="7086600" cy="1143000"/>
          </a:xfrm>
          <a:prstGeom prst="rect">
            <a:avLst/>
          </a:prstGeom>
          <a:solidFill>
            <a:schemeClr val="tx2">
              <a:lumMod val="75000"/>
            </a:schemeClr>
          </a:solidFill>
        </p:spPr>
        <p:txBody>
          <a:bodyPr vert="horz" lIns="91440" tIns="45720" rIns="91440" bIns="45720" rtlCol="0" anchor="ctr">
            <a:normAutofit/>
          </a:bodyPr>
          <a:lstStyle/>
          <a:p>
            <a:r>
              <a:rPr lang="fa-IR" dirty="0" smtClean="0"/>
              <a:t>برای ویرایش متن اصلی کلیک کنید</a:t>
            </a:r>
            <a:endParaRPr lang="en-US" dirty="0"/>
          </a:p>
        </p:txBody>
      </p:sp>
      <p:sp>
        <p:nvSpPr>
          <p:cNvPr id="3" name="Text Placeholder 2"/>
          <p:cNvSpPr>
            <a:spLocks noGrp="1"/>
          </p:cNvSpPr>
          <p:nvPr>
            <p:ph type="body" idx="1"/>
          </p:nvPr>
        </p:nvSpPr>
        <p:spPr>
          <a:xfrm>
            <a:off x="457200" y="1570037"/>
            <a:ext cx="7467600" cy="4449763"/>
          </a:xfrm>
          <a:prstGeom prst="rect">
            <a:avLst/>
          </a:prstGeom>
        </p:spPr>
        <p:txBody>
          <a:bodyPr vert="horz" lIns="91440" tIns="45720" rIns="91440" bIns="45720" rtlCol="0">
            <a:normAutofit/>
          </a:bodyPr>
          <a:lstStyle/>
          <a:p>
            <a:pPr lvl="0"/>
            <a:r>
              <a:rPr lang="fa-IR" dirty="0" smtClean="0"/>
              <a:t>برای ویرایش متن اصلی کلیک کنید</a:t>
            </a:r>
            <a:endParaRPr lang="en-US" dirty="0" smtClean="0"/>
          </a:p>
          <a:p>
            <a:pPr lvl="1"/>
            <a:r>
              <a:rPr lang="fa-IR" dirty="0" smtClean="0"/>
              <a:t>سطح دوم</a:t>
            </a:r>
            <a:endParaRPr lang="en-US" dirty="0" smtClean="0"/>
          </a:p>
          <a:p>
            <a:pPr lvl="2"/>
            <a:r>
              <a:rPr lang="fa-IR" dirty="0" smtClean="0"/>
              <a:t>سطح سوم</a:t>
            </a:r>
            <a:endParaRPr lang="en-US" dirty="0" smtClean="0"/>
          </a:p>
          <a:p>
            <a:pPr lvl="3"/>
            <a:r>
              <a:rPr lang="fa-IR" dirty="0" smtClean="0"/>
              <a:t>سطح چهارم</a:t>
            </a:r>
            <a:endParaRPr lang="en-US" dirty="0" smtClean="0"/>
          </a:p>
          <a:p>
            <a:pPr lvl="4"/>
            <a:r>
              <a:rPr lang="fa-IR" dirty="0" smtClean="0"/>
              <a:t>سطح پنجم</a:t>
            </a:r>
            <a:endParaRPr lang="en-US" dirty="0"/>
          </a:p>
        </p:txBody>
      </p:sp>
      <p:sp>
        <p:nvSpPr>
          <p:cNvPr id="5" name="Footer Placeholder 4"/>
          <p:cNvSpPr>
            <a:spLocks noGrp="1"/>
          </p:cNvSpPr>
          <p:nvPr>
            <p:ph type="ftr" sz="quarter" idx="3"/>
          </p:nvPr>
        </p:nvSpPr>
        <p:spPr>
          <a:xfrm>
            <a:off x="1752600" y="6324600"/>
            <a:ext cx="2895600" cy="365125"/>
          </a:xfrm>
          <a:prstGeom prst="rect">
            <a:avLst/>
          </a:prstGeom>
        </p:spPr>
        <p:txBody>
          <a:bodyPr vert="horz" lIns="91440" tIns="45720" rIns="91440" bIns="45720" rtlCol="0" anchor="ctr"/>
          <a:lstStyle>
            <a:lvl1pPr algn="ctr" rtl="1">
              <a:defRPr sz="1200">
                <a:solidFill>
                  <a:schemeClr val="tx1">
                    <a:tint val="75000"/>
                  </a:schemeClr>
                </a:solidFill>
              </a:defRPr>
            </a:lvl1pPr>
          </a:lstStyle>
          <a:p>
            <a:r>
              <a:rPr lang="fa-IR" smtClean="0"/>
              <a:t>آرايه‌ها - فرهادي</a:t>
            </a:r>
            <a:endParaRPr lang="en-US" dirty="0"/>
          </a:p>
        </p:txBody>
      </p:sp>
      <p:sp>
        <p:nvSpPr>
          <p:cNvPr id="6" name="Slide Number Placeholder 5"/>
          <p:cNvSpPr>
            <a:spLocks noGrp="1"/>
          </p:cNvSpPr>
          <p:nvPr>
            <p:ph type="sldNum" sz="quarter" idx="4"/>
          </p:nvPr>
        </p:nvSpPr>
        <p:spPr>
          <a:xfrm>
            <a:off x="76200" y="6324600"/>
            <a:ext cx="838200" cy="365125"/>
          </a:xfrm>
          <a:prstGeom prst="rect">
            <a:avLst/>
          </a:prstGeom>
        </p:spPr>
        <p:txBody>
          <a:bodyPr vert="horz" lIns="91440" tIns="45720" rIns="91440" bIns="45720" rtlCol="0" anchor="ctr"/>
          <a:lstStyle>
            <a:lvl1pPr algn="ctr" rtl="1">
              <a:defRPr sz="1200">
                <a:solidFill>
                  <a:schemeClr val="tx1">
                    <a:tint val="75000"/>
                  </a:schemeClr>
                </a:solidFill>
              </a:defRPr>
            </a:lvl1pPr>
          </a:lstStyle>
          <a:p>
            <a:fld id="{7F8B5327-662B-486C-A55F-C826F1128C71}" type="slidenum">
              <a:rPr lang="en-US" smtClean="0"/>
              <a:pPr/>
              <a:t>‹#›</a:t>
            </a:fld>
            <a:endParaRPr lang="en-US" dirty="0"/>
          </a:p>
        </p:txBody>
      </p:sp>
      <p:pic>
        <p:nvPicPr>
          <p:cNvPr id="11" name="Picture 34" descr="circle2"/>
          <p:cNvPicPr>
            <a:picLocks noChangeAspect="1" noChangeArrowheads="1"/>
          </p:cNvPicPr>
          <p:nvPr userDrawn="1"/>
        </p:nvPicPr>
        <p:blipFill>
          <a:blip r:embed="rId8" cstate="print"/>
          <a:srcRect/>
          <a:stretch>
            <a:fillRect/>
          </a:stretch>
        </p:blipFill>
        <p:spPr bwMode="auto">
          <a:xfrm flipH="1">
            <a:off x="5562600" y="4055555"/>
            <a:ext cx="3581400" cy="2802445"/>
          </a:xfrm>
          <a:prstGeom prst="rect">
            <a:avLst/>
          </a:prstGeom>
          <a:noFill/>
          <a:ln w="9525">
            <a:noFill/>
            <a:miter lim="800000"/>
            <a:headEnd/>
            <a:tailEnd/>
          </a:ln>
        </p:spPr>
      </p:pic>
      <p:sp>
        <p:nvSpPr>
          <p:cNvPr id="12" name="Oval 37"/>
          <p:cNvSpPr>
            <a:spLocks noChangeArrowheads="1"/>
          </p:cNvSpPr>
          <p:nvPr userDrawn="1"/>
        </p:nvSpPr>
        <p:spPr bwMode="auto">
          <a:xfrm>
            <a:off x="7772400" y="29585"/>
            <a:ext cx="1295400" cy="1295400"/>
          </a:xfrm>
          <a:prstGeom prst="ellipse">
            <a:avLst/>
          </a:prstGeom>
          <a:solidFill>
            <a:srgbClr val="000080"/>
          </a:solidFill>
          <a:ln w="9525">
            <a:noFill/>
            <a:round/>
            <a:headEnd/>
            <a:tailEnd/>
          </a:ln>
          <a:effectLst/>
        </p:spPr>
        <p:txBody>
          <a:bodyPr wrap="none" anchor="ctr"/>
          <a:lstStyle/>
          <a:p>
            <a:pPr algn="r" rtl="1"/>
            <a:endParaRPr lang="en-US"/>
          </a:p>
        </p:txBody>
      </p:sp>
      <p:pic>
        <p:nvPicPr>
          <p:cNvPr id="14" name="Picture 3" descr="C:\Users\Smh\Desktop\majazi-Logo-name.png"/>
          <p:cNvPicPr>
            <a:picLocks noChangeAspect="1" noChangeArrowheads="1"/>
          </p:cNvPicPr>
          <p:nvPr userDrawn="1"/>
        </p:nvPicPr>
        <p:blipFill>
          <a:blip r:embed="rId9" cstate="print"/>
          <a:srcRect/>
          <a:stretch>
            <a:fillRect/>
          </a:stretch>
        </p:blipFill>
        <p:spPr bwMode="auto">
          <a:xfrm>
            <a:off x="7874868" y="1359191"/>
            <a:ext cx="1037022" cy="622009"/>
          </a:xfrm>
          <a:prstGeom prst="rect">
            <a:avLst/>
          </a:prstGeom>
          <a:noFill/>
        </p:spPr>
      </p:pic>
      <p:sp>
        <p:nvSpPr>
          <p:cNvPr id="15" name="Date Placeholder 3"/>
          <p:cNvSpPr>
            <a:spLocks noGrp="1"/>
          </p:cNvSpPr>
          <p:nvPr>
            <p:ph type="dt" sz="half" idx="2"/>
          </p:nvPr>
        </p:nvSpPr>
        <p:spPr>
          <a:xfrm>
            <a:off x="5105400" y="6324600"/>
            <a:ext cx="2133600" cy="365125"/>
          </a:xfrm>
          <a:prstGeom prst="rect">
            <a:avLst/>
          </a:prstGeom>
        </p:spPr>
        <p:txBody>
          <a:bodyPr vert="horz" lIns="91440" tIns="45720" rIns="91440" bIns="45720" rtlCol="0" anchor="ctr"/>
          <a:lstStyle>
            <a:lvl1pPr algn="r" rtl="1">
              <a:defRPr sz="1200">
                <a:solidFill>
                  <a:schemeClr val="tx1">
                    <a:tint val="75000"/>
                  </a:schemeClr>
                </a:solidFill>
              </a:defRPr>
            </a:lvl1pPr>
          </a:lstStyle>
          <a:p>
            <a:fld id="{A537DF54-EBB0-4534-99C6-D69138BBE9E9}" type="datetime1">
              <a:rPr lang="en-US" smtClean="0"/>
              <a:pPr/>
              <a:t>8/27/2017</a:t>
            </a:fld>
            <a:endParaRPr lang="en-US"/>
          </a:p>
        </p:txBody>
      </p:sp>
      <p:pic>
        <p:nvPicPr>
          <p:cNvPr id="1027" name="Picture 3"/>
          <p:cNvPicPr>
            <a:picLocks noChangeAspect="1" noChangeArrowheads="1"/>
          </p:cNvPicPr>
          <p:nvPr userDrawn="1"/>
        </p:nvPicPr>
        <p:blipFill>
          <a:blip r:embed="rId10" cstate="print">
            <a:extLst>
              <a:ext uri="{28A0092B-C50C-407E-A947-70E740481C1C}">
                <a14:useLocalDpi xmlns:a14="http://schemas.microsoft.com/office/drawing/2010/main" val="0"/>
              </a:ext>
            </a:extLst>
          </a:blip>
          <a:stretch>
            <a:fillRect/>
          </a:stretch>
        </p:blipFill>
        <p:spPr bwMode="auto">
          <a:xfrm>
            <a:off x="8000650" y="162935"/>
            <a:ext cx="818002"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5" r:id="rId1"/>
    <p:sldLayoutId id="2147483694" r:id="rId2"/>
    <p:sldLayoutId id="2147483686" r:id="rId3"/>
    <p:sldLayoutId id="2147483688" r:id="rId4"/>
    <p:sldLayoutId id="2147483689" r:id="rId5"/>
    <p:sldLayoutId id="2147483690" r:id="rId6"/>
  </p:sldLayoutIdLst>
  <p:timing>
    <p:tnLst>
      <p:par>
        <p:cTn id="1" dur="indefinite" restart="never" nodeType="tmRoot"/>
      </p:par>
    </p:tnLst>
  </p:timing>
  <p:hf hdr="0" dt="0"/>
  <p:txStyles>
    <p:titleStyle>
      <a:lvl1pPr algn="l" defTabSz="914400" rtl="1" eaLnBrk="1" latinLnBrk="0" hangingPunct="1">
        <a:spcBef>
          <a:spcPct val="0"/>
        </a:spcBef>
        <a:buNone/>
        <a:defRPr sz="2600" kern="1200" baseline="0">
          <a:solidFill>
            <a:schemeClr val="bg1"/>
          </a:solidFill>
          <a:latin typeface="+mj-lt"/>
          <a:ea typeface="+mj-ea"/>
          <a:cs typeface="B Titr" pitchFamily="2" charset="-78"/>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B Nazanin" pitchFamily="2" charset="-78"/>
        </a:defRPr>
      </a:lvl1pPr>
      <a:lvl2pPr marL="742950" indent="-285750" algn="r" defTabSz="914400" rtl="1" eaLnBrk="1" latinLnBrk="0" hangingPunct="1">
        <a:spcBef>
          <a:spcPct val="20000"/>
        </a:spcBef>
        <a:buFont typeface="Arial" pitchFamily="34" charset="0"/>
        <a:buChar char="–"/>
        <a:defRPr sz="2800" kern="1200" baseline="0">
          <a:solidFill>
            <a:schemeClr val="tx1"/>
          </a:solidFill>
          <a:latin typeface="+mn-lt"/>
          <a:ea typeface="+mn-ea"/>
          <a:cs typeface="B Nazanin" pitchFamily="2" charset="-78"/>
        </a:defRPr>
      </a:lvl2pPr>
      <a:lvl3pPr marL="1143000" indent="-228600" algn="r" defTabSz="914400" rtl="1" eaLnBrk="1" latinLnBrk="0" hangingPunct="1">
        <a:spcBef>
          <a:spcPct val="20000"/>
        </a:spcBef>
        <a:buFont typeface="Arial" pitchFamily="34" charset="0"/>
        <a:buChar char="•"/>
        <a:defRPr sz="2400" kern="1200" baseline="0">
          <a:solidFill>
            <a:schemeClr val="tx1"/>
          </a:solidFill>
          <a:latin typeface="+mn-lt"/>
          <a:ea typeface="+mn-ea"/>
          <a:cs typeface="B Nazanin" pitchFamily="2" charset="-78"/>
        </a:defRPr>
      </a:lvl3pPr>
      <a:lvl4pPr marL="1600200" indent="-228600" algn="r" defTabSz="914400" rtl="1" eaLnBrk="1" latinLnBrk="0" hangingPunct="1">
        <a:spcBef>
          <a:spcPct val="20000"/>
        </a:spcBef>
        <a:buFont typeface="Arial" pitchFamily="34" charset="0"/>
        <a:buChar char="–"/>
        <a:defRPr sz="2000" kern="1200" baseline="0">
          <a:solidFill>
            <a:schemeClr val="tx1"/>
          </a:solidFill>
          <a:latin typeface="+mn-lt"/>
          <a:ea typeface="+mn-ea"/>
          <a:cs typeface="B Nazanin" pitchFamily="2" charset="-78"/>
        </a:defRPr>
      </a:lvl4pPr>
      <a:lvl5pPr marL="2057400" indent="-228600" algn="r" defTabSz="914400" rtl="1" eaLnBrk="1" latinLnBrk="0" hangingPunct="1">
        <a:spcBef>
          <a:spcPct val="20000"/>
        </a:spcBef>
        <a:buFont typeface="Arial" pitchFamily="34" charset="0"/>
        <a:buChar char="»"/>
        <a:defRPr sz="2000" kern="1200" baseline="0">
          <a:solidFill>
            <a:schemeClr val="tx1"/>
          </a:solidFill>
          <a:latin typeface="+mn-lt"/>
          <a:ea typeface="+mn-ea"/>
          <a:cs typeface="B Nazanin" pitchFamily="2" charset="-7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ctrTitle"/>
          </p:nvPr>
        </p:nvSpPr>
        <p:spPr>
          <a:xfrm>
            <a:off x="838200" y="2220479"/>
            <a:ext cx="7315200" cy="1374775"/>
          </a:xfrm>
        </p:spPr>
        <p:txBody>
          <a:bodyPr>
            <a:normAutofit/>
          </a:bodyPr>
          <a:lstStyle/>
          <a:p>
            <a:r>
              <a:rPr lang="fa-IR" dirty="0" smtClean="0"/>
              <a:t>مباني کامپيوتر و برنامه‌نويسي</a:t>
            </a:r>
            <a:endParaRPr lang="fa-IR" dirty="0"/>
          </a:p>
        </p:txBody>
      </p:sp>
      <p:sp>
        <p:nvSpPr>
          <p:cNvPr id="21" name="Subtitle 20"/>
          <p:cNvSpPr>
            <a:spLocks noGrp="1"/>
          </p:cNvSpPr>
          <p:nvPr>
            <p:ph type="subTitle" idx="1"/>
          </p:nvPr>
        </p:nvSpPr>
        <p:spPr>
          <a:xfrm>
            <a:off x="1295400" y="3733800"/>
            <a:ext cx="6400800" cy="914400"/>
          </a:xfrm>
        </p:spPr>
        <p:txBody>
          <a:bodyPr>
            <a:normAutofit/>
          </a:bodyPr>
          <a:lstStyle/>
          <a:p>
            <a:r>
              <a:rPr lang="fa-IR" dirty="0" smtClean="0">
                <a:cs typeface="+mn-cs"/>
              </a:rPr>
              <a:t>جلسه هشتم: آرايه‌ها</a:t>
            </a:r>
            <a:endParaRPr lang="fa-IR" dirty="0">
              <a:cs typeface="+mn-cs"/>
            </a:endParaRPr>
          </a:p>
        </p:txBody>
      </p:sp>
      <p:sp>
        <p:nvSpPr>
          <p:cNvPr id="11" name="Text Placeholder 10"/>
          <p:cNvSpPr>
            <a:spLocks noGrp="1"/>
          </p:cNvSpPr>
          <p:nvPr>
            <p:ph type="body" sz="quarter" idx="13"/>
          </p:nvPr>
        </p:nvSpPr>
        <p:spPr>
          <a:xfrm>
            <a:off x="2324100" y="4419600"/>
            <a:ext cx="4343400" cy="609600"/>
          </a:xfrm>
        </p:spPr>
        <p:txBody>
          <a:bodyPr/>
          <a:lstStyle/>
          <a:p>
            <a:r>
              <a:rPr lang="fa-IR" dirty="0">
                <a:cs typeface="+mn-cs"/>
              </a:rPr>
              <a:t>ارائه دهنده: </a:t>
            </a:r>
            <a:r>
              <a:rPr lang="fa-IR" dirty="0" smtClean="0">
                <a:cs typeface="+mn-cs"/>
              </a:rPr>
              <a:t>محسن فرهادي</a:t>
            </a:r>
            <a:endParaRPr lang="fa-IR" dirty="0">
              <a:cs typeface="+mn-cs"/>
            </a:endParaRPr>
          </a:p>
        </p:txBody>
      </p:sp>
      <p:sp>
        <p:nvSpPr>
          <p:cNvPr id="13" name="Text Placeholder 12"/>
          <p:cNvSpPr>
            <a:spLocks noGrp="1"/>
          </p:cNvSpPr>
          <p:nvPr>
            <p:ph type="body" sz="quarter" idx="15"/>
          </p:nvPr>
        </p:nvSpPr>
        <p:spPr>
          <a:xfrm>
            <a:off x="2438400" y="5029200"/>
            <a:ext cx="4114800" cy="457200"/>
          </a:xfrm>
        </p:spPr>
        <p:txBody>
          <a:bodyPr/>
          <a:lstStyle/>
          <a:p>
            <a:endParaRPr lang="en-GB" dirty="0"/>
          </a:p>
        </p:txBody>
      </p:sp>
      <p:sp>
        <p:nvSpPr>
          <p:cNvPr id="8" name="Footer Placeholder 7"/>
          <p:cNvSpPr>
            <a:spLocks noGrp="1"/>
          </p:cNvSpPr>
          <p:nvPr>
            <p:ph type="ftr" sz="quarter" idx="11"/>
          </p:nvPr>
        </p:nvSpPr>
        <p:spPr/>
        <p:txBody>
          <a:bodyPr/>
          <a:lstStyle/>
          <a:p>
            <a:r>
              <a:rPr lang="fa-IR" smtClean="0"/>
              <a:t>آرايه‌ها - فرهادي</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785926"/>
            <a:ext cx="7505934" cy="1763560"/>
          </a:xfrm>
          <a:prstGeom prst="rect">
            <a:avLst/>
          </a:prstGeom>
          <a:noFill/>
          <a:ln w="9525">
            <a:noFill/>
            <a:miter lim="800000"/>
            <a:headEnd/>
            <a:tailEnd/>
          </a:ln>
        </p:spPr>
        <p:txBody>
          <a:bodyPr wrap="square">
            <a:spAutoFit/>
          </a:bodyPr>
          <a:lstStyle/>
          <a:p>
            <a:pPr algn="just" rtl="1">
              <a:lnSpc>
                <a:spcPct val="90000"/>
              </a:lnSpc>
              <a:defRPr/>
            </a:pPr>
            <a:r>
              <a:rPr lang="ar-SA" sz="2400" b="1" dirty="0" smtClean="0"/>
              <a:t>آرايه‌ها را مي‌توان مثل متغيرهاي معمولي تعريف و استفاده کرد. با اين تفاوت که آرايه يک متغير مرکب است و براي دستيابي به هر يک از خانه‌هاي آن بايد از ايندکس استفاده نمود.</a:t>
            </a:r>
            <a:endParaRPr lang="fa-IR" sz="2400" b="1" dirty="0" smtClean="0"/>
          </a:p>
          <a:p>
            <a:pPr algn="just" rtl="1">
              <a:lnSpc>
                <a:spcPct val="90000"/>
              </a:lnSpc>
              <a:defRPr/>
            </a:pPr>
            <a:endParaRPr lang="fa-IR" sz="2400" b="1" dirty="0" smtClean="0"/>
          </a:p>
          <a:p>
            <a:pPr algn="just" rtl="1">
              <a:lnSpc>
                <a:spcPct val="90000"/>
              </a:lnSpc>
              <a:defRPr/>
            </a:pPr>
            <a:r>
              <a:rPr lang="fa-IR" sz="2400" b="1" dirty="0" smtClean="0"/>
              <a:t>در نتيجه هر عنصر از آرايه عملکردي مشابه يک متغير معمولي دارد.</a:t>
            </a:r>
            <a:endParaRPr lang="en-US" sz="2400" b="1" dirty="0" smtClean="0"/>
          </a:p>
        </p:txBody>
      </p:sp>
      <p:sp>
        <p:nvSpPr>
          <p:cNvPr id="9" name="Title 8"/>
          <p:cNvSpPr>
            <a:spLocks noGrp="1"/>
          </p:cNvSpPr>
          <p:nvPr>
            <p:ph type="title"/>
          </p:nvPr>
        </p:nvSpPr>
        <p:spPr>
          <a:xfrm>
            <a:off x="529937" y="428604"/>
            <a:ext cx="7086600" cy="689284"/>
          </a:xfrm>
        </p:spPr>
        <p:txBody>
          <a:bodyPr/>
          <a:lstStyle/>
          <a:p>
            <a:pPr algn="just"/>
            <a:r>
              <a:rPr lang="ar-SA" sz="2800" b="1" dirty="0" smtClean="0">
                <a:solidFill>
                  <a:srgbClr val="FF0000"/>
                </a:solidFill>
              </a:rPr>
              <a:t>پردازش‌ آرايه‌ها</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10</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785926"/>
            <a:ext cx="7505934" cy="3477875"/>
          </a:xfrm>
          <a:prstGeom prst="rect">
            <a:avLst/>
          </a:prstGeom>
          <a:noFill/>
          <a:ln w="9525">
            <a:noFill/>
            <a:miter lim="800000"/>
            <a:headEnd/>
            <a:tailEnd/>
          </a:ln>
        </p:spPr>
        <p:txBody>
          <a:bodyPr wrap="square">
            <a:spAutoFit/>
          </a:bodyPr>
          <a:lstStyle/>
          <a:p>
            <a:pPr algn="just" rtl="1">
              <a:defRPr/>
            </a:pPr>
            <a:r>
              <a:rPr lang="ar-SA" sz="2400" dirty="0" smtClean="0"/>
              <a:t>در</a:t>
            </a:r>
            <a:r>
              <a:rPr lang="en-US" sz="2400" dirty="0" smtClean="0"/>
              <a:t> C++ </a:t>
            </a:r>
            <a:r>
              <a:rPr lang="ar-SA" sz="2400" dirty="0" smtClean="0"/>
              <a:t>مي‌توانيم يک آرايه را با استفاده از فهرست مقداردهي، اعلان و مقدارگذاري کنيم</a:t>
            </a:r>
            <a:r>
              <a:rPr lang="en-US" sz="2400" dirty="0" smtClean="0"/>
              <a:t>:</a:t>
            </a:r>
          </a:p>
          <a:p>
            <a:pPr>
              <a:defRPr/>
            </a:pPr>
            <a:r>
              <a:rPr lang="en-US" sz="2800" dirty="0" smtClean="0">
                <a:solidFill>
                  <a:srgbClr val="0066FF"/>
                </a:solidFill>
              </a:rPr>
              <a:t>float </a:t>
            </a:r>
            <a:r>
              <a:rPr lang="en-US" sz="2800" dirty="0" smtClean="0">
                <a:solidFill>
                  <a:srgbClr val="CC0099"/>
                </a:solidFill>
              </a:rPr>
              <a:t>a</a:t>
            </a:r>
            <a:r>
              <a:rPr lang="en-US" sz="2800" dirty="0" smtClean="0">
                <a:solidFill>
                  <a:srgbClr val="0066FF"/>
                </a:solidFill>
              </a:rPr>
              <a:t>[] = {</a:t>
            </a:r>
            <a:r>
              <a:rPr lang="en-US" sz="2800" dirty="0" smtClean="0">
                <a:solidFill>
                  <a:srgbClr val="800000"/>
                </a:solidFill>
              </a:rPr>
              <a:t>22.2</a:t>
            </a:r>
            <a:r>
              <a:rPr lang="en-US" sz="2800" dirty="0" smtClean="0">
                <a:solidFill>
                  <a:srgbClr val="FF0000"/>
                </a:solidFill>
              </a:rPr>
              <a:t>,</a:t>
            </a:r>
            <a:r>
              <a:rPr lang="en-US" sz="2800" dirty="0" smtClean="0">
                <a:solidFill>
                  <a:srgbClr val="800000"/>
                </a:solidFill>
              </a:rPr>
              <a:t>44.4</a:t>
            </a:r>
            <a:r>
              <a:rPr lang="en-US" sz="2800" dirty="0" smtClean="0">
                <a:solidFill>
                  <a:srgbClr val="FF0000"/>
                </a:solidFill>
              </a:rPr>
              <a:t>,</a:t>
            </a:r>
            <a:r>
              <a:rPr lang="en-US" sz="2800" dirty="0" smtClean="0">
                <a:solidFill>
                  <a:srgbClr val="800000"/>
                </a:solidFill>
              </a:rPr>
              <a:t>66.6</a:t>
            </a:r>
            <a:r>
              <a:rPr lang="en-US" sz="2800" dirty="0" smtClean="0">
                <a:solidFill>
                  <a:srgbClr val="0066FF"/>
                </a:solidFill>
              </a:rPr>
              <a:t>};</a:t>
            </a:r>
            <a:endParaRPr lang="fa-IR" sz="2800" dirty="0" smtClean="0">
              <a:solidFill>
                <a:srgbClr val="0066FF"/>
              </a:solidFill>
            </a:endParaRPr>
          </a:p>
          <a:p>
            <a:pPr algn="just" rtl="1">
              <a:defRPr/>
            </a:pPr>
            <a:r>
              <a:rPr lang="ar-SA" sz="2400" dirty="0" smtClean="0"/>
              <a:t>به اين ترتيب مقادير داخل فهرست به همان ترتيبي که چيده شده‌اند درون عناصر آرايه قرار مي‌گيرند. اندازه آرايه نيز برابر با تعداد عناصر موجود در فهرست خواهد بود.</a:t>
            </a:r>
            <a:endParaRPr lang="fa-IR" sz="2400" dirty="0" smtClean="0"/>
          </a:p>
          <a:p>
            <a:pPr algn="just" rtl="1">
              <a:defRPr/>
            </a:pPr>
            <a:r>
              <a:rPr lang="ar-SA" sz="2400" b="1" dirty="0" smtClean="0"/>
              <a:t>پس همين خط مختصر، آرايه‌اي از نوع </a:t>
            </a:r>
            <a:r>
              <a:rPr lang="en-US" sz="2400" b="1" dirty="0" smtClean="0">
                <a:solidFill>
                  <a:srgbClr val="333399"/>
                </a:solidFill>
              </a:rPr>
              <a:t>float</a:t>
            </a:r>
            <a:r>
              <a:rPr lang="fa-IR" sz="2400" b="1" dirty="0" smtClean="0"/>
              <a:t> </a:t>
            </a:r>
            <a:r>
              <a:rPr lang="ar-SA" sz="2400" b="1" dirty="0" smtClean="0"/>
              <a:t>و با نام </a:t>
            </a:r>
            <a:r>
              <a:rPr lang="en-US" sz="2400" b="1" dirty="0" smtClean="0">
                <a:solidFill>
                  <a:srgbClr val="CC0099"/>
                </a:solidFill>
              </a:rPr>
              <a:t>a</a:t>
            </a:r>
            <a:r>
              <a:rPr lang="ar-SA" sz="2400" b="1" dirty="0" smtClean="0"/>
              <a:t> و با تعداد سه عنصر اعلان کرده و هر سه عنصر را با مقدارهاي درون فهرست، مقداردهي مي‌کند.</a:t>
            </a:r>
            <a:r>
              <a:rPr lang="ar-SA" sz="2400" dirty="0" smtClean="0"/>
              <a:t> </a:t>
            </a:r>
            <a:endParaRPr lang="en-US" sz="2400" dirty="0" smtClean="0"/>
          </a:p>
        </p:txBody>
      </p:sp>
      <p:sp>
        <p:nvSpPr>
          <p:cNvPr id="9" name="Title 8"/>
          <p:cNvSpPr>
            <a:spLocks noGrp="1"/>
          </p:cNvSpPr>
          <p:nvPr>
            <p:ph type="title"/>
          </p:nvPr>
        </p:nvSpPr>
        <p:spPr>
          <a:xfrm>
            <a:off x="529937" y="428604"/>
            <a:ext cx="7086600" cy="689284"/>
          </a:xfrm>
        </p:spPr>
        <p:txBody>
          <a:bodyPr/>
          <a:lstStyle/>
          <a:p>
            <a:pPr algn="just"/>
            <a:r>
              <a:rPr lang="ar-SA" sz="2800" b="1" dirty="0" smtClean="0">
                <a:solidFill>
                  <a:srgbClr val="FF0000"/>
                </a:solidFill>
                <a:latin typeface="Tahoma" pitchFamily="34" charset="0"/>
              </a:rPr>
              <a:t>مقداردهي آرايه‌ها</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graphicFrame>
        <p:nvGraphicFramePr>
          <p:cNvPr id="5" name="Group 4"/>
          <p:cNvGraphicFramePr>
            <a:graphicFrameLocks noGrp="1"/>
          </p:cNvGraphicFramePr>
          <p:nvPr/>
        </p:nvGraphicFramePr>
        <p:xfrm>
          <a:off x="468313" y="4868863"/>
          <a:ext cx="1535112" cy="1715520"/>
        </p:xfrm>
        <a:graphic>
          <a:graphicData uri="http://schemas.openxmlformats.org/drawingml/2006/table">
            <a:tbl>
              <a:tblPr/>
              <a:tblGrid>
                <a:gridCol w="442912"/>
                <a:gridCol w="1092200"/>
              </a:tblGrid>
              <a:tr h="2921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2000" b="0" i="0" u="none" strike="noStrike" cap="none" normalizeH="0" baseline="0" smtClean="0">
                        <a:ln>
                          <a:noFill/>
                        </a:ln>
                        <a:solidFill>
                          <a:srgbClr val="333399"/>
                        </a:solidFill>
                        <a:effectLst>
                          <a:outerShdw blurRad="38100" dist="38100" dir="2700000" algn="tl">
                            <a:srgbClr val="000000"/>
                          </a:outerShdw>
                        </a:effectLst>
                        <a:latin typeface="Arial" charset="0"/>
                        <a:cs typeface="Arial" charset="0"/>
                      </a:endParaRPr>
                    </a:p>
                  </a:txBody>
                  <a:tcPr marL="90000" marR="90000" marT="46800" marB="46800" horzOverflow="overflow">
                    <a:lnL cap="flat">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800" b="0" i="0" u="none" strike="noStrike" cap="none" normalizeH="0" baseline="0" smtClean="0">
                          <a:ln>
                            <a:noFill/>
                          </a:ln>
                          <a:solidFill>
                            <a:srgbClr val="CC0099"/>
                          </a:solidFill>
                          <a:effectLst>
                            <a:outerShdw blurRad="38100" dist="38100" dir="2700000" algn="tl">
                              <a:srgbClr val="000000"/>
                            </a:outerShdw>
                          </a:effectLst>
                          <a:latin typeface="Arial" charset="0"/>
                          <a:cs typeface="Arial" charset="0"/>
                        </a:rPr>
                        <a:t>a</a:t>
                      </a:r>
                    </a:p>
                  </a:txBody>
                  <a:tcPr marL="90000" marR="90000" marT="46800" marB="46800" horzOverflow="overflow">
                    <a:lnL>
                      <a:noFill/>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noFill/>
                  </a:tcPr>
                </a:tc>
              </a:tr>
              <a:tr h="292100">
                <a:tc>
                  <a:txBody>
                    <a:bodyPr/>
                    <a:lstStyle/>
                    <a:p>
                      <a:pPr marL="0" marR="0" lvl="0" indent="0" algn="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smtClean="0">
                          <a:ln>
                            <a:noFill/>
                          </a:ln>
                          <a:solidFill>
                            <a:srgbClr val="333399"/>
                          </a:solidFill>
                          <a:effectLst>
                            <a:outerShdw blurRad="38100" dist="38100" dir="2700000" algn="tl">
                              <a:srgbClr val="000000"/>
                            </a:outerShdw>
                          </a:effectLst>
                          <a:latin typeface="Arial" charset="0"/>
                          <a:cs typeface="Arial" charset="0"/>
                        </a:rPr>
                        <a:t>0</a:t>
                      </a:r>
                    </a:p>
                  </a:txBody>
                  <a:tcPr marL="90000" marR="90000" marT="46800" marB="46800"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smtClean="0">
                          <a:ln>
                            <a:noFill/>
                          </a:ln>
                          <a:solidFill>
                            <a:srgbClr val="333399"/>
                          </a:solidFill>
                          <a:effectLst>
                            <a:outerShdw blurRad="38100" dist="38100" dir="2700000" algn="tl">
                              <a:srgbClr val="000000"/>
                            </a:outerShdw>
                          </a:effectLst>
                          <a:latin typeface="Arial" charset="0"/>
                          <a:cs typeface="Arial" charset="0"/>
                        </a:rPr>
                        <a:t>22.2</a:t>
                      </a:r>
                    </a:p>
                  </a:txBody>
                  <a:tcPr marL="90000" marR="90000"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2100">
                <a:tc>
                  <a:txBody>
                    <a:bodyPr/>
                    <a:lstStyle/>
                    <a:p>
                      <a:pPr marL="0" marR="0" lvl="0" indent="0" algn="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smtClean="0">
                          <a:ln>
                            <a:noFill/>
                          </a:ln>
                          <a:solidFill>
                            <a:srgbClr val="333399"/>
                          </a:solidFill>
                          <a:effectLst>
                            <a:outerShdw blurRad="38100" dist="38100" dir="2700000" algn="tl">
                              <a:srgbClr val="000000"/>
                            </a:outerShdw>
                          </a:effectLst>
                          <a:latin typeface="Arial" charset="0"/>
                          <a:cs typeface="Arial" charset="0"/>
                        </a:rPr>
                        <a:t>1</a:t>
                      </a:r>
                    </a:p>
                  </a:txBody>
                  <a:tcPr marL="90000" marR="90000" marT="46800" marB="46800"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smtClean="0">
                          <a:ln>
                            <a:noFill/>
                          </a:ln>
                          <a:solidFill>
                            <a:srgbClr val="333399"/>
                          </a:solidFill>
                          <a:effectLst>
                            <a:outerShdw blurRad="38100" dist="38100" dir="2700000" algn="tl">
                              <a:srgbClr val="000000"/>
                            </a:outerShdw>
                          </a:effectLst>
                          <a:latin typeface="Arial" charset="0"/>
                          <a:cs typeface="Arial" charset="0"/>
                        </a:rPr>
                        <a:t>44.4</a:t>
                      </a:r>
                    </a:p>
                  </a:txBody>
                  <a:tcPr marL="90000" marR="90000"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2100">
                <a:tc>
                  <a:txBody>
                    <a:bodyPr/>
                    <a:lstStyle/>
                    <a:p>
                      <a:pPr marL="0" marR="0" lvl="0" indent="0" algn="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smtClean="0">
                          <a:ln>
                            <a:noFill/>
                          </a:ln>
                          <a:solidFill>
                            <a:srgbClr val="333399"/>
                          </a:solidFill>
                          <a:effectLst>
                            <a:outerShdw blurRad="38100" dist="38100" dir="2700000" algn="tl">
                              <a:srgbClr val="000000"/>
                            </a:outerShdw>
                          </a:effectLst>
                          <a:latin typeface="Arial" charset="0"/>
                          <a:cs typeface="Arial" charset="0"/>
                        </a:rPr>
                        <a:t>2</a:t>
                      </a:r>
                    </a:p>
                  </a:txBody>
                  <a:tcPr marL="90000" marR="90000" marT="46800" marB="46800" horzOverflow="overflow">
                    <a:lnL cap="flat">
                      <a:noFill/>
                    </a:lnL>
                    <a:lnR w="28575" cap="flat" cmpd="sng" algn="ctr">
                      <a:solidFill>
                        <a:schemeClr val="tx1"/>
                      </a:solidFill>
                      <a:prstDash val="solid"/>
                      <a:round/>
                      <a:headEnd type="none" w="med" len="med"/>
                      <a:tailEnd type="none" w="med" len="med"/>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rgbClr val="333399"/>
                          </a:solidFill>
                          <a:effectLst>
                            <a:outerShdw blurRad="38100" dist="38100" dir="2700000" algn="tl">
                              <a:srgbClr val="000000"/>
                            </a:outerShdw>
                          </a:effectLst>
                          <a:latin typeface="Arial" charset="0"/>
                          <a:cs typeface="Arial" charset="0"/>
                        </a:rPr>
                        <a:t>66.6</a:t>
                      </a:r>
                    </a:p>
                  </a:txBody>
                  <a:tcPr marL="90000" marR="90000"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Slide Number Placeholder 5"/>
          <p:cNvSpPr>
            <a:spLocks noGrp="1"/>
          </p:cNvSpPr>
          <p:nvPr>
            <p:ph type="sldNum" sz="quarter" idx="12"/>
          </p:nvPr>
        </p:nvSpPr>
        <p:spPr/>
        <p:txBody>
          <a:bodyPr/>
          <a:lstStyle/>
          <a:p>
            <a:fld id="{7F8B5327-662B-486C-A55F-C826F1128C71}" type="slidenum">
              <a:rPr lang="en-US" smtClean="0"/>
              <a:pPr/>
              <a:t>11</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xit" presetSubtype="0" fill="hold" nodeType="withEffect">
                                  <p:stCondLst>
                                    <p:cond delay="0"/>
                                  </p:stCondLst>
                                  <p:childTnLst>
                                    <p:animEffect transition="out" filter="fade">
                                      <p:cBhvr>
                                        <p:cTn id="9" dur="2000"/>
                                        <p:tgtEl>
                                          <p:spTgt spid="5"/>
                                        </p:tgtEl>
                                      </p:cBhvr>
                                    </p:animEffect>
                                    <p:set>
                                      <p:cBhvr>
                                        <p:cTn id="10" dur="1" fill="hold">
                                          <p:stCondLst>
                                            <p:cond delay="1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785926"/>
            <a:ext cx="7505934" cy="2246769"/>
          </a:xfrm>
          <a:prstGeom prst="rect">
            <a:avLst/>
          </a:prstGeom>
          <a:noFill/>
          <a:ln w="9525">
            <a:noFill/>
            <a:miter lim="800000"/>
            <a:headEnd/>
            <a:tailEnd/>
          </a:ln>
        </p:spPr>
        <p:txBody>
          <a:bodyPr wrap="square">
            <a:spAutoFit/>
          </a:bodyPr>
          <a:lstStyle/>
          <a:p>
            <a:pPr algn="just" rtl="1">
              <a:spcBef>
                <a:spcPct val="0"/>
              </a:spcBef>
            </a:pPr>
            <a:r>
              <a:rPr lang="fa-IR" sz="2400" b="1" dirty="0" smtClean="0">
                <a:solidFill>
                  <a:schemeClr val="folHlink"/>
                </a:solidFill>
                <a:latin typeface="Tahoma" pitchFamily="34" charset="0"/>
              </a:rPr>
              <a:t>هنگام استفاده از فهرست مقداردهي براي اعلان آرايه، مي‌توانيم تعداد عناصر آرايه را هم به طور صريح ذکر کنيم. در اين صورت اگر تعداد عناصر ذکر شده از تعداد عناصر موجود در فهرست مقداردهي بيشتر باشد، خانه‌هاي بعدي با مقدار صفر پر مي‌شوند:</a:t>
            </a:r>
          </a:p>
          <a:p>
            <a:pPr algn="just" rtl="1">
              <a:spcBef>
                <a:spcPct val="0"/>
              </a:spcBef>
            </a:pPr>
            <a:endParaRPr lang="fa-IR" sz="2400" b="1" dirty="0" smtClean="0">
              <a:solidFill>
                <a:schemeClr val="folHlink"/>
              </a:solidFill>
              <a:latin typeface="Tahoma" pitchFamily="34" charset="0"/>
            </a:endParaRPr>
          </a:p>
          <a:p>
            <a:pPr algn="just">
              <a:spcBef>
                <a:spcPct val="0"/>
              </a:spcBef>
            </a:pPr>
            <a:r>
              <a:rPr lang="en-US" sz="2000" b="1" dirty="0" smtClean="0">
                <a:solidFill>
                  <a:srgbClr val="800000"/>
                </a:solidFill>
                <a:latin typeface="Tahoma" pitchFamily="34" charset="0"/>
              </a:rPr>
              <a:t>float a[7] = { 55.5, 66.6, 77.7 };</a:t>
            </a:r>
            <a:endParaRPr lang="en-US" sz="2000" b="1" dirty="0">
              <a:solidFill>
                <a:srgbClr val="800000"/>
              </a:solidFill>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ar-SA" sz="2800" b="1" dirty="0" smtClean="0">
                <a:solidFill>
                  <a:srgbClr val="FF0000"/>
                </a:solidFill>
                <a:latin typeface="Tahoma" pitchFamily="34" charset="0"/>
              </a:rPr>
              <a:t>مقداردهي آرايه‌ها</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graphicFrame>
        <p:nvGraphicFramePr>
          <p:cNvPr id="6" name="Group 4"/>
          <p:cNvGraphicFramePr>
            <a:graphicFrameLocks noGrp="1"/>
          </p:cNvGraphicFramePr>
          <p:nvPr/>
        </p:nvGraphicFramePr>
        <p:xfrm>
          <a:off x="6858016" y="3456510"/>
          <a:ext cx="1366838" cy="3187200"/>
        </p:xfrm>
        <a:graphic>
          <a:graphicData uri="http://schemas.openxmlformats.org/drawingml/2006/table">
            <a:tbl>
              <a:tblPr/>
              <a:tblGrid>
                <a:gridCol w="684213"/>
                <a:gridCol w="682625"/>
              </a:tblGrid>
              <a:tr h="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2000" b="0" i="0" u="none" strike="noStrike" cap="none" normalizeH="0" baseline="0" smtClean="0">
                        <a:ln>
                          <a:noFill/>
                        </a:ln>
                        <a:solidFill>
                          <a:srgbClr val="CC0099"/>
                        </a:solidFill>
                        <a:effectLst>
                          <a:outerShdw blurRad="38100" dist="38100" dir="2700000" algn="tl">
                            <a:srgbClr val="000000"/>
                          </a:outerShdw>
                        </a:effectLst>
                        <a:latin typeface="Arial" charset="0"/>
                        <a:cs typeface="Arial" charset="0"/>
                      </a:endParaRPr>
                    </a:p>
                  </a:txBody>
                  <a:tcPr marL="90000" marR="90000" marT="46800" marB="46800" anchor="ctr"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smtClean="0">
                          <a:ln>
                            <a:noFill/>
                          </a:ln>
                          <a:solidFill>
                            <a:srgbClr val="CC0099"/>
                          </a:solidFill>
                          <a:effectLst>
                            <a:outerShdw blurRad="38100" dist="38100" dir="2700000" algn="tl">
                              <a:srgbClr val="000000"/>
                            </a:outerShdw>
                          </a:effectLst>
                          <a:latin typeface="Arial" charset="0"/>
                          <a:cs typeface="Arial" charset="0"/>
                        </a:rPr>
                        <a:t>a</a:t>
                      </a:r>
                    </a:p>
                  </a:txBody>
                  <a:tcPr marL="90000" marR="90000" marT="46800" marB="46800" anchor="ctr" horzOverflow="overflow">
                    <a:lnL>
                      <a:noFill/>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noFill/>
                  </a:tcPr>
                </a:tc>
              </a:tr>
              <a:tr h="323850">
                <a:tc>
                  <a:txBody>
                    <a:bodyPr/>
                    <a:lstStyle/>
                    <a:p>
                      <a:pPr marL="0" marR="0" lvl="0" indent="0" algn="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smtClean="0">
                          <a:ln>
                            <a:noFill/>
                          </a:ln>
                          <a:solidFill>
                            <a:srgbClr val="CC0099"/>
                          </a:solidFill>
                          <a:effectLst>
                            <a:outerShdw blurRad="38100" dist="38100" dir="2700000" algn="tl">
                              <a:srgbClr val="000000"/>
                            </a:outerShdw>
                          </a:effectLst>
                          <a:latin typeface="Arial" charset="0"/>
                          <a:cs typeface="Arial" charset="0"/>
                        </a:rPr>
                        <a:t>0</a:t>
                      </a:r>
                    </a:p>
                  </a:txBody>
                  <a:tcPr marL="90000" marR="90000" marT="46800" marB="4680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smtClean="0">
                          <a:ln>
                            <a:noFill/>
                          </a:ln>
                          <a:solidFill>
                            <a:srgbClr val="CC0099"/>
                          </a:solidFill>
                          <a:effectLst>
                            <a:outerShdw blurRad="38100" dist="38100" dir="2700000" algn="tl">
                              <a:srgbClr val="000000"/>
                            </a:outerShdw>
                          </a:effectLst>
                          <a:latin typeface="Arial" charset="0"/>
                          <a:cs typeface="Arial" charset="0"/>
                        </a:rPr>
                        <a:t>55.5</a:t>
                      </a:r>
                    </a:p>
                  </a:txBody>
                  <a:tcPr marL="90000" marR="90000"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9238">
                <a:tc>
                  <a:txBody>
                    <a:bodyPr/>
                    <a:lstStyle/>
                    <a:p>
                      <a:pPr marL="0" marR="0" lvl="0" indent="0" algn="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smtClean="0">
                          <a:ln>
                            <a:noFill/>
                          </a:ln>
                          <a:solidFill>
                            <a:srgbClr val="CC0099"/>
                          </a:solidFill>
                          <a:effectLst>
                            <a:outerShdw blurRad="38100" dist="38100" dir="2700000" algn="tl">
                              <a:srgbClr val="000000"/>
                            </a:outerShdw>
                          </a:effectLst>
                          <a:latin typeface="Arial" charset="0"/>
                          <a:cs typeface="Arial" charset="0"/>
                        </a:rPr>
                        <a:t>1</a:t>
                      </a:r>
                    </a:p>
                  </a:txBody>
                  <a:tcPr marL="90000" marR="90000" marT="46800" marB="4680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smtClean="0">
                          <a:ln>
                            <a:noFill/>
                          </a:ln>
                          <a:solidFill>
                            <a:srgbClr val="CC0099"/>
                          </a:solidFill>
                          <a:effectLst>
                            <a:outerShdw blurRad="38100" dist="38100" dir="2700000" algn="tl">
                              <a:srgbClr val="000000"/>
                            </a:outerShdw>
                          </a:effectLst>
                          <a:latin typeface="Arial" charset="0"/>
                          <a:cs typeface="Arial" charset="0"/>
                        </a:rPr>
                        <a:t>66.6</a:t>
                      </a:r>
                    </a:p>
                  </a:txBody>
                  <a:tcPr marL="90000" marR="90000"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9238">
                <a:tc>
                  <a:txBody>
                    <a:bodyPr/>
                    <a:lstStyle/>
                    <a:p>
                      <a:pPr marL="0" marR="0" lvl="0" indent="0" algn="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smtClean="0">
                          <a:ln>
                            <a:noFill/>
                          </a:ln>
                          <a:solidFill>
                            <a:srgbClr val="CC0099"/>
                          </a:solidFill>
                          <a:effectLst>
                            <a:outerShdw blurRad="38100" dist="38100" dir="2700000" algn="tl">
                              <a:srgbClr val="000000"/>
                            </a:outerShdw>
                          </a:effectLst>
                          <a:latin typeface="Arial" charset="0"/>
                          <a:cs typeface="Arial" charset="0"/>
                        </a:rPr>
                        <a:t>2</a:t>
                      </a:r>
                    </a:p>
                  </a:txBody>
                  <a:tcPr marL="90000" marR="90000" marT="46800" marB="4680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smtClean="0">
                          <a:ln>
                            <a:noFill/>
                          </a:ln>
                          <a:solidFill>
                            <a:srgbClr val="CC0099"/>
                          </a:solidFill>
                          <a:effectLst>
                            <a:outerShdw blurRad="38100" dist="38100" dir="2700000" algn="tl">
                              <a:srgbClr val="000000"/>
                            </a:outerShdw>
                          </a:effectLst>
                          <a:latin typeface="Arial" charset="0"/>
                          <a:cs typeface="Arial" charset="0"/>
                        </a:rPr>
                        <a:t>77.7</a:t>
                      </a:r>
                    </a:p>
                  </a:txBody>
                  <a:tcPr marL="90000" marR="90000"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7650">
                <a:tc>
                  <a:txBody>
                    <a:bodyPr/>
                    <a:lstStyle/>
                    <a:p>
                      <a:pPr marL="0" marR="0" lvl="0" indent="0" algn="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smtClean="0">
                          <a:ln>
                            <a:noFill/>
                          </a:ln>
                          <a:solidFill>
                            <a:srgbClr val="CC0099"/>
                          </a:solidFill>
                          <a:effectLst>
                            <a:outerShdw blurRad="38100" dist="38100" dir="2700000" algn="tl">
                              <a:srgbClr val="000000"/>
                            </a:outerShdw>
                          </a:effectLst>
                          <a:latin typeface="Arial" charset="0"/>
                          <a:cs typeface="Arial" charset="0"/>
                        </a:rPr>
                        <a:t>3</a:t>
                      </a:r>
                    </a:p>
                  </a:txBody>
                  <a:tcPr marL="90000" marR="90000" marT="46800" marB="4680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smtClean="0">
                          <a:ln>
                            <a:noFill/>
                          </a:ln>
                          <a:solidFill>
                            <a:srgbClr val="CC0099"/>
                          </a:solidFill>
                          <a:effectLst>
                            <a:outerShdw blurRad="38100" dist="38100" dir="2700000" algn="tl">
                              <a:srgbClr val="000000"/>
                            </a:outerShdw>
                          </a:effectLst>
                          <a:latin typeface="Arial" charset="0"/>
                          <a:cs typeface="Arial" charset="0"/>
                        </a:rPr>
                        <a:t>0.0</a:t>
                      </a:r>
                    </a:p>
                  </a:txBody>
                  <a:tcPr marL="90000" marR="90000"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9238">
                <a:tc>
                  <a:txBody>
                    <a:bodyPr/>
                    <a:lstStyle/>
                    <a:p>
                      <a:pPr marL="0" marR="0" lvl="0" indent="0" algn="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smtClean="0">
                          <a:ln>
                            <a:noFill/>
                          </a:ln>
                          <a:solidFill>
                            <a:srgbClr val="CC0099"/>
                          </a:solidFill>
                          <a:effectLst>
                            <a:outerShdw blurRad="38100" dist="38100" dir="2700000" algn="tl">
                              <a:srgbClr val="000000"/>
                            </a:outerShdw>
                          </a:effectLst>
                          <a:latin typeface="Arial" charset="0"/>
                          <a:cs typeface="Arial" charset="0"/>
                        </a:rPr>
                        <a:t>4</a:t>
                      </a:r>
                    </a:p>
                  </a:txBody>
                  <a:tcPr marL="90000" marR="90000" marT="46800" marB="4680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smtClean="0">
                          <a:ln>
                            <a:noFill/>
                          </a:ln>
                          <a:solidFill>
                            <a:srgbClr val="CC0099"/>
                          </a:solidFill>
                          <a:effectLst>
                            <a:outerShdw blurRad="38100" dist="38100" dir="2700000" algn="tl">
                              <a:srgbClr val="000000"/>
                            </a:outerShdw>
                          </a:effectLst>
                          <a:latin typeface="Arial" charset="0"/>
                          <a:cs typeface="Arial" charset="0"/>
                        </a:rPr>
                        <a:t>0.0</a:t>
                      </a:r>
                    </a:p>
                  </a:txBody>
                  <a:tcPr marL="90000" marR="90000"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7650">
                <a:tc>
                  <a:txBody>
                    <a:bodyPr/>
                    <a:lstStyle/>
                    <a:p>
                      <a:pPr marL="0" marR="0" lvl="0" indent="0" algn="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smtClean="0">
                          <a:ln>
                            <a:noFill/>
                          </a:ln>
                          <a:solidFill>
                            <a:srgbClr val="CC0099"/>
                          </a:solidFill>
                          <a:effectLst>
                            <a:outerShdw blurRad="38100" dist="38100" dir="2700000" algn="tl">
                              <a:srgbClr val="000000"/>
                            </a:outerShdw>
                          </a:effectLst>
                          <a:latin typeface="Arial" charset="0"/>
                          <a:cs typeface="Arial" charset="0"/>
                        </a:rPr>
                        <a:t>5</a:t>
                      </a:r>
                    </a:p>
                  </a:txBody>
                  <a:tcPr marL="90000" marR="90000" marT="46800" marB="4680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smtClean="0">
                          <a:ln>
                            <a:noFill/>
                          </a:ln>
                          <a:solidFill>
                            <a:srgbClr val="CC0099"/>
                          </a:solidFill>
                          <a:effectLst>
                            <a:outerShdw blurRad="38100" dist="38100" dir="2700000" algn="tl">
                              <a:srgbClr val="000000"/>
                            </a:outerShdw>
                          </a:effectLst>
                          <a:latin typeface="Arial" charset="0"/>
                          <a:cs typeface="Arial" charset="0"/>
                        </a:rPr>
                        <a:t>0.0</a:t>
                      </a:r>
                    </a:p>
                  </a:txBody>
                  <a:tcPr marL="90000" marR="90000"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9238">
                <a:tc>
                  <a:txBody>
                    <a:bodyPr/>
                    <a:lstStyle/>
                    <a:p>
                      <a:pPr marL="0" marR="0" lvl="0" indent="0" algn="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smtClean="0">
                          <a:ln>
                            <a:noFill/>
                          </a:ln>
                          <a:solidFill>
                            <a:srgbClr val="CC0099"/>
                          </a:solidFill>
                          <a:effectLst>
                            <a:outerShdw blurRad="38100" dist="38100" dir="2700000" algn="tl">
                              <a:srgbClr val="000000"/>
                            </a:outerShdw>
                          </a:effectLst>
                          <a:latin typeface="Arial" charset="0"/>
                          <a:cs typeface="Arial" charset="0"/>
                        </a:rPr>
                        <a:t>6</a:t>
                      </a:r>
                    </a:p>
                  </a:txBody>
                  <a:tcPr marL="90000" marR="90000" marT="46800" marB="46800" anchor="ctr" horzOverflow="overflow">
                    <a:lnL cap="flat">
                      <a:noFill/>
                    </a:lnL>
                    <a:lnR w="28575" cap="flat" cmpd="sng" algn="ctr">
                      <a:solidFill>
                        <a:schemeClr val="tx1"/>
                      </a:solidFill>
                      <a:prstDash val="solid"/>
                      <a:round/>
                      <a:headEnd type="none" w="med" len="med"/>
                      <a:tailEnd type="none" w="med" len="med"/>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rgbClr val="CC0099"/>
                          </a:solidFill>
                          <a:effectLst>
                            <a:outerShdw blurRad="38100" dist="38100" dir="2700000" algn="tl">
                              <a:srgbClr val="000000"/>
                            </a:outerShdw>
                          </a:effectLst>
                          <a:latin typeface="Arial" charset="0"/>
                          <a:cs typeface="Arial" charset="0"/>
                        </a:rPr>
                        <a:t>0.0</a:t>
                      </a:r>
                    </a:p>
                  </a:txBody>
                  <a:tcPr marL="90000" marR="90000"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 name="Slide Number Placeholder 9"/>
          <p:cNvSpPr>
            <a:spLocks noGrp="1"/>
          </p:cNvSpPr>
          <p:nvPr>
            <p:ph type="sldNum" sz="quarter" idx="12"/>
          </p:nvPr>
        </p:nvSpPr>
        <p:spPr/>
        <p:txBody>
          <a:bodyPr/>
          <a:lstStyle/>
          <a:p>
            <a:fld id="{7F8B5327-662B-486C-A55F-C826F1128C71}" type="slidenum">
              <a:rPr lang="en-US" smtClean="0"/>
              <a:pPr/>
              <a:t>12</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785926"/>
            <a:ext cx="7505934" cy="2431435"/>
          </a:xfrm>
          <a:prstGeom prst="rect">
            <a:avLst/>
          </a:prstGeom>
          <a:noFill/>
          <a:ln w="9525">
            <a:noFill/>
            <a:miter lim="800000"/>
            <a:headEnd/>
            <a:tailEnd/>
          </a:ln>
        </p:spPr>
        <p:txBody>
          <a:bodyPr wrap="square">
            <a:spAutoFit/>
          </a:bodyPr>
          <a:lstStyle/>
          <a:p>
            <a:pPr algn="just" rtl="1">
              <a:spcBef>
                <a:spcPct val="0"/>
              </a:spcBef>
            </a:pPr>
            <a:r>
              <a:rPr lang="fa-IR" sz="2400" dirty="0" smtClean="0">
                <a:solidFill>
                  <a:srgbClr val="800000"/>
                </a:solidFill>
                <a:latin typeface="Tahoma" pitchFamily="34" charset="0"/>
              </a:rPr>
              <a:t>يك‌ آرايه‌ را مي‌توانيم به طور کامل با صفر مقداردهي اوليه کنيم.</a:t>
            </a:r>
          </a:p>
          <a:p>
            <a:pPr algn="just">
              <a:spcBef>
                <a:spcPct val="0"/>
              </a:spcBef>
            </a:pPr>
            <a:r>
              <a:rPr lang="en-US" sz="2000" dirty="0" smtClean="0">
                <a:solidFill>
                  <a:srgbClr val="006600"/>
                </a:solidFill>
                <a:latin typeface="Tahoma" pitchFamily="34" charset="0"/>
              </a:rPr>
              <a:t>float a[9] = { 0 };</a:t>
            </a:r>
            <a:endParaRPr lang="fa-IR" sz="2000" dirty="0" smtClean="0">
              <a:solidFill>
                <a:srgbClr val="006600"/>
              </a:solidFill>
              <a:latin typeface="Tahoma" pitchFamily="34" charset="0"/>
            </a:endParaRPr>
          </a:p>
          <a:p>
            <a:pPr algn="just">
              <a:spcBef>
                <a:spcPct val="0"/>
              </a:spcBef>
            </a:pPr>
            <a:endParaRPr lang="fa-IR" sz="2000" dirty="0" smtClean="0">
              <a:solidFill>
                <a:srgbClr val="006600"/>
              </a:solidFill>
              <a:latin typeface="Tahoma" pitchFamily="34" charset="0"/>
            </a:endParaRPr>
          </a:p>
          <a:p>
            <a:pPr algn="just" rtl="1">
              <a:spcBef>
                <a:spcPct val="0"/>
              </a:spcBef>
            </a:pPr>
            <a:r>
              <a:rPr lang="fa-IR" sz="2400" dirty="0" smtClean="0">
                <a:latin typeface="Tahoma" pitchFamily="34" charset="0"/>
              </a:rPr>
              <a:t> درست مثل يک متغير معمولي، اگر يک آرايه مقداردهي اوليه نشود، عناصر آن حاوي مقادير نامعتبر خواهد بود.</a:t>
            </a:r>
          </a:p>
          <a:p>
            <a:pPr algn="just">
              <a:spcBef>
                <a:spcPct val="0"/>
              </a:spcBef>
            </a:pPr>
            <a:endParaRPr lang="en-US" sz="2000" dirty="0" smtClean="0">
              <a:solidFill>
                <a:srgbClr val="006600"/>
              </a:solidFill>
              <a:latin typeface="Tahoma" pitchFamily="34" charset="0"/>
            </a:endParaRPr>
          </a:p>
          <a:p>
            <a:pPr algn="just" rtl="1">
              <a:spcBef>
                <a:spcPct val="0"/>
              </a:spcBef>
            </a:pPr>
            <a:endParaRPr lang="en-US" sz="2000" b="1" dirty="0">
              <a:solidFill>
                <a:srgbClr val="800000"/>
              </a:solidFill>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ar-SA" sz="2800" b="1" dirty="0" smtClean="0">
                <a:solidFill>
                  <a:srgbClr val="FF0000"/>
                </a:solidFill>
                <a:latin typeface="Tahoma" pitchFamily="34" charset="0"/>
              </a:rPr>
              <a:t>مقداردهي آرايه‌ها</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13</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2000240"/>
            <a:ext cx="8072494" cy="3293209"/>
          </a:xfrm>
          <a:prstGeom prst="rect">
            <a:avLst/>
          </a:prstGeom>
          <a:noFill/>
          <a:ln w="9525">
            <a:noFill/>
            <a:miter lim="800000"/>
            <a:headEnd/>
            <a:tailEnd/>
          </a:ln>
        </p:spPr>
        <p:txBody>
          <a:bodyPr wrap="square">
            <a:spAutoFit/>
          </a:bodyPr>
          <a:lstStyle/>
          <a:p>
            <a:pPr algn="just" rtl="1">
              <a:spcBef>
                <a:spcPct val="0"/>
              </a:spcBef>
            </a:pPr>
            <a:r>
              <a:rPr lang="fa-IR" sz="2400" dirty="0" smtClean="0">
                <a:solidFill>
                  <a:srgbClr val="800000"/>
                </a:solidFill>
                <a:latin typeface="Tahoma" pitchFamily="34" charset="0"/>
              </a:rPr>
              <a:t>توسط نام آرايه و انديس آن مي‌توان به عناصر آرايه دسترسي پيدا نمود.</a:t>
            </a:r>
          </a:p>
          <a:p>
            <a:pPr algn="just" rtl="1">
              <a:spcBef>
                <a:spcPct val="0"/>
              </a:spcBef>
            </a:pPr>
            <a:endParaRPr lang="fa-IR" sz="2000" dirty="0" smtClean="0">
              <a:solidFill>
                <a:srgbClr val="006600"/>
              </a:solidFill>
              <a:latin typeface="Tahoma" pitchFamily="34" charset="0"/>
            </a:endParaRPr>
          </a:p>
          <a:p>
            <a:pPr algn="just" rtl="1">
              <a:spcBef>
                <a:spcPct val="0"/>
              </a:spcBef>
            </a:pPr>
            <a:r>
              <a:rPr lang="fa-IR" sz="2400" dirty="0" smtClean="0">
                <a:solidFill>
                  <a:srgbClr val="006600"/>
                </a:solidFill>
                <a:latin typeface="Tahoma" pitchFamily="34" charset="0"/>
              </a:rPr>
              <a:t>مثال:</a:t>
            </a:r>
          </a:p>
          <a:p>
            <a:pPr algn="just">
              <a:spcBef>
                <a:spcPct val="0"/>
              </a:spcBef>
            </a:pPr>
            <a:r>
              <a:rPr lang="en-US" sz="2400" dirty="0" smtClean="0">
                <a:solidFill>
                  <a:srgbClr val="006600"/>
                </a:solidFill>
                <a:latin typeface="Tahoma" pitchFamily="34" charset="0"/>
              </a:rPr>
              <a:t>float a[9] = { 0 };</a:t>
            </a:r>
            <a:endParaRPr lang="fa-IR" sz="2400" dirty="0" smtClean="0">
              <a:solidFill>
                <a:srgbClr val="006600"/>
              </a:solidFill>
              <a:latin typeface="Tahoma" pitchFamily="34" charset="0"/>
            </a:endParaRPr>
          </a:p>
          <a:p>
            <a:pPr algn="just">
              <a:spcBef>
                <a:spcPct val="0"/>
              </a:spcBef>
            </a:pPr>
            <a:r>
              <a:rPr lang="en-US" sz="2400" dirty="0" smtClean="0">
                <a:solidFill>
                  <a:srgbClr val="006600"/>
                </a:solidFill>
                <a:latin typeface="Tahoma" pitchFamily="34" charset="0"/>
              </a:rPr>
              <a:t> </a:t>
            </a:r>
            <a:r>
              <a:rPr lang="en-US" sz="2400" dirty="0" err="1" smtClean="0">
                <a:solidFill>
                  <a:srgbClr val="006600"/>
                </a:solidFill>
                <a:latin typeface="Tahoma" pitchFamily="34" charset="0"/>
              </a:rPr>
              <a:t>cout</a:t>
            </a:r>
            <a:r>
              <a:rPr lang="en-US" sz="2400" dirty="0" smtClean="0">
                <a:solidFill>
                  <a:srgbClr val="006600"/>
                </a:solidFill>
                <a:latin typeface="Tahoma" pitchFamily="34" charset="0"/>
              </a:rPr>
              <a:t> &lt;&lt; a[0];</a:t>
            </a:r>
            <a:r>
              <a:rPr lang="fa-IR" sz="2400" dirty="0" smtClean="0">
                <a:solidFill>
                  <a:srgbClr val="006600"/>
                </a:solidFill>
                <a:latin typeface="Tahoma" pitchFamily="34" charset="0"/>
              </a:rPr>
              <a:t>        </a:t>
            </a:r>
            <a:r>
              <a:rPr lang="en-US" sz="2400" dirty="0" smtClean="0">
                <a:solidFill>
                  <a:srgbClr val="006600"/>
                </a:solidFill>
                <a:latin typeface="Tahoma" pitchFamily="34" charset="0"/>
              </a:rPr>
              <a:t>//</a:t>
            </a:r>
            <a:r>
              <a:rPr lang="fa-IR" sz="2000" dirty="0" smtClean="0">
                <a:solidFill>
                  <a:srgbClr val="006600"/>
                </a:solidFill>
                <a:latin typeface="Tahoma" pitchFamily="34" charset="0"/>
              </a:rPr>
              <a:t>محتويات عنصر صفر از آرايه را در خروجي نمايش مي‌دهد</a:t>
            </a:r>
            <a:endParaRPr lang="fa-IR" sz="2400" dirty="0" smtClean="0">
              <a:solidFill>
                <a:srgbClr val="006600"/>
              </a:solidFill>
              <a:latin typeface="Tahoma" pitchFamily="34" charset="0"/>
            </a:endParaRPr>
          </a:p>
          <a:p>
            <a:pPr algn="just">
              <a:spcBef>
                <a:spcPct val="0"/>
              </a:spcBef>
            </a:pPr>
            <a:r>
              <a:rPr lang="en-US" sz="2000" dirty="0" smtClean="0">
                <a:solidFill>
                  <a:srgbClr val="006600"/>
                </a:solidFill>
                <a:latin typeface="Tahoma" pitchFamily="34" charset="0"/>
              </a:rPr>
              <a:t> </a:t>
            </a:r>
            <a:r>
              <a:rPr lang="en-US" sz="2400" dirty="0" err="1" smtClean="0">
                <a:solidFill>
                  <a:srgbClr val="006600"/>
                </a:solidFill>
                <a:latin typeface="Tahoma" pitchFamily="34" charset="0"/>
              </a:rPr>
              <a:t>cin</a:t>
            </a:r>
            <a:r>
              <a:rPr lang="en-US" sz="2400" dirty="0" smtClean="0">
                <a:solidFill>
                  <a:srgbClr val="006600"/>
                </a:solidFill>
                <a:latin typeface="Tahoma" pitchFamily="34" charset="0"/>
              </a:rPr>
              <a:t> &gt;&gt; a[2];</a:t>
            </a:r>
            <a:r>
              <a:rPr lang="en-US" sz="2000" dirty="0" smtClean="0">
                <a:solidFill>
                  <a:srgbClr val="006600"/>
                </a:solidFill>
                <a:latin typeface="Tahoma" pitchFamily="34" charset="0"/>
              </a:rPr>
              <a:t>   // </a:t>
            </a:r>
            <a:r>
              <a:rPr lang="fa-IR" sz="2000" dirty="0" smtClean="0">
                <a:solidFill>
                  <a:srgbClr val="006600"/>
                </a:solidFill>
                <a:latin typeface="Tahoma" pitchFamily="34" charset="0"/>
              </a:rPr>
              <a:t>مقدار خوانده شده از ورودي در عنصر با انديس 2 از آرايه قرار مي‌گيرد</a:t>
            </a:r>
          </a:p>
          <a:p>
            <a:pPr algn="just">
              <a:spcBef>
                <a:spcPct val="0"/>
              </a:spcBef>
            </a:pPr>
            <a:r>
              <a:rPr lang="en-US" sz="2000" dirty="0" smtClean="0">
                <a:solidFill>
                  <a:srgbClr val="006600"/>
                </a:solidFill>
                <a:latin typeface="Tahoma" pitchFamily="34" charset="0"/>
              </a:rPr>
              <a:t> </a:t>
            </a:r>
            <a:r>
              <a:rPr lang="en-US" sz="2400" dirty="0" smtClean="0">
                <a:solidFill>
                  <a:srgbClr val="006600"/>
                </a:solidFill>
                <a:latin typeface="Tahoma" pitchFamily="34" charset="0"/>
              </a:rPr>
              <a:t>a[1] = 12.5;   </a:t>
            </a:r>
            <a:r>
              <a:rPr lang="en-US" sz="2000" dirty="0" smtClean="0">
                <a:solidFill>
                  <a:srgbClr val="006600"/>
                </a:solidFill>
                <a:latin typeface="Tahoma" pitchFamily="34" charset="0"/>
              </a:rPr>
              <a:t>// </a:t>
            </a:r>
            <a:r>
              <a:rPr lang="fa-IR" sz="2000" dirty="0" smtClean="0">
                <a:solidFill>
                  <a:srgbClr val="006600"/>
                </a:solidFill>
                <a:latin typeface="Tahoma" pitchFamily="34" charset="0"/>
              </a:rPr>
              <a:t>مقدار 12.5 در عنصر با انديس 1 از آرايه قرار مي‌گيرد</a:t>
            </a:r>
          </a:p>
          <a:p>
            <a:pPr algn="just">
              <a:spcBef>
                <a:spcPct val="0"/>
              </a:spcBef>
            </a:pPr>
            <a:r>
              <a:rPr lang="en-US" sz="2400" dirty="0" smtClean="0">
                <a:solidFill>
                  <a:srgbClr val="006600"/>
                </a:solidFill>
                <a:latin typeface="Tahoma" pitchFamily="34" charset="0"/>
              </a:rPr>
              <a:t> a[3] = (a[2]+a[1])/2;  </a:t>
            </a:r>
            <a:r>
              <a:rPr lang="en-US" sz="2000" dirty="0" smtClean="0">
                <a:solidFill>
                  <a:srgbClr val="006600"/>
                </a:solidFill>
                <a:latin typeface="Tahoma" pitchFamily="34" charset="0"/>
              </a:rPr>
              <a:t>//</a:t>
            </a:r>
            <a:r>
              <a:rPr lang="fa-IR" sz="2000" dirty="0" smtClean="0">
                <a:solidFill>
                  <a:srgbClr val="006600"/>
                </a:solidFill>
                <a:latin typeface="Tahoma" pitchFamily="34" charset="0"/>
              </a:rPr>
              <a:t>ميانگين عناصر 1 و 2 در عنصر 3 قرار مي‌گيرد</a:t>
            </a:r>
            <a:endParaRPr lang="en-US" sz="2000" dirty="0" smtClean="0">
              <a:solidFill>
                <a:srgbClr val="006600"/>
              </a:solidFill>
              <a:latin typeface="Tahoma" pitchFamily="34" charset="0"/>
            </a:endParaRPr>
          </a:p>
          <a:p>
            <a:pPr algn="just">
              <a:spcBef>
                <a:spcPct val="0"/>
              </a:spcBef>
            </a:pPr>
            <a:r>
              <a:rPr lang="en-US" sz="2000" b="1" dirty="0" smtClean="0">
                <a:solidFill>
                  <a:srgbClr val="800000"/>
                </a:solidFill>
                <a:latin typeface="Tahoma" pitchFamily="34" charset="0"/>
              </a:rPr>
              <a:t>  ..</a:t>
            </a:r>
            <a:endParaRPr lang="en-US" sz="2000" b="1" dirty="0">
              <a:solidFill>
                <a:srgbClr val="800000"/>
              </a:solidFill>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fa-IR" sz="2800" b="1" dirty="0" smtClean="0">
                <a:solidFill>
                  <a:srgbClr val="FF0000"/>
                </a:solidFill>
                <a:latin typeface="Tahoma" pitchFamily="34" charset="0"/>
              </a:rPr>
              <a:t>دسترسي به عناصر آرايه</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14</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785926"/>
            <a:ext cx="7505934" cy="4031873"/>
          </a:xfrm>
          <a:prstGeom prst="rect">
            <a:avLst/>
          </a:prstGeom>
          <a:noFill/>
          <a:ln w="9525">
            <a:noFill/>
            <a:miter lim="800000"/>
            <a:headEnd/>
            <a:tailEnd/>
          </a:ln>
        </p:spPr>
        <p:txBody>
          <a:bodyPr wrap="square">
            <a:spAutoFit/>
          </a:bodyPr>
          <a:lstStyle/>
          <a:p>
            <a:pPr algn="just" rtl="1">
              <a:spcBef>
                <a:spcPct val="0"/>
              </a:spcBef>
            </a:pPr>
            <a:r>
              <a:rPr lang="fa-IR" sz="2400" dirty="0" smtClean="0">
                <a:solidFill>
                  <a:srgbClr val="800000"/>
                </a:solidFill>
                <a:latin typeface="Tahoma" pitchFamily="34" charset="0"/>
              </a:rPr>
              <a:t>يك‌ آرايه‌ را مي‌توانيم با استفاده از يک حلقه </a:t>
            </a:r>
            <a:r>
              <a:rPr lang="en-US" sz="2400" dirty="0" smtClean="0">
                <a:solidFill>
                  <a:srgbClr val="800000"/>
                </a:solidFill>
                <a:latin typeface="Tahoma" pitchFamily="34" charset="0"/>
              </a:rPr>
              <a:t>for</a:t>
            </a:r>
            <a:r>
              <a:rPr lang="fa-IR" sz="2400" dirty="0" smtClean="0">
                <a:solidFill>
                  <a:srgbClr val="800000"/>
                </a:solidFill>
                <a:latin typeface="Tahoma" pitchFamily="34" charset="0"/>
              </a:rPr>
              <a:t> به طور کامل مقداردهي نماييم.</a:t>
            </a:r>
          </a:p>
          <a:p>
            <a:pPr algn="just">
              <a:spcBef>
                <a:spcPct val="0"/>
              </a:spcBef>
            </a:pPr>
            <a:r>
              <a:rPr lang="en-US" sz="2400" dirty="0" err="1" smtClean="0">
                <a:solidFill>
                  <a:srgbClr val="006600"/>
                </a:solidFill>
                <a:latin typeface="Tahoma" pitchFamily="34" charset="0"/>
              </a:rPr>
              <a:t>int</a:t>
            </a:r>
            <a:r>
              <a:rPr lang="en-US" sz="2400" dirty="0" smtClean="0">
                <a:solidFill>
                  <a:srgbClr val="006600"/>
                </a:solidFill>
                <a:latin typeface="Tahoma" pitchFamily="34" charset="0"/>
              </a:rPr>
              <a:t>  main()</a:t>
            </a:r>
          </a:p>
          <a:p>
            <a:pPr algn="just">
              <a:spcBef>
                <a:spcPct val="0"/>
              </a:spcBef>
            </a:pPr>
            <a:r>
              <a:rPr lang="en-US" sz="2400" dirty="0" smtClean="0">
                <a:solidFill>
                  <a:srgbClr val="006600"/>
                </a:solidFill>
                <a:latin typeface="Tahoma" pitchFamily="34" charset="0"/>
              </a:rPr>
              <a:t>  {</a:t>
            </a:r>
          </a:p>
          <a:p>
            <a:pPr algn="just">
              <a:spcBef>
                <a:spcPct val="0"/>
              </a:spcBef>
            </a:pPr>
            <a:r>
              <a:rPr lang="en-US" sz="2400" dirty="0" smtClean="0">
                <a:solidFill>
                  <a:srgbClr val="006600"/>
                </a:solidFill>
                <a:latin typeface="Tahoma" pitchFamily="34" charset="0"/>
              </a:rPr>
              <a:t>    </a:t>
            </a:r>
            <a:r>
              <a:rPr lang="en-US" sz="2400" dirty="0" err="1" smtClean="0">
                <a:solidFill>
                  <a:srgbClr val="006600"/>
                </a:solidFill>
                <a:latin typeface="Tahoma" pitchFamily="34" charset="0"/>
              </a:rPr>
              <a:t>int</a:t>
            </a:r>
            <a:r>
              <a:rPr lang="en-US" sz="2400" dirty="0" smtClean="0">
                <a:solidFill>
                  <a:srgbClr val="006600"/>
                </a:solidFill>
                <a:latin typeface="Tahoma" pitchFamily="34" charset="0"/>
              </a:rPr>
              <a:t> a[10],</a:t>
            </a:r>
            <a:r>
              <a:rPr lang="en-US" sz="2400" dirty="0" err="1" smtClean="0">
                <a:solidFill>
                  <a:srgbClr val="006600"/>
                </a:solidFill>
                <a:latin typeface="Tahoma" pitchFamily="34" charset="0"/>
              </a:rPr>
              <a:t>i</a:t>
            </a:r>
            <a:r>
              <a:rPr lang="en-US" sz="2400" dirty="0" smtClean="0">
                <a:solidFill>
                  <a:srgbClr val="006600"/>
                </a:solidFill>
                <a:latin typeface="Tahoma" pitchFamily="34" charset="0"/>
              </a:rPr>
              <a:t>;</a:t>
            </a:r>
          </a:p>
          <a:p>
            <a:pPr algn="just">
              <a:spcBef>
                <a:spcPct val="0"/>
              </a:spcBef>
            </a:pPr>
            <a:r>
              <a:rPr lang="en-US" sz="2400" dirty="0" smtClean="0">
                <a:solidFill>
                  <a:srgbClr val="006600"/>
                </a:solidFill>
                <a:latin typeface="Tahoma" pitchFamily="34" charset="0"/>
              </a:rPr>
              <a:t>    </a:t>
            </a:r>
            <a:r>
              <a:rPr lang="en-US" sz="2400" dirty="0" err="1" smtClean="0">
                <a:solidFill>
                  <a:srgbClr val="006600"/>
                </a:solidFill>
                <a:latin typeface="Tahoma" pitchFamily="34" charset="0"/>
              </a:rPr>
              <a:t>cout</a:t>
            </a:r>
            <a:r>
              <a:rPr lang="en-US" sz="2400" dirty="0" smtClean="0">
                <a:solidFill>
                  <a:srgbClr val="006600"/>
                </a:solidFill>
                <a:latin typeface="Tahoma" pitchFamily="34" charset="0"/>
              </a:rPr>
              <a:t> &lt;&lt; “ please enter 10 integer:”;</a:t>
            </a:r>
          </a:p>
          <a:p>
            <a:pPr algn="just">
              <a:spcBef>
                <a:spcPct val="0"/>
              </a:spcBef>
            </a:pPr>
            <a:r>
              <a:rPr lang="en-US" sz="2400" dirty="0" smtClean="0">
                <a:solidFill>
                  <a:srgbClr val="006600"/>
                </a:solidFill>
                <a:latin typeface="Tahoma" pitchFamily="34" charset="0"/>
              </a:rPr>
              <a:t>    for ( </a:t>
            </a:r>
            <a:r>
              <a:rPr lang="en-US" sz="2400" dirty="0" err="1" smtClean="0">
                <a:solidFill>
                  <a:srgbClr val="006600"/>
                </a:solidFill>
                <a:latin typeface="Tahoma" pitchFamily="34" charset="0"/>
              </a:rPr>
              <a:t>i</a:t>
            </a:r>
            <a:r>
              <a:rPr lang="en-US" sz="2400" dirty="0" smtClean="0">
                <a:solidFill>
                  <a:srgbClr val="006600"/>
                </a:solidFill>
                <a:latin typeface="Tahoma" pitchFamily="34" charset="0"/>
              </a:rPr>
              <a:t> = 0 ; </a:t>
            </a:r>
            <a:r>
              <a:rPr lang="en-US" sz="2400" dirty="0" err="1" smtClean="0">
                <a:solidFill>
                  <a:srgbClr val="006600"/>
                </a:solidFill>
                <a:latin typeface="Tahoma" pitchFamily="34" charset="0"/>
              </a:rPr>
              <a:t>i</a:t>
            </a:r>
            <a:r>
              <a:rPr lang="en-US" sz="2400" dirty="0" smtClean="0">
                <a:solidFill>
                  <a:srgbClr val="006600"/>
                </a:solidFill>
                <a:latin typeface="Tahoma" pitchFamily="34" charset="0"/>
              </a:rPr>
              <a:t> &lt;10 ; </a:t>
            </a:r>
            <a:r>
              <a:rPr lang="en-US" sz="2400" dirty="0" err="1" smtClean="0">
                <a:solidFill>
                  <a:srgbClr val="006600"/>
                </a:solidFill>
                <a:latin typeface="Tahoma" pitchFamily="34" charset="0"/>
              </a:rPr>
              <a:t>i</a:t>
            </a:r>
            <a:r>
              <a:rPr lang="en-US" sz="2400" dirty="0" smtClean="0">
                <a:solidFill>
                  <a:srgbClr val="006600"/>
                </a:solidFill>
                <a:latin typeface="Tahoma" pitchFamily="34" charset="0"/>
              </a:rPr>
              <a:t>++)</a:t>
            </a:r>
          </a:p>
          <a:p>
            <a:pPr algn="just">
              <a:spcBef>
                <a:spcPct val="0"/>
              </a:spcBef>
            </a:pPr>
            <a:r>
              <a:rPr lang="en-US" sz="2400" dirty="0" smtClean="0">
                <a:solidFill>
                  <a:srgbClr val="006600"/>
                </a:solidFill>
                <a:latin typeface="Tahoma" pitchFamily="34" charset="0"/>
              </a:rPr>
              <a:t>	</a:t>
            </a:r>
            <a:r>
              <a:rPr lang="en-US" sz="2400" dirty="0" err="1" smtClean="0">
                <a:solidFill>
                  <a:srgbClr val="006600"/>
                </a:solidFill>
                <a:latin typeface="Tahoma" pitchFamily="34" charset="0"/>
              </a:rPr>
              <a:t>cin</a:t>
            </a:r>
            <a:r>
              <a:rPr lang="en-US" sz="2400" dirty="0" smtClean="0">
                <a:solidFill>
                  <a:srgbClr val="006600"/>
                </a:solidFill>
                <a:latin typeface="Tahoma" pitchFamily="34" charset="0"/>
              </a:rPr>
              <a:t> &gt;&gt; a[</a:t>
            </a:r>
            <a:r>
              <a:rPr lang="en-US" sz="2400" dirty="0" err="1" smtClean="0">
                <a:solidFill>
                  <a:srgbClr val="006600"/>
                </a:solidFill>
                <a:latin typeface="Tahoma" pitchFamily="34" charset="0"/>
              </a:rPr>
              <a:t>i</a:t>
            </a:r>
            <a:r>
              <a:rPr lang="en-US" sz="2400" dirty="0" smtClean="0">
                <a:solidFill>
                  <a:srgbClr val="006600"/>
                </a:solidFill>
                <a:latin typeface="Tahoma" pitchFamily="34" charset="0"/>
              </a:rPr>
              <a:t>];</a:t>
            </a:r>
          </a:p>
          <a:p>
            <a:pPr algn="just">
              <a:spcBef>
                <a:spcPct val="0"/>
              </a:spcBef>
            </a:pPr>
            <a:r>
              <a:rPr lang="en-US" sz="2400" dirty="0" smtClean="0">
                <a:solidFill>
                  <a:srgbClr val="006600"/>
                </a:solidFill>
                <a:latin typeface="Tahoma" pitchFamily="34" charset="0"/>
              </a:rPr>
              <a:t>   }</a:t>
            </a:r>
            <a:endParaRPr lang="fa-IR" sz="2400" dirty="0" smtClean="0">
              <a:latin typeface="Tahoma" pitchFamily="34" charset="0"/>
            </a:endParaRPr>
          </a:p>
          <a:p>
            <a:pPr algn="just">
              <a:spcBef>
                <a:spcPct val="0"/>
              </a:spcBef>
            </a:pPr>
            <a:endParaRPr lang="en-US" sz="2000" dirty="0" smtClean="0">
              <a:solidFill>
                <a:srgbClr val="006600"/>
              </a:solidFill>
              <a:latin typeface="Tahoma" pitchFamily="34" charset="0"/>
            </a:endParaRPr>
          </a:p>
          <a:p>
            <a:pPr algn="just" rtl="1">
              <a:spcBef>
                <a:spcPct val="0"/>
              </a:spcBef>
            </a:pPr>
            <a:endParaRPr lang="en-US" sz="2000" b="1" dirty="0">
              <a:solidFill>
                <a:srgbClr val="800000"/>
              </a:solidFill>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fa-IR" sz="2800" b="1" dirty="0" smtClean="0">
                <a:solidFill>
                  <a:srgbClr val="FF0000"/>
                </a:solidFill>
                <a:latin typeface="Tahoma" pitchFamily="34" charset="0"/>
              </a:rPr>
              <a:t>مقداردهي آرايه با مقادير ورودي</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15</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2000240"/>
            <a:ext cx="7505934" cy="1384995"/>
          </a:xfrm>
          <a:prstGeom prst="rect">
            <a:avLst/>
          </a:prstGeom>
          <a:noFill/>
          <a:ln w="9525">
            <a:noFill/>
            <a:miter lim="800000"/>
            <a:headEnd/>
            <a:tailEnd/>
          </a:ln>
        </p:spPr>
        <p:txBody>
          <a:bodyPr wrap="square">
            <a:spAutoFit/>
          </a:bodyPr>
          <a:lstStyle/>
          <a:p>
            <a:pPr algn="just" rtl="1"/>
            <a:r>
              <a:rPr lang="fa-IR" sz="2800" dirty="0" smtClean="0">
                <a:latin typeface="Tahoma" pitchFamily="34" charset="0"/>
              </a:rPr>
              <a:t>در بعضي از زبان‌هاي برنامه‌نويسي‌، ايندکس آرايه نمي‌تواند از محدودۀ تعريف شده براي آن بيشتر باشد. </a:t>
            </a:r>
            <a:endParaRPr lang="en-US" sz="2800" dirty="0" smtClean="0">
              <a:latin typeface="Tahoma" pitchFamily="34" charset="0"/>
            </a:endParaRPr>
          </a:p>
          <a:p>
            <a:pPr algn="ctr" rtl="1"/>
            <a:r>
              <a:rPr lang="fa-IR" sz="2800" dirty="0" smtClean="0">
                <a:solidFill>
                  <a:srgbClr val="FF9966"/>
                </a:solidFill>
                <a:latin typeface="Tahoma" pitchFamily="34" charset="0"/>
              </a:rPr>
              <a:t>اين سيستم حفاظتي در </a:t>
            </a:r>
            <a:r>
              <a:rPr lang="en-US" sz="2800" dirty="0" smtClean="0">
                <a:solidFill>
                  <a:srgbClr val="FF0000"/>
                </a:solidFill>
                <a:latin typeface="Tahoma" pitchFamily="34" charset="0"/>
              </a:rPr>
              <a:t>C++</a:t>
            </a:r>
            <a:r>
              <a:rPr lang="fa-IR" sz="2800" dirty="0" smtClean="0">
                <a:solidFill>
                  <a:srgbClr val="FF9966"/>
                </a:solidFill>
                <a:latin typeface="Tahoma" pitchFamily="34" charset="0"/>
              </a:rPr>
              <a:t> وجود ندارد.</a:t>
            </a:r>
            <a:r>
              <a:rPr lang="fa-IR" sz="2800" dirty="0" smtClean="0">
                <a:solidFill>
                  <a:srgbClr val="006600"/>
                </a:solidFill>
                <a:latin typeface="Tahoma" pitchFamily="34" charset="0"/>
              </a:rPr>
              <a:t> </a:t>
            </a:r>
            <a:endParaRPr lang="en-US" sz="2800" dirty="0">
              <a:solidFill>
                <a:srgbClr val="006600"/>
              </a:solidFill>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ar-SA" sz="2800" b="1" dirty="0" smtClean="0">
                <a:solidFill>
                  <a:srgbClr val="FF0000"/>
                </a:solidFill>
                <a:latin typeface="Tahoma" pitchFamily="34" charset="0"/>
              </a:rPr>
              <a:t>ايندكس بيرون از حدود آرايه‌</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16</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357158" y="1571612"/>
            <a:ext cx="7505934" cy="4093428"/>
          </a:xfrm>
          <a:prstGeom prst="rect">
            <a:avLst/>
          </a:prstGeom>
          <a:noFill/>
          <a:ln w="9525">
            <a:noFill/>
            <a:miter lim="800000"/>
            <a:headEnd/>
            <a:tailEnd/>
          </a:ln>
        </p:spPr>
        <p:txBody>
          <a:bodyPr wrap="square">
            <a:spAutoFit/>
          </a:bodyPr>
          <a:lstStyle/>
          <a:p>
            <a:pPr algn="just" rtl="1"/>
            <a:r>
              <a:rPr lang="ar-SA" sz="2800" b="1" dirty="0" smtClean="0">
                <a:latin typeface="Tahoma" pitchFamily="34" charset="0"/>
              </a:rPr>
              <a:t>مثال‌</a:t>
            </a:r>
            <a:r>
              <a:rPr lang="en-US" sz="2800" b="1" dirty="0" smtClean="0">
                <a:latin typeface="Tahoma" pitchFamily="34" charset="0"/>
              </a:rPr>
              <a:t>:</a:t>
            </a:r>
            <a:r>
              <a:rPr lang="ar-SA" sz="2800" b="1" dirty="0" smtClean="0">
                <a:latin typeface="Tahoma" pitchFamily="34" charset="0"/>
              </a:rPr>
              <a:t>تجاوز ايندکس آرايه از محدودۀ تعريف شده براي آن</a:t>
            </a:r>
            <a:endParaRPr lang="fa-IR" sz="2800" dirty="0" smtClean="0">
              <a:latin typeface="Tahoma" pitchFamily="34" charset="0"/>
            </a:endParaRPr>
          </a:p>
          <a:p>
            <a:pPr algn="just" rtl="1"/>
            <a:r>
              <a:rPr lang="fa-IR" sz="2800" dirty="0" smtClean="0">
                <a:latin typeface="Tahoma" pitchFamily="34" charset="0"/>
              </a:rPr>
              <a:t>برنامۀ زير يک خطاي زمان اجرا دارد؛ </a:t>
            </a:r>
            <a:r>
              <a:rPr lang="fa-IR" sz="2800" dirty="0" smtClean="0">
                <a:solidFill>
                  <a:srgbClr val="CC0099"/>
                </a:solidFill>
                <a:latin typeface="Tahoma" pitchFamily="34" charset="0"/>
              </a:rPr>
              <a:t>به بخشي از حافظه دستيابي مي‌کند که از محدودۀ آرايه بيرون است:</a:t>
            </a:r>
            <a:endParaRPr lang="en-US" sz="2800" dirty="0" smtClean="0">
              <a:solidFill>
                <a:srgbClr val="CC0099"/>
              </a:solidFill>
              <a:latin typeface="Tahoma" pitchFamily="34" charset="0"/>
            </a:endParaRPr>
          </a:p>
          <a:p>
            <a:r>
              <a:rPr lang="en-US" sz="2800" b="1" dirty="0" smtClean="0">
                <a:cs typeface="Arial" charset="0"/>
              </a:rPr>
              <a:t>in main()</a:t>
            </a:r>
          </a:p>
          <a:p>
            <a:r>
              <a:rPr lang="en-US" sz="2800" b="1" dirty="0" smtClean="0">
                <a:cs typeface="Arial" charset="0"/>
              </a:rPr>
              <a:t>{  const </a:t>
            </a:r>
            <a:r>
              <a:rPr lang="en-US" sz="2800" b="1" dirty="0" err="1" smtClean="0">
                <a:cs typeface="Arial" charset="0"/>
              </a:rPr>
              <a:t>int</a:t>
            </a:r>
            <a:r>
              <a:rPr lang="en-US" sz="2800" b="1" dirty="0" smtClean="0">
                <a:cs typeface="Arial" charset="0"/>
              </a:rPr>
              <a:t> SIZE=4;</a:t>
            </a:r>
          </a:p>
          <a:p>
            <a:r>
              <a:rPr lang="en-US" sz="2800" b="1" dirty="0" smtClean="0">
                <a:cs typeface="Arial" charset="0"/>
              </a:rPr>
              <a:t>   float a[SIZE] = { 33.3, 44.4, 55.5, 66.6 };</a:t>
            </a:r>
          </a:p>
          <a:p>
            <a:r>
              <a:rPr lang="en-US" sz="2800" b="1" dirty="0" smtClean="0">
                <a:cs typeface="Arial" charset="0"/>
              </a:rPr>
              <a:t>   for (</a:t>
            </a:r>
            <a:r>
              <a:rPr lang="en-US" sz="2800" b="1" dirty="0" err="1" smtClean="0">
                <a:cs typeface="Arial" charset="0"/>
              </a:rPr>
              <a:t>int</a:t>
            </a:r>
            <a:r>
              <a:rPr lang="en-US" sz="2800" b="1" dirty="0" smtClean="0">
                <a:cs typeface="Arial" charset="0"/>
              </a:rPr>
              <a:t> </a:t>
            </a:r>
            <a:r>
              <a:rPr lang="en-US" sz="2800" b="1" dirty="0" err="1" smtClean="0">
                <a:cs typeface="Arial" charset="0"/>
              </a:rPr>
              <a:t>i</a:t>
            </a:r>
            <a:r>
              <a:rPr lang="en-US" sz="2800" b="1" dirty="0" smtClean="0">
                <a:cs typeface="Arial" charset="0"/>
              </a:rPr>
              <a:t>=0; </a:t>
            </a:r>
            <a:r>
              <a:rPr lang="en-US" sz="2800" b="1" dirty="0" err="1" smtClean="0">
                <a:cs typeface="Arial" charset="0"/>
              </a:rPr>
              <a:t>i</a:t>
            </a:r>
            <a:r>
              <a:rPr lang="en-US" sz="2800" b="1" dirty="0" smtClean="0">
                <a:cs typeface="Arial" charset="0"/>
              </a:rPr>
              <a:t>&lt;7; </a:t>
            </a:r>
            <a:r>
              <a:rPr lang="en-US" sz="2800" b="1" dirty="0" err="1" smtClean="0">
                <a:cs typeface="Arial" charset="0"/>
              </a:rPr>
              <a:t>i</a:t>
            </a:r>
            <a:r>
              <a:rPr lang="en-US" sz="2800" b="1" dirty="0" smtClean="0">
                <a:cs typeface="Arial" charset="0"/>
              </a:rPr>
              <a:t>++) </a:t>
            </a:r>
            <a:r>
              <a:rPr lang="en-US" sz="2400" b="1" dirty="0" smtClean="0">
                <a:cs typeface="Arial" charset="0"/>
              </a:rPr>
              <a:t>//</a:t>
            </a:r>
            <a:r>
              <a:rPr lang="en-US" b="1" dirty="0" smtClean="0">
                <a:solidFill>
                  <a:srgbClr val="FF0000"/>
                </a:solidFill>
                <a:cs typeface="Arial" charset="0"/>
              </a:rPr>
              <a:t>ERROR: index is out of bounds!</a:t>
            </a:r>
          </a:p>
          <a:p>
            <a:r>
              <a:rPr lang="en-US" sz="2800" b="1" dirty="0" smtClean="0">
                <a:cs typeface="Arial" charset="0"/>
              </a:rPr>
              <a:t>      </a:t>
            </a:r>
            <a:r>
              <a:rPr lang="en-US" sz="2800" b="1" dirty="0" err="1" smtClean="0">
                <a:cs typeface="Arial" charset="0"/>
              </a:rPr>
              <a:t>cout</a:t>
            </a:r>
            <a:r>
              <a:rPr lang="en-US" sz="2800" b="1" dirty="0" smtClean="0">
                <a:cs typeface="Arial" charset="0"/>
              </a:rPr>
              <a:t> &lt;&lt; </a:t>
            </a:r>
            <a:r>
              <a:rPr lang="en-US" sz="2000" b="1" dirty="0" smtClean="0">
                <a:cs typeface="Arial" charset="0"/>
              </a:rPr>
              <a:t>"\</a:t>
            </a:r>
            <a:r>
              <a:rPr lang="en-US" sz="2000" b="1" dirty="0" err="1" smtClean="0">
                <a:cs typeface="Arial" charset="0"/>
              </a:rPr>
              <a:t>ta</a:t>
            </a:r>
            <a:r>
              <a:rPr lang="en-US" sz="2000" b="1" dirty="0" smtClean="0">
                <a:cs typeface="Arial" charset="0"/>
              </a:rPr>
              <a:t>[" &lt;&lt; </a:t>
            </a:r>
            <a:r>
              <a:rPr lang="en-US" sz="2000" b="1" dirty="0" err="1" smtClean="0">
                <a:cs typeface="Arial" charset="0"/>
              </a:rPr>
              <a:t>i</a:t>
            </a:r>
            <a:r>
              <a:rPr lang="en-US" sz="2000" b="1" dirty="0" smtClean="0">
                <a:cs typeface="Arial" charset="0"/>
              </a:rPr>
              <a:t> &lt;&lt; "] = " &lt;&lt; a[</a:t>
            </a:r>
            <a:r>
              <a:rPr lang="en-US" sz="2000" b="1" dirty="0" err="1" smtClean="0">
                <a:cs typeface="Arial" charset="0"/>
              </a:rPr>
              <a:t>i</a:t>
            </a:r>
            <a:r>
              <a:rPr lang="en-US" sz="2000" b="1" dirty="0" smtClean="0">
                <a:cs typeface="Arial" charset="0"/>
              </a:rPr>
              <a:t>] &lt;&lt; </a:t>
            </a:r>
            <a:r>
              <a:rPr lang="en-US" sz="2000" b="1" dirty="0" err="1" smtClean="0">
                <a:cs typeface="Arial" charset="0"/>
              </a:rPr>
              <a:t>endl</a:t>
            </a:r>
            <a:r>
              <a:rPr lang="en-US" sz="2000" b="1" dirty="0" smtClean="0">
                <a:cs typeface="Arial" charset="0"/>
              </a:rPr>
              <a:t>;</a:t>
            </a:r>
          </a:p>
          <a:p>
            <a:r>
              <a:rPr lang="en-US" sz="2800" b="1" dirty="0" smtClean="0">
                <a:cs typeface="Arial" charset="0"/>
              </a:rPr>
              <a:t>}</a:t>
            </a:r>
            <a:endParaRPr lang="en-US" sz="2800" b="1" dirty="0">
              <a:cs typeface="Arial" charset="0"/>
            </a:endParaRPr>
          </a:p>
        </p:txBody>
      </p:sp>
      <p:sp>
        <p:nvSpPr>
          <p:cNvPr id="9" name="Title 8"/>
          <p:cNvSpPr>
            <a:spLocks noGrp="1"/>
          </p:cNvSpPr>
          <p:nvPr>
            <p:ph type="title"/>
          </p:nvPr>
        </p:nvSpPr>
        <p:spPr>
          <a:xfrm>
            <a:off x="529937" y="428604"/>
            <a:ext cx="7086600" cy="689284"/>
          </a:xfrm>
        </p:spPr>
        <p:txBody>
          <a:bodyPr/>
          <a:lstStyle/>
          <a:p>
            <a:pPr algn="just"/>
            <a:r>
              <a:rPr lang="ar-SA" sz="2800" b="1" dirty="0" smtClean="0">
                <a:solidFill>
                  <a:srgbClr val="FF0000"/>
                </a:solidFill>
                <a:latin typeface="Tahoma" pitchFamily="34" charset="0"/>
              </a:rPr>
              <a:t>ايندكس بيرون از حدود آرايه‌</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Text Box 3"/>
          <p:cNvSpPr txBox="1">
            <a:spLocks noChangeArrowheads="1"/>
          </p:cNvSpPr>
          <p:nvPr/>
        </p:nvSpPr>
        <p:spPr bwMode="auto">
          <a:xfrm>
            <a:off x="7054850" y="4610100"/>
            <a:ext cx="2089150" cy="2219325"/>
          </a:xfrm>
          <a:prstGeom prst="rect">
            <a:avLst/>
          </a:prstGeom>
          <a:solidFill>
            <a:srgbClr val="C0C0C0"/>
          </a:solidFill>
          <a:ln w="9525" algn="ctr">
            <a:noFill/>
            <a:miter lim="800000"/>
            <a:headEnd/>
            <a:tailEnd/>
          </a:ln>
        </p:spPr>
        <p:txBody>
          <a:bodyPr lIns="90000" tIns="46800" rIns="90000" bIns="46800">
            <a:spAutoFit/>
          </a:bodyPr>
          <a:lstStyle/>
          <a:p>
            <a:r>
              <a:rPr lang="en-US" sz="1400" dirty="0">
                <a:latin typeface="Tahoma" pitchFamily="34" charset="0"/>
              </a:rPr>
              <a:t> a[0] = 33.3</a:t>
            </a:r>
          </a:p>
          <a:p>
            <a:r>
              <a:rPr lang="en-US" sz="1400" dirty="0">
                <a:latin typeface="Tahoma" pitchFamily="34" charset="0"/>
              </a:rPr>
              <a:t>a[1] = 44.4</a:t>
            </a:r>
          </a:p>
          <a:p>
            <a:r>
              <a:rPr lang="en-US" sz="1400" dirty="0">
                <a:latin typeface="Tahoma" pitchFamily="34" charset="0"/>
              </a:rPr>
              <a:t>a[2] = 55.5</a:t>
            </a:r>
          </a:p>
          <a:p>
            <a:r>
              <a:rPr lang="en-US" sz="1400" dirty="0">
                <a:latin typeface="Tahoma" pitchFamily="34" charset="0"/>
              </a:rPr>
              <a:t>a[3] = 66.6</a:t>
            </a:r>
          </a:p>
          <a:p>
            <a:r>
              <a:rPr lang="en-US" sz="1400" dirty="0">
                <a:latin typeface="Tahoma" pitchFamily="34" charset="0"/>
              </a:rPr>
              <a:t>a[4] = 5.60519e-45</a:t>
            </a:r>
          </a:p>
          <a:p>
            <a:r>
              <a:rPr lang="en-US" sz="1400" dirty="0">
                <a:latin typeface="Tahoma" pitchFamily="34" charset="0"/>
              </a:rPr>
              <a:t>a[5] = 6.01888e-39</a:t>
            </a:r>
          </a:p>
          <a:p>
            <a:r>
              <a:rPr lang="en-US" sz="1400" dirty="0">
                <a:latin typeface="Tahoma" pitchFamily="34" charset="0"/>
              </a:rPr>
              <a:t>a[6] = 6.01889e-39</a:t>
            </a:r>
          </a:p>
        </p:txBody>
      </p:sp>
      <p:sp>
        <p:nvSpPr>
          <p:cNvPr id="6" name="Slide Number Placeholder 5"/>
          <p:cNvSpPr>
            <a:spLocks noGrp="1"/>
          </p:cNvSpPr>
          <p:nvPr>
            <p:ph type="sldNum" sz="quarter" idx="12"/>
          </p:nvPr>
        </p:nvSpPr>
        <p:spPr/>
        <p:txBody>
          <a:bodyPr/>
          <a:lstStyle/>
          <a:p>
            <a:fld id="{7F8B5327-662B-486C-A55F-C826F1128C71}" type="slidenum">
              <a:rPr lang="en-US" smtClean="0"/>
              <a:pPr/>
              <a:t>17</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779687"/>
            <a:ext cx="7505934" cy="1815882"/>
          </a:xfrm>
          <a:prstGeom prst="rect">
            <a:avLst/>
          </a:prstGeom>
          <a:noFill/>
          <a:ln w="9525">
            <a:noFill/>
            <a:miter lim="800000"/>
            <a:headEnd/>
            <a:tailEnd/>
          </a:ln>
        </p:spPr>
        <p:txBody>
          <a:bodyPr wrap="square">
            <a:spAutoFit/>
          </a:bodyPr>
          <a:lstStyle/>
          <a:p>
            <a:pPr algn="just" rtl="1"/>
            <a:r>
              <a:rPr lang="fa-IR" sz="2800" dirty="0" smtClean="0">
                <a:latin typeface="Tahoma" pitchFamily="34" charset="0"/>
              </a:rPr>
              <a:t>آرايه‌اي که در برنامه قبل تعريف شده، چهار عنصر دارد ولي تلاش مي‌شود به هفت عنصر دستيابي شود. سه مقدار آخر واقعا جزو آرايه نيستند و فقط سلول‌هايي از حافظه‌اند که دقيقا بعد از عنصر چهارم آرايه قرار گرفته‌اند. اين سلول‌ها داراي مقدار نامعتبر هستند.</a:t>
            </a:r>
            <a:endParaRPr lang="en-US" sz="2800" dirty="0">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ar-SA" sz="2800" b="1" dirty="0" smtClean="0">
                <a:solidFill>
                  <a:srgbClr val="FF0000"/>
                </a:solidFill>
                <a:latin typeface="Tahoma" pitchFamily="34" charset="0"/>
              </a:rPr>
              <a:t>ايندكس بيرون از حدود آرايه‌</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18</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371978"/>
            <a:ext cx="7505934" cy="4555093"/>
          </a:xfrm>
          <a:prstGeom prst="rect">
            <a:avLst/>
          </a:prstGeom>
          <a:noFill/>
          <a:ln w="9525">
            <a:noFill/>
            <a:miter lim="800000"/>
            <a:headEnd/>
            <a:tailEnd/>
          </a:ln>
        </p:spPr>
        <p:txBody>
          <a:bodyPr wrap="square">
            <a:spAutoFit/>
          </a:bodyPr>
          <a:lstStyle/>
          <a:p>
            <a:pPr rtl="1">
              <a:spcBef>
                <a:spcPct val="0"/>
              </a:spcBef>
            </a:pPr>
            <a:endParaRPr lang="en-US" dirty="0" smtClean="0">
              <a:solidFill>
                <a:schemeClr val="tx2"/>
              </a:solidFill>
              <a:cs typeface="B Titr" pitchFamily="2" charset="-78"/>
            </a:endParaRPr>
          </a:p>
          <a:p>
            <a:pPr algn="just" rtl="1"/>
            <a:r>
              <a:rPr lang="fa-IR" sz="2400" dirty="0" smtClean="0">
                <a:latin typeface="Tahoma" pitchFamily="34" charset="0"/>
              </a:rPr>
              <a:t>برنامۀ زير از ايندکس خارج از محدوده استفاده مي‌کند و اين باعث مي‌شود که مقدار يک متغير به طور ناخواسته تغيير کند:</a:t>
            </a:r>
            <a:endParaRPr lang="en-US" sz="2400" dirty="0" smtClean="0">
              <a:latin typeface="Tahoma" pitchFamily="34" charset="0"/>
            </a:endParaRPr>
          </a:p>
          <a:p>
            <a:r>
              <a:rPr lang="en-US" sz="2800" dirty="0" err="1" smtClean="0">
                <a:solidFill>
                  <a:srgbClr val="CC0099"/>
                </a:solidFill>
                <a:latin typeface="Tahoma" pitchFamily="34" charset="0"/>
              </a:rPr>
              <a:t>int</a:t>
            </a:r>
            <a:r>
              <a:rPr lang="en-US" sz="2800" dirty="0" smtClean="0">
                <a:solidFill>
                  <a:srgbClr val="CC0099"/>
                </a:solidFill>
                <a:latin typeface="Tahoma" pitchFamily="34" charset="0"/>
              </a:rPr>
              <a:t> main()</a:t>
            </a:r>
          </a:p>
          <a:p>
            <a:r>
              <a:rPr lang="en-US" sz="2800" dirty="0" smtClean="0">
                <a:solidFill>
                  <a:srgbClr val="CC0099"/>
                </a:solidFill>
                <a:latin typeface="Tahoma" pitchFamily="34" charset="0"/>
              </a:rPr>
              <a:t>{</a:t>
            </a:r>
            <a:r>
              <a:rPr lang="en-US" sz="2800" dirty="0" smtClean="0">
                <a:latin typeface="Tahoma" pitchFamily="34" charset="0"/>
              </a:rPr>
              <a:t>  </a:t>
            </a:r>
          </a:p>
          <a:p>
            <a:r>
              <a:rPr lang="en-US" sz="2800" dirty="0" smtClean="0">
                <a:latin typeface="Tahoma" pitchFamily="34" charset="0"/>
              </a:rPr>
              <a:t>   float a[] = { 22.2, 44.4, 66.6 };</a:t>
            </a:r>
          </a:p>
          <a:p>
            <a:r>
              <a:rPr lang="en-US" sz="2800" dirty="0" smtClean="0">
                <a:latin typeface="Tahoma" pitchFamily="34" charset="0"/>
              </a:rPr>
              <a:t>   float x=11.1;</a:t>
            </a:r>
          </a:p>
          <a:p>
            <a:r>
              <a:rPr lang="en-US" sz="2800" dirty="0" smtClean="0">
                <a:latin typeface="Tahoma" pitchFamily="34" charset="0"/>
              </a:rPr>
              <a:t>   </a:t>
            </a:r>
            <a:r>
              <a:rPr lang="en-US" sz="2800" dirty="0" err="1" smtClean="0">
                <a:latin typeface="Tahoma" pitchFamily="34" charset="0"/>
              </a:rPr>
              <a:t>cout</a:t>
            </a:r>
            <a:r>
              <a:rPr lang="en-US" sz="2800" dirty="0" smtClean="0">
                <a:latin typeface="Tahoma" pitchFamily="34" charset="0"/>
              </a:rPr>
              <a:t> &lt;&lt; "x = " &lt;&lt; x &lt;&lt; </a:t>
            </a:r>
            <a:r>
              <a:rPr lang="en-US" sz="2800" dirty="0" err="1" smtClean="0">
                <a:latin typeface="Tahoma" pitchFamily="34" charset="0"/>
              </a:rPr>
              <a:t>endl</a:t>
            </a:r>
            <a:r>
              <a:rPr lang="en-US" sz="2800" dirty="0" smtClean="0">
                <a:latin typeface="Tahoma" pitchFamily="34" charset="0"/>
              </a:rPr>
              <a:t>;</a:t>
            </a:r>
          </a:p>
          <a:p>
            <a:r>
              <a:rPr lang="en-US" sz="2800" dirty="0" smtClean="0">
                <a:latin typeface="Tahoma" pitchFamily="34" charset="0"/>
              </a:rPr>
              <a:t>   </a:t>
            </a:r>
            <a:r>
              <a:rPr lang="en-US" sz="2800" dirty="0" smtClean="0">
                <a:solidFill>
                  <a:srgbClr val="FF0000"/>
                </a:solidFill>
                <a:latin typeface="Tahoma" pitchFamily="34" charset="0"/>
              </a:rPr>
              <a:t>a[3] = 88.8;</a:t>
            </a:r>
            <a:r>
              <a:rPr lang="en-US" sz="2800" dirty="0" smtClean="0">
                <a:latin typeface="Tahoma" pitchFamily="34" charset="0"/>
              </a:rPr>
              <a:t>   </a:t>
            </a:r>
            <a:r>
              <a:rPr lang="en-US" sz="2400" dirty="0" smtClean="0">
                <a:latin typeface="Tahoma" pitchFamily="34" charset="0"/>
              </a:rPr>
              <a:t>// </a:t>
            </a:r>
            <a:r>
              <a:rPr lang="en-US" sz="2400" b="1" dirty="0" smtClean="0">
                <a:latin typeface="Tahoma" pitchFamily="34" charset="0"/>
              </a:rPr>
              <a:t>ERROR:</a:t>
            </a:r>
            <a:r>
              <a:rPr lang="en-US" sz="2400" dirty="0" smtClean="0">
                <a:latin typeface="Tahoma" pitchFamily="34" charset="0"/>
              </a:rPr>
              <a:t> index is out of bounds!</a:t>
            </a:r>
            <a:endParaRPr lang="en-US" sz="2800" dirty="0" smtClean="0">
              <a:latin typeface="Tahoma" pitchFamily="34" charset="0"/>
            </a:endParaRPr>
          </a:p>
          <a:p>
            <a:r>
              <a:rPr lang="en-US" sz="2800" dirty="0" smtClean="0">
                <a:latin typeface="Tahoma" pitchFamily="34" charset="0"/>
              </a:rPr>
              <a:t>   </a:t>
            </a:r>
            <a:r>
              <a:rPr lang="en-US" sz="2800" dirty="0" err="1" smtClean="0">
                <a:latin typeface="Tahoma" pitchFamily="34" charset="0"/>
              </a:rPr>
              <a:t>cout</a:t>
            </a:r>
            <a:r>
              <a:rPr lang="en-US" sz="2800" dirty="0" smtClean="0">
                <a:latin typeface="Tahoma" pitchFamily="34" charset="0"/>
              </a:rPr>
              <a:t> &lt;&lt; "x = " &lt;&lt; x &lt;&lt; </a:t>
            </a:r>
            <a:r>
              <a:rPr lang="en-US" sz="2800" dirty="0" err="1" smtClean="0">
                <a:latin typeface="Tahoma" pitchFamily="34" charset="0"/>
              </a:rPr>
              <a:t>endl</a:t>
            </a:r>
            <a:r>
              <a:rPr lang="en-US" sz="2800" dirty="0" smtClean="0">
                <a:latin typeface="Tahoma" pitchFamily="34" charset="0"/>
              </a:rPr>
              <a:t>;</a:t>
            </a:r>
          </a:p>
          <a:p>
            <a:r>
              <a:rPr lang="en-US" sz="2800" dirty="0" smtClean="0">
                <a:solidFill>
                  <a:srgbClr val="CC0099"/>
                </a:solidFill>
                <a:latin typeface="Tahoma" pitchFamily="34" charset="0"/>
              </a:rPr>
              <a:t>}</a:t>
            </a:r>
            <a:endParaRPr lang="en-US" sz="2800" dirty="0">
              <a:solidFill>
                <a:srgbClr val="CC0099"/>
              </a:solidFill>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ar-SA" sz="2800" b="1" dirty="0" smtClean="0">
                <a:solidFill>
                  <a:srgbClr val="CC0099"/>
                </a:solidFill>
                <a:latin typeface="Tahoma" pitchFamily="34" charset="0"/>
              </a:rPr>
              <a:t>اثر همسايگي</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Text Box 4"/>
          <p:cNvSpPr txBox="1">
            <a:spLocks noChangeArrowheads="1"/>
          </p:cNvSpPr>
          <p:nvPr/>
        </p:nvSpPr>
        <p:spPr bwMode="auto">
          <a:xfrm>
            <a:off x="0" y="5929330"/>
            <a:ext cx="9144000" cy="366712"/>
          </a:xfrm>
          <a:prstGeom prst="rect">
            <a:avLst/>
          </a:prstGeom>
          <a:solidFill>
            <a:srgbClr val="C0C0C0"/>
          </a:solidFill>
          <a:ln w="9525" algn="ctr">
            <a:noFill/>
            <a:miter lim="800000"/>
            <a:headEnd/>
            <a:tailEnd/>
          </a:ln>
        </p:spPr>
        <p:txBody>
          <a:bodyPr lIns="90000" tIns="46800" rIns="90000" bIns="46800">
            <a:spAutoFit/>
          </a:bodyPr>
          <a:lstStyle/>
          <a:p>
            <a:r>
              <a:rPr lang="en-US" sz="1800" b="1">
                <a:latin typeface="Tahoma" pitchFamily="34" charset="0"/>
              </a:rPr>
              <a:t>x = 88.8</a:t>
            </a:r>
          </a:p>
        </p:txBody>
      </p:sp>
      <p:sp>
        <p:nvSpPr>
          <p:cNvPr id="6" name="Slide Number Placeholder 5"/>
          <p:cNvSpPr>
            <a:spLocks noGrp="1"/>
          </p:cNvSpPr>
          <p:nvPr>
            <p:ph type="sldNum" sz="quarter" idx="12"/>
          </p:nvPr>
        </p:nvSpPr>
        <p:spPr/>
        <p:txBody>
          <a:bodyPr/>
          <a:lstStyle/>
          <a:p>
            <a:fld id="{7F8B5327-662B-486C-A55F-C826F1128C71}" type="slidenum">
              <a:rPr lang="en-US" smtClean="0"/>
              <a:pPr/>
              <a:t>19</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4" presetClass="exit" presetSubtype="16" fill="hold" grpId="1" nodeType="withEffect">
                                  <p:stCondLst>
                                    <p:cond delay="0"/>
                                  </p:stCondLst>
                                  <p:childTnLst>
                                    <p:animEffect transition="out" filter="box(i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838200" y="1937772"/>
            <a:ext cx="7277334" cy="2492990"/>
          </a:xfrm>
          <a:prstGeom prst="rect">
            <a:avLst/>
          </a:prstGeom>
          <a:noFill/>
          <a:ln w="9525">
            <a:noFill/>
            <a:miter lim="800000"/>
            <a:headEnd/>
            <a:tailEnd/>
          </a:ln>
        </p:spPr>
        <p:txBody>
          <a:bodyPr wrap="square">
            <a:spAutoFit/>
          </a:bodyPr>
          <a:lstStyle/>
          <a:p>
            <a:pPr marL="457200" indent="-457200" algn="r" rtl="1">
              <a:lnSpc>
                <a:spcPct val="130000"/>
              </a:lnSpc>
              <a:spcBef>
                <a:spcPct val="0"/>
              </a:spcBef>
              <a:buFont typeface="+mj-lt"/>
              <a:buAutoNum type="arabicPeriod"/>
            </a:pPr>
            <a:r>
              <a:rPr lang="ar-SA" sz="2400" b="1" dirty="0" smtClean="0"/>
              <a:t>پردازش‌ آرايه‌ها</a:t>
            </a:r>
            <a:endParaRPr lang="fa-IR" sz="2400" b="1" dirty="0" smtClean="0"/>
          </a:p>
          <a:p>
            <a:pPr marL="457200" indent="-457200" algn="r" rtl="1">
              <a:lnSpc>
                <a:spcPct val="130000"/>
              </a:lnSpc>
              <a:spcBef>
                <a:spcPct val="0"/>
              </a:spcBef>
              <a:buFont typeface="+mj-lt"/>
              <a:buAutoNum type="arabicPeriod"/>
            </a:pPr>
            <a:r>
              <a:rPr lang="ar-SA" sz="2400" b="1" dirty="0" smtClean="0"/>
              <a:t>مقداردهي آرايه‌ها‌</a:t>
            </a:r>
          </a:p>
          <a:p>
            <a:pPr marL="457200" indent="-457200" algn="r" rtl="1">
              <a:lnSpc>
                <a:spcPct val="130000"/>
              </a:lnSpc>
              <a:spcBef>
                <a:spcPct val="0"/>
              </a:spcBef>
              <a:buFont typeface="+mj-lt"/>
              <a:buAutoNum type="arabicPeriod"/>
            </a:pPr>
            <a:r>
              <a:rPr lang="ar-SA" sz="2400" b="1" dirty="0" smtClean="0"/>
              <a:t>ايندكس بيرون از حدود آرايه‌</a:t>
            </a:r>
          </a:p>
          <a:p>
            <a:pPr marL="457200" indent="-457200" algn="r" rtl="1">
              <a:lnSpc>
                <a:spcPct val="130000"/>
              </a:lnSpc>
              <a:spcBef>
                <a:spcPct val="0"/>
              </a:spcBef>
              <a:buFont typeface="+mj-lt"/>
              <a:buAutoNum type="arabicPeriod"/>
            </a:pPr>
            <a:r>
              <a:rPr lang="ar-SA" sz="2400" b="1" dirty="0" smtClean="0"/>
              <a:t>ارسال آرايه به تابع</a:t>
            </a:r>
          </a:p>
          <a:p>
            <a:pPr marL="457200" indent="-457200" algn="r" rtl="1">
              <a:lnSpc>
                <a:spcPct val="130000"/>
              </a:lnSpc>
              <a:spcBef>
                <a:spcPct val="0"/>
              </a:spcBef>
              <a:buFont typeface="+mj-lt"/>
              <a:buAutoNum type="arabicPeriod"/>
            </a:pPr>
            <a:r>
              <a:rPr lang="ar-SA" sz="2400" b="1" dirty="0" smtClean="0"/>
              <a:t>الگوريتم جستجوي خطي</a:t>
            </a:r>
          </a:p>
        </p:txBody>
      </p:sp>
      <p:sp>
        <p:nvSpPr>
          <p:cNvPr id="11" name="Title 10"/>
          <p:cNvSpPr>
            <a:spLocks noGrp="1"/>
          </p:cNvSpPr>
          <p:nvPr>
            <p:ph type="title"/>
          </p:nvPr>
        </p:nvSpPr>
        <p:spPr>
          <a:xfrm>
            <a:off x="529937" y="357166"/>
            <a:ext cx="7086600" cy="832160"/>
          </a:xfrm>
        </p:spPr>
        <p:txBody>
          <a:bodyPr/>
          <a:lstStyle/>
          <a:p>
            <a:pPr algn="just"/>
            <a:r>
              <a:rPr lang="fa-IR" sz="2400" dirty="0" smtClean="0"/>
              <a:t>{آرايه‌ها (فهرست مطالب)}</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2</a:t>
            </a:fld>
            <a:endParaRPr lang="en-US"/>
          </a:p>
        </p:txBody>
      </p:sp>
    </p:spTree>
    <p:extLst>
      <p:ext uri="{BB962C8B-B14F-4D97-AF65-F5344CB8AC3E}">
        <p14:creationId xmlns:p14="http://schemas.microsoft.com/office/powerpoint/2010/main" val="986820536"/>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371978"/>
            <a:ext cx="7505934" cy="5386090"/>
          </a:xfrm>
          <a:prstGeom prst="rect">
            <a:avLst/>
          </a:prstGeom>
          <a:noFill/>
          <a:ln w="9525">
            <a:noFill/>
            <a:miter lim="800000"/>
            <a:headEnd/>
            <a:tailEnd/>
          </a:ln>
        </p:spPr>
        <p:txBody>
          <a:bodyPr wrap="square">
            <a:spAutoFit/>
          </a:bodyPr>
          <a:lstStyle/>
          <a:p>
            <a:pPr rtl="1">
              <a:spcBef>
                <a:spcPct val="0"/>
              </a:spcBef>
            </a:pPr>
            <a:r>
              <a:rPr lang="en-US" dirty="0" smtClean="0">
                <a:solidFill>
                  <a:schemeClr val="tx2"/>
                </a:solidFill>
                <a:cs typeface="B Titr" pitchFamily="2" charset="-78"/>
              </a:rPr>
              <a:t>#include &lt;</a:t>
            </a:r>
            <a:r>
              <a:rPr lang="en-US" dirty="0" err="1" smtClean="0">
                <a:solidFill>
                  <a:schemeClr val="tx2"/>
                </a:solidFill>
                <a:cs typeface="B Titr" pitchFamily="2" charset="-78"/>
              </a:rPr>
              <a:t>iostream.h</a:t>
            </a:r>
            <a:r>
              <a:rPr lang="en-US" dirty="0" smtClean="0">
                <a:solidFill>
                  <a:schemeClr val="tx2"/>
                </a:solidFill>
                <a:cs typeface="B Titr" pitchFamily="2" charset="-78"/>
              </a:rPr>
              <a:t>&gt;</a:t>
            </a:r>
          </a:p>
          <a:p>
            <a:pPr rtl="1">
              <a:spcBef>
                <a:spcPct val="0"/>
              </a:spcBef>
            </a:pPr>
            <a:r>
              <a:rPr lang="en-US" dirty="0" smtClean="0">
                <a:solidFill>
                  <a:schemeClr val="tx2"/>
                </a:solidFill>
                <a:cs typeface="B Titr" pitchFamily="2" charset="-78"/>
              </a:rPr>
              <a:t>#include &lt;</a:t>
            </a:r>
            <a:r>
              <a:rPr lang="en-US" dirty="0" err="1" smtClean="0">
                <a:solidFill>
                  <a:schemeClr val="tx2"/>
                </a:solidFill>
                <a:cs typeface="B Titr" pitchFamily="2" charset="-78"/>
              </a:rPr>
              <a:t>math.h</a:t>
            </a:r>
            <a:r>
              <a:rPr lang="en-US" dirty="0" smtClean="0">
                <a:solidFill>
                  <a:schemeClr val="tx2"/>
                </a:solidFill>
                <a:cs typeface="B Titr" pitchFamily="2" charset="-78"/>
              </a:rPr>
              <a:t>&gt;</a:t>
            </a:r>
          </a:p>
          <a:p>
            <a:pPr algn="just"/>
            <a:r>
              <a:rPr lang="en-US" sz="2000" dirty="0" smtClean="0">
                <a:latin typeface="Tahoma" pitchFamily="34" charset="0"/>
              </a:rPr>
              <a:t>const  </a:t>
            </a:r>
            <a:r>
              <a:rPr lang="en-US" sz="2000" dirty="0" err="1" smtClean="0">
                <a:latin typeface="Tahoma" pitchFamily="34" charset="0"/>
              </a:rPr>
              <a:t>int</a:t>
            </a:r>
            <a:r>
              <a:rPr lang="en-US" sz="2000" dirty="0" smtClean="0">
                <a:latin typeface="Tahoma" pitchFamily="34" charset="0"/>
              </a:rPr>
              <a:t>  </a:t>
            </a:r>
            <a:r>
              <a:rPr lang="en-US" sz="2000" dirty="0" err="1" smtClean="0">
                <a:latin typeface="Tahoma" pitchFamily="34" charset="0"/>
              </a:rPr>
              <a:t>maxsize</a:t>
            </a:r>
            <a:r>
              <a:rPr lang="en-US" sz="2000" dirty="0" smtClean="0">
                <a:latin typeface="Tahoma" pitchFamily="34" charset="0"/>
              </a:rPr>
              <a:t>=500;</a:t>
            </a:r>
          </a:p>
          <a:p>
            <a:r>
              <a:rPr lang="en-US" sz="2400" dirty="0" err="1" smtClean="0">
                <a:solidFill>
                  <a:srgbClr val="CC0099"/>
                </a:solidFill>
                <a:latin typeface="Tahoma" pitchFamily="34" charset="0"/>
              </a:rPr>
              <a:t>int</a:t>
            </a:r>
            <a:r>
              <a:rPr lang="en-US" sz="2400" dirty="0" smtClean="0">
                <a:solidFill>
                  <a:srgbClr val="CC0099"/>
                </a:solidFill>
                <a:latin typeface="Tahoma" pitchFamily="34" charset="0"/>
              </a:rPr>
              <a:t> main()</a:t>
            </a:r>
          </a:p>
          <a:p>
            <a:r>
              <a:rPr lang="en-US" sz="2400" dirty="0" smtClean="0">
                <a:solidFill>
                  <a:srgbClr val="CC0099"/>
                </a:solidFill>
                <a:latin typeface="Tahoma" pitchFamily="34" charset="0"/>
              </a:rPr>
              <a:t>{</a:t>
            </a:r>
            <a:r>
              <a:rPr lang="en-US" sz="2400" dirty="0" smtClean="0">
                <a:latin typeface="Tahoma" pitchFamily="34" charset="0"/>
              </a:rPr>
              <a:t>  </a:t>
            </a:r>
            <a:r>
              <a:rPr lang="en-US" sz="2400" dirty="0" err="1" smtClean="0">
                <a:latin typeface="Tahoma" pitchFamily="34" charset="0"/>
              </a:rPr>
              <a:t>int</a:t>
            </a:r>
            <a:r>
              <a:rPr lang="en-US" sz="2400" dirty="0" smtClean="0">
                <a:latin typeface="Tahoma" pitchFamily="34" charset="0"/>
              </a:rPr>
              <a:t> </a:t>
            </a:r>
            <a:r>
              <a:rPr lang="en-US" sz="2400" dirty="0" err="1" smtClean="0">
                <a:latin typeface="Tahoma" pitchFamily="34" charset="0"/>
              </a:rPr>
              <a:t>i</a:t>
            </a:r>
            <a:r>
              <a:rPr lang="en-US" sz="2400" dirty="0" smtClean="0">
                <a:latin typeface="Tahoma" pitchFamily="34" charset="0"/>
              </a:rPr>
              <a:t>, n, a[</a:t>
            </a:r>
            <a:r>
              <a:rPr lang="en-US" sz="2400" dirty="0" err="1" smtClean="0">
                <a:latin typeface="Tahoma" pitchFamily="34" charset="0"/>
              </a:rPr>
              <a:t>maxsize</a:t>
            </a:r>
            <a:r>
              <a:rPr lang="en-US" sz="2400" dirty="0" smtClean="0">
                <a:latin typeface="Tahoma" pitchFamily="34" charset="0"/>
              </a:rPr>
              <a:t>], sum=0;</a:t>
            </a:r>
          </a:p>
          <a:p>
            <a:r>
              <a:rPr lang="en-US" sz="2400" dirty="0" smtClean="0">
                <a:latin typeface="Tahoma" pitchFamily="34" charset="0"/>
              </a:rPr>
              <a:t>    float  </a:t>
            </a:r>
            <a:r>
              <a:rPr lang="en-US" sz="2400" dirty="0" err="1" smtClean="0">
                <a:latin typeface="Tahoma" pitchFamily="34" charset="0"/>
              </a:rPr>
              <a:t>avg</a:t>
            </a:r>
            <a:r>
              <a:rPr lang="en-US" sz="2400" dirty="0" smtClean="0">
                <a:latin typeface="Tahoma" pitchFamily="34" charset="0"/>
              </a:rPr>
              <a:t>, E=0;</a:t>
            </a:r>
          </a:p>
          <a:p>
            <a:r>
              <a:rPr lang="en-US" sz="2400" dirty="0" smtClean="0">
                <a:latin typeface="Tahoma" pitchFamily="34" charset="0"/>
              </a:rPr>
              <a:t>   </a:t>
            </a:r>
            <a:r>
              <a:rPr lang="en-US" sz="2400" dirty="0" err="1" smtClean="0">
                <a:latin typeface="Tahoma" pitchFamily="34" charset="0"/>
              </a:rPr>
              <a:t>cin</a:t>
            </a:r>
            <a:r>
              <a:rPr lang="en-US" sz="2400" dirty="0" smtClean="0">
                <a:latin typeface="Tahoma" pitchFamily="34" charset="0"/>
              </a:rPr>
              <a:t>&gt;&gt;n;</a:t>
            </a:r>
          </a:p>
          <a:p>
            <a:r>
              <a:rPr lang="en-US" sz="2400" dirty="0" smtClean="0">
                <a:latin typeface="Tahoma" pitchFamily="34" charset="0"/>
              </a:rPr>
              <a:t>   for (</a:t>
            </a:r>
            <a:r>
              <a:rPr lang="en-US" sz="2400" dirty="0" err="1" smtClean="0">
                <a:latin typeface="Tahoma" pitchFamily="34" charset="0"/>
              </a:rPr>
              <a:t>i</a:t>
            </a:r>
            <a:r>
              <a:rPr lang="en-US" sz="2400" dirty="0" smtClean="0">
                <a:latin typeface="Tahoma" pitchFamily="34" charset="0"/>
              </a:rPr>
              <a:t>=0; </a:t>
            </a:r>
            <a:r>
              <a:rPr lang="en-US" sz="2400" dirty="0" err="1" smtClean="0">
                <a:latin typeface="Tahoma" pitchFamily="34" charset="0"/>
              </a:rPr>
              <a:t>i</a:t>
            </a:r>
            <a:r>
              <a:rPr lang="en-US" sz="2400" dirty="0" smtClean="0">
                <a:latin typeface="Tahoma" pitchFamily="34" charset="0"/>
              </a:rPr>
              <a:t>&lt;n; </a:t>
            </a:r>
            <a:r>
              <a:rPr lang="en-US" sz="2400" dirty="0" err="1" smtClean="0">
                <a:latin typeface="Tahoma" pitchFamily="34" charset="0"/>
              </a:rPr>
              <a:t>i</a:t>
            </a:r>
            <a:r>
              <a:rPr lang="en-US" sz="2400" dirty="0" smtClean="0">
                <a:latin typeface="Tahoma" pitchFamily="34" charset="0"/>
              </a:rPr>
              <a:t>++)</a:t>
            </a:r>
          </a:p>
          <a:p>
            <a:r>
              <a:rPr lang="en-US" sz="2400" dirty="0" smtClean="0">
                <a:latin typeface="Tahoma" pitchFamily="34" charset="0"/>
              </a:rPr>
              <a:t>	{ </a:t>
            </a:r>
            <a:r>
              <a:rPr lang="en-US" sz="2400" dirty="0" err="1" smtClean="0">
                <a:latin typeface="Tahoma" pitchFamily="34" charset="0"/>
              </a:rPr>
              <a:t>cin</a:t>
            </a:r>
            <a:r>
              <a:rPr lang="en-US" sz="2400" dirty="0" smtClean="0">
                <a:latin typeface="Tahoma" pitchFamily="34" charset="0"/>
              </a:rPr>
              <a:t> &gt;&gt; a[</a:t>
            </a:r>
            <a:r>
              <a:rPr lang="en-US" sz="2400" dirty="0" err="1" smtClean="0">
                <a:latin typeface="Tahoma" pitchFamily="34" charset="0"/>
              </a:rPr>
              <a:t>i</a:t>
            </a:r>
            <a:r>
              <a:rPr lang="en-US" sz="2400" dirty="0" smtClean="0">
                <a:latin typeface="Tahoma" pitchFamily="34" charset="0"/>
              </a:rPr>
              <a:t>];</a:t>
            </a:r>
          </a:p>
          <a:p>
            <a:r>
              <a:rPr lang="en-US" sz="2400" dirty="0" smtClean="0">
                <a:latin typeface="Tahoma" pitchFamily="34" charset="0"/>
              </a:rPr>
              <a:t> 	   sum+= a[</a:t>
            </a:r>
            <a:r>
              <a:rPr lang="en-US" sz="2400" dirty="0" err="1" smtClean="0">
                <a:latin typeface="Tahoma" pitchFamily="34" charset="0"/>
              </a:rPr>
              <a:t>i</a:t>
            </a:r>
            <a:r>
              <a:rPr lang="en-US" sz="2400" dirty="0" smtClean="0">
                <a:latin typeface="Tahoma" pitchFamily="34" charset="0"/>
              </a:rPr>
              <a:t>]; }</a:t>
            </a:r>
          </a:p>
          <a:p>
            <a:r>
              <a:rPr lang="en-US" sz="2400" dirty="0" smtClean="0">
                <a:latin typeface="Tahoma" pitchFamily="34" charset="0"/>
              </a:rPr>
              <a:t>   </a:t>
            </a:r>
            <a:r>
              <a:rPr lang="en-US" sz="2400" dirty="0" err="1" smtClean="0">
                <a:latin typeface="Tahoma" pitchFamily="34" charset="0"/>
              </a:rPr>
              <a:t>avg</a:t>
            </a:r>
            <a:r>
              <a:rPr lang="en-US" sz="2400" dirty="0" smtClean="0">
                <a:latin typeface="Tahoma" pitchFamily="34" charset="0"/>
              </a:rPr>
              <a:t> =(float) sum /n;</a:t>
            </a:r>
          </a:p>
          <a:p>
            <a:r>
              <a:rPr lang="en-US" sz="2400" dirty="0" smtClean="0">
                <a:solidFill>
                  <a:srgbClr val="CC0099"/>
                </a:solidFill>
                <a:latin typeface="Tahoma" pitchFamily="34" charset="0"/>
              </a:rPr>
              <a:t>   for (</a:t>
            </a:r>
            <a:r>
              <a:rPr lang="en-US" sz="2400" dirty="0" err="1" smtClean="0">
                <a:solidFill>
                  <a:srgbClr val="CC0099"/>
                </a:solidFill>
                <a:latin typeface="Tahoma" pitchFamily="34" charset="0"/>
              </a:rPr>
              <a:t>i</a:t>
            </a:r>
            <a:r>
              <a:rPr lang="en-US" sz="2400" dirty="0" smtClean="0">
                <a:solidFill>
                  <a:srgbClr val="CC0099"/>
                </a:solidFill>
                <a:latin typeface="Tahoma" pitchFamily="34" charset="0"/>
              </a:rPr>
              <a:t>=0; </a:t>
            </a:r>
            <a:r>
              <a:rPr lang="en-US" sz="2400" dirty="0" err="1" smtClean="0">
                <a:solidFill>
                  <a:srgbClr val="CC0099"/>
                </a:solidFill>
                <a:latin typeface="Tahoma" pitchFamily="34" charset="0"/>
              </a:rPr>
              <a:t>i</a:t>
            </a:r>
            <a:r>
              <a:rPr lang="en-US" sz="2400" dirty="0" smtClean="0">
                <a:solidFill>
                  <a:srgbClr val="CC0099"/>
                </a:solidFill>
                <a:latin typeface="Tahoma" pitchFamily="34" charset="0"/>
              </a:rPr>
              <a:t>&lt;n; </a:t>
            </a:r>
            <a:r>
              <a:rPr lang="en-US" sz="2400" dirty="0" err="1" smtClean="0">
                <a:solidFill>
                  <a:srgbClr val="CC0099"/>
                </a:solidFill>
                <a:latin typeface="Tahoma" pitchFamily="34" charset="0"/>
              </a:rPr>
              <a:t>i</a:t>
            </a:r>
            <a:r>
              <a:rPr lang="en-US" sz="2400" dirty="0" smtClean="0">
                <a:solidFill>
                  <a:srgbClr val="CC0099"/>
                </a:solidFill>
                <a:latin typeface="Tahoma" pitchFamily="34" charset="0"/>
              </a:rPr>
              <a:t>++)</a:t>
            </a:r>
          </a:p>
          <a:p>
            <a:r>
              <a:rPr lang="en-US" sz="2400" dirty="0" smtClean="0">
                <a:solidFill>
                  <a:srgbClr val="CC0099"/>
                </a:solidFill>
                <a:latin typeface="Tahoma" pitchFamily="34" charset="0"/>
              </a:rPr>
              <a:t>	E+= </a:t>
            </a:r>
            <a:r>
              <a:rPr lang="en-US" sz="2400" dirty="0" smtClean="0">
                <a:solidFill>
                  <a:srgbClr val="CC0099"/>
                </a:solidFill>
                <a:latin typeface="Tahoma" pitchFamily="34" charset="0"/>
              </a:rPr>
              <a:t>(a[</a:t>
            </a:r>
            <a:r>
              <a:rPr lang="en-US" sz="2400" dirty="0" err="1" smtClean="0">
                <a:solidFill>
                  <a:srgbClr val="CC0099"/>
                </a:solidFill>
                <a:latin typeface="Tahoma" pitchFamily="34" charset="0"/>
              </a:rPr>
              <a:t>i</a:t>
            </a:r>
            <a:r>
              <a:rPr lang="en-US" sz="2400" dirty="0" smtClean="0">
                <a:solidFill>
                  <a:srgbClr val="CC0099"/>
                </a:solidFill>
                <a:latin typeface="Tahoma" pitchFamily="34" charset="0"/>
              </a:rPr>
              <a:t>] – </a:t>
            </a:r>
            <a:r>
              <a:rPr lang="en-US" sz="2400" dirty="0" err="1" smtClean="0">
                <a:solidFill>
                  <a:srgbClr val="CC0099"/>
                </a:solidFill>
                <a:latin typeface="Tahoma" pitchFamily="34" charset="0"/>
              </a:rPr>
              <a:t>avg</a:t>
            </a:r>
            <a:r>
              <a:rPr lang="en-US" sz="2400" dirty="0">
                <a:solidFill>
                  <a:srgbClr val="CC0099"/>
                </a:solidFill>
                <a:latin typeface="Tahoma" pitchFamily="34" charset="0"/>
              </a:rPr>
              <a:t>)*(a[</a:t>
            </a:r>
            <a:r>
              <a:rPr lang="en-US" sz="2400" dirty="0" err="1">
                <a:solidFill>
                  <a:srgbClr val="CC0099"/>
                </a:solidFill>
                <a:latin typeface="Tahoma" pitchFamily="34" charset="0"/>
              </a:rPr>
              <a:t>i</a:t>
            </a:r>
            <a:r>
              <a:rPr lang="en-US" sz="2400" dirty="0">
                <a:solidFill>
                  <a:srgbClr val="CC0099"/>
                </a:solidFill>
                <a:latin typeface="Tahoma" pitchFamily="34" charset="0"/>
              </a:rPr>
              <a:t>] – </a:t>
            </a:r>
            <a:r>
              <a:rPr lang="en-US" sz="2400" dirty="0" err="1">
                <a:solidFill>
                  <a:srgbClr val="CC0099"/>
                </a:solidFill>
                <a:latin typeface="Tahoma" pitchFamily="34" charset="0"/>
              </a:rPr>
              <a:t>avg</a:t>
            </a:r>
            <a:r>
              <a:rPr lang="en-US" sz="2400" dirty="0">
                <a:solidFill>
                  <a:srgbClr val="CC0099"/>
                </a:solidFill>
                <a:latin typeface="Tahoma" pitchFamily="34" charset="0"/>
              </a:rPr>
              <a:t>);</a:t>
            </a:r>
            <a:endParaRPr lang="en-US" sz="2400" dirty="0" smtClean="0">
              <a:solidFill>
                <a:srgbClr val="CC0099"/>
              </a:solidFill>
              <a:latin typeface="Tahoma" pitchFamily="34" charset="0"/>
            </a:endParaRPr>
          </a:p>
          <a:p>
            <a:r>
              <a:rPr lang="en-US" sz="2400" dirty="0" smtClean="0">
                <a:latin typeface="Tahoma" pitchFamily="34" charset="0"/>
              </a:rPr>
              <a:t>   </a:t>
            </a:r>
            <a:r>
              <a:rPr lang="en-US" sz="2400" dirty="0" err="1" smtClean="0">
                <a:latin typeface="Tahoma" pitchFamily="34" charset="0"/>
              </a:rPr>
              <a:t>cout</a:t>
            </a:r>
            <a:r>
              <a:rPr lang="en-US" sz="2400" dirty="0" smtClean="0">
                <a:latin typeface="Tahoma" pitchFamily="34" charset="0"/>
              </a:rPr>
              <a:t>&lt;&lt; “result=“ &lt;&lt; E/n;</a:t>
            </a:r>
          </a:p>
          <a:p>
            <a:r>
              <a:rPr lang="en-US" sz="2400" dirty="0" smtClean="0">
                <a:solidFill>
                  <a:srgbClr val="CC0099"/>
                </a:solidFill>
                <a:latin typeface="Tahoma" pitchFamily="34" charset="0"/>
              </a:rPr>
              <a:t>}</a:t>
            </a:r>
            <a:endParaRPr lang="en-US" sz="2400" dirty="0">
              <a:solidFill>
                <a:srgbClr val="CC0099"/>
              </a:solidFill>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fa-IR" sz="2800" b="1" dirty="0" smtClean="0">
                <a:solidFill>
                  <a:srgbClr val="CC0099"/>
                </a:solidFill>
                <a:latin typeface="Tahoma" pitchFamily="34" charset="0"/>
              </a:rPr>
              <a:t>مثال: محاسبه واريانس</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graphicFrame>
        <p:nvGraphicFramePr>
          <p:cNvPr id="1026" name="Object 2"/>
          <p:cNvGraphicFramePr>
            <a:graphicFrameLocks noChangeAspect="1"/>
          </p:cNvGraphicFramePr>
          <p:nvPr/>
        </p:nvGraphicFramePr>
        <p:xfrm>
          <a:off x="4473575" y="1214438"/>
          <a:ext cx="3127375" cy="1287462"/>
        </p:xfrm>
        <a:graphic>
          <a:graphicData uri="http://schemas.openxmlformats.org/presentationml/2006/ole">
            <mc:AlternateContent xmlns:mc="http://schemas.openxmlformats.org/markup-compatibility/2006">
              <mc:Choice xmlns:v="urn:schemas-microsoft-com:vml" Requires="v">
                <p:oleObj spid="_x0000_s1041" name="Equation" r:id="rId3" imgW="1002960" imgH="469800" progId="Equation.3">
                  <p:embed/>
                </p:oleObj>
              </mc:Choice>
              <mc:Fallback>
                <p:oleObj name="Equation" r:id="rId3" imgW="1002960" imgH="46980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3575" y="1214438"/>
                        <a:ext cx="3127375" cy="12874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Slide Number Placeholder 5"/>
          <p:cNvSpPr>
            <a:spLocks noGrp="1"/>
          </p:cNvSpPr>
          <p:nvPr>
            <p:ph type="sldNum" sz="quarter" idx="12"/>
          </p:nvPr>
        </p:nvSpPr>
        <p:spPr/>
        <p:txBody>
          <a:bodyPr/>
          <a:lstStyle/>
          <a:p>
            <a:fld id="{7F8B5327-662B-486C-A55F-C826F1128C71}" type="slidenum">
              <a:rPr lang="en-US" smtClean="0"/>
              <a:pPr/>
              <a:t>20</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959012"/>
            <a:ext cx="7505934" cy="4401205"/>
          </a:xfrm>
          <a:prstGeom prst="rect">
            <a:avLst/>
          </a:prstGeom>
          <a:noFill/>
          <a:ln w="9525">
            <a:noFill/>
            <a:miter lim="800000"/>
            <a:headEnd/>
            <a:tailEnd/>
          </a:ln>
        </p:spPr>
        <p:txBody>
          <a:bodyPr wrap="square">
            <a:spAutoFit/>
          </a:bodyPr>
          <a:lstStyle/>
          <a:p>
            <a:pPr algn="just" rtl="1">
              <a:defRPr/>
            </a:pPr>
            <a:r>
              <a:rPr lang="ar-SA" sz="2800" dirty="0" smtClean="0">
                <a:latin typeface="Tahoma" pitchFamily="34" charset="0"/>
              </a:rPr>
              <a:t>كد </a:t>
            </a:r>
            <a:r>
              <a:rPr lang="en-US" sz="2800" dirty="0" smtClean="0">
                <a:solidFill>
                  <a:srgbClr val="FF0000"/>
                </a:solidFill>
                <a:latin typeface="Tahoma" pitchFamily="34" charset="0"/>
              </a:rPr>
              <a:t>float a[];</a:t>
            </a:r>
            <a:r>
              <a:rPr lang="ar-SA" sz="2800" dirty="0" smtClean="0">
                <a:latin typeface="Tahoma" pitchFamily="34" charset="0"/>
              </a:rPr>
              <a:t> كه آرايه </a:t>
            </a:r>
            <a:r>
              <a:rPr lang="en-US" sz="2800" dirty="0" smtClean="0">
                <a:latin typeface="Tahoma" pitchFamily="34" charset="0"/>
              </a:rPr>
              <a:t>a</a:t>
            </a:r>
            <a:r>
              <a:rPr lang="ar-SA" sz="2800" dirty="0" smtClean="0">
                <a:latin typeface="Tahoma" pitchFamily="34" charset="0"/>
              </a:rPr>
              <a:t> را اعلان مي‌كند دو چيز را به كامپايلر مي‌گويد:</a:t>
            </a:r>
            <a:endParaRPr lang="fa-IR" sz="2800" dirty="0" smtClean="0">
              <a:latin typeface="Tahoma" pitchFamily="34" charset="0"/>
            </a:endParaRPr>
          </a:p>
          <a:p>
            <a:pPr algn="just" rtl="1">
              <a:defRPr/>
            </a:pPr>
            <a:r>
              <a:rPr lang="fa-IR" sz="2800" dirty="0" smtClean="0">
                <a:solidFill>
                  <a:schemeClr val="hlink"/>
                </a:solidFill>
                <a:latin typeface="Tahoma" pitchFamily="34" charset="0"/>
              </a:rPr>
              <a:t>1-</a:t>
            </a:r>
            <a:r>
              <a:rPr lang="ar-SA" sz="2800" dirty="0" smtClean="0">
                <a:solidFill>
                  <a:schemeClr val="hlink"/>
                </a:solidFill>
                <a:latin typeface="Tahoma" pitchFamily="34" charset="0"/>
              </a:rPr>
              <a:t> اين که نام آرايه </a:t>
            </a:r>
            <a:r>
              <a:rPr lang="en-US" sz="2800" dirty="0" smtClean="0">
                <a:solidFill>
                  <a:schemeClr val="hlink"/>
                </a:solidFill>
                <a:latin typeface="Tahoma" pitchFamily="34" charset="0"/>
              </a:rPr>
              <a:t>a</a:t>
            </a:r>
            <a:r>
              <a:rPr lang="ar-SA" sz="2800" dirty="0" smtClean="0">
                <a:solidFill>
                  <a:schemeClr val="hlink"/>
                </a:solidFill>
                <a:latin typeface="Tahoma" pitchFamily="34" charset="0"/>
              </a:rPr>
              <a:t> است </a:t>
            </a:r>
            <a:endParaRPr lang="fa-IR" sz="2800" dirty="0" smtClean="0">
              <a:solidFill>
                <a:schemeClr val="hlink"/>
              </a:solidFill>
              <a:latin typeface="Tahoma" pitchFamily="34" charset="0"/>
            </a:endParaRPr>
          </a:p>
          <a:p>
            <a:pPr algn="just" rtl="1">
              <a:defRPr/>
            </a:pPr>
            <a:r>
              <a:rPr lang="fa-IR" sz="2800" dirty="0" smtClean="0">
                <a:solidFill>
                  <a:schemeClr val="hlink"/>
                </a:solidFill>
                <a:latin typeface="Tahoma" pitchFamily="34" charset="0"/>
              </a:rPr>
              <a:t>2-</a:t>
            </a:r>
            <a:r>
              <a:rPr lang="ar-SA" sz="2800" dirty="0" smtClean="0">
                <a:solidFill>
                  <a:schemeClr val="hlink"/>
                </a:solidFill>
                <a:latin typeface="Tahoma" pitchFamily="34" charset="0"/>
              </a:rPr>
              <a:t> عناصر آرايه از نوع </a:t>
            </a:r>
            <a:r>
              <a:rPr lang="en-US" sz="2800" dirty="0" smtClean="0">
                <a:solidFill>
                  <a:schemeClr val="hlink"/>
                </a:solidFill>
                <a:latin typeface="Tahoma" pitchFamily="34" charset="0"/>
              </a:rPr>
              <a:t>float</a:t>
            </a:r>
            <a:r>
              <a:rPr lang="ar-SA" sz="2800" dirty="0" smtClean="0">
                <a:solidFill>
                  <a:schemeClr val="hlink"/>
                </a:solidFill>
                <a:latin typeface="Tahoma" pitchFamily="34" charset="0"/>
              </a:rPr>
              <a:t> هستند.</a:t>
            </a:r>
            <a:endParaRPr lang="fa-IR" sz="2800" dirty="0" smtClean="0">
              <a:solidFill>
                <a:schemeClr val="hlink"/>
              </a:solidFill>
              <a:latin typeface="Tahoma" pitchFamily="34" charset="0"/>
            </a:endParaRPr>
          </a:p>
          <a:p>
            <a:pPr algn="just" rtl="1">
              <a:defRPr/>
            </a:pPr>
            <a:r>
              <a:rPr lang="ar-SA" sz="2800" dirty="0" smtClean="0">
                <a:latin typeface="Tahoma" pitchFamily="34" charset="0"/>
              </a:rPr>
              <a:t> </a:t>
            </a:r>
            <a:r>
              <a:rPr lang="ar-SA" sz="2800" dirty="0" smtClean="0">
                <a:solidFill>
                  <a:srgbClr val="800000"/>
                </a:solidFill>
                <a:latin typeface="Tahoma" pitchFamily="34" charset="0"/>
              </a:rPr>
              <a:t>سمبل </a:t>
            </a:r>
            <a:r>
              <a:rPr lang="en-US" sz="2800" dirty="0" smtClean="0">
                <a:solidFill>
                  <a:srgbClr val="800000"/>
                </a:solidFill>
                <a:latin typeface="Tahoma" pitchFamily="34" charset="0"/>
              </a:rPr>
              <a:t>a</a:t>
            </a:r>
            <a:r>
              <a:rPr lang="ar-SA" sz="2800" dirty="0" smtClean="0">
                <a:solidFill>
                  <a:srgbClr val="800000"/>
                </a:solidFill>
                <a:latin typeface="Tahoma" pitchFamily="34" charset="0"/>
              </a:rPr>
              <a:t> </a:t>
            </a:r>
            <a:r>
              <a:rPr lang="ar-SA" sz="2800" dirty="0" smtClean="0">
                <a:solidFill>
                  <a:srgbClr val="FF0000"/>
                </a:solidFill>
                <a:latin typeface="Tahoma" pitchFamily="34" charset="0"/>
              </a:rPr>
              <a:t>نشاني</a:t>
            </a:r>
            <a:r>
              <a:rPr lang="ar-SA" sz="2800" dirty="0" smtClean="0">
                <a:solidFill>
                  <a:srgbClr val="800000"/>
                </a:solidFill>
                <a:latin typeface="Tahoma" pitchFamily="34" charset="0"/>
              </a:rPr>
              <a:t> حافظۀ آرايه را ذخيره مي‌کند.</a:t>
            </a:r>
            <a:r>
              <a:rPr lang="ar-SA" sz="2800" dirty="0" smtClean="0">
                <a:latin typeface="Tahoma" pitchFamily="34" charset="0"/>
              </a:rPr>
              <a:t> لازم نيست تعداد عناصر آرايه به کامپايلر گفته شود زيرا از روي </a:t>
            </a:r>
            <a:r>
              <a:rPr lang="ar-SA" sz="2800" dirty="0" smtClean="0">
                <a:solidFill>
                  <a:srgbClr val="FF0000"/>
                </a:solidFill>
                <a:latin typeface="Tahoma" pitchFamily="34" charset="0"/>
              </a:rPr>
              <a:t>نشاني</a:t>
            </a:r>
            <a:r>
              <a:rPr lang="ar-SA" sz="2800" dirty="0" smtClean="0">
                <a:latin typeface="Tahoma" pitchFamily="34" charset="0"/>
              </a:rPr>
              <a:t> موجود در </a:t>
            </a:r>
            <a:r>
              <a:rPr lang="en-US" sz="2800" dirty="0" smtClean="0">
                <a:latin typeface="Tahoma" pitchFamily="34" charset="0"/>
              </a:rPr>
              <a:t>a</a:t>
            </a:r>
            <a:r>
              <a:rPr lang="ar-SA" sz="2800" dirty="0" smtClean="0">
                <a:latin typeface="Tahoma" pitchFamily="34" charset="0"/>
              </a:rPr>
              <a:t> مي‌توان عناصر را بازيابي نمود. </a:t>
            </a:r>
            <a:endParaRPr lang="en-US" sz="2800" dirty="0" smtClean="0">
              <a:latin typeface="Tahoma" pitchFamily="34" charset="0"/>
            </a:endParaRPr>
          </a:p>
          <a:p>
            <a:pPr algn="just" rtl="1">
              <a:defRPr/>
            </a:pPr>
            <a:r>
              <a:rPr lang="ar-SA" sz="2800" dirty="0" smtClean="0">
                <a:solidFill>
                  <a:schemeClr val="bg1">
                    <a:lumMod val="50000"/>
                  </a:schemeClr>
                </a:solidFill>
                <a:latin typeface="Tahoma" pitchFamily="34" charset="0"/>
              </a:rPr>
              <a:t>به همين طريق مي‌توان يک آرايه را به تابع ارسال کرد</a:t>
            </a:r>
            <a:r>
              <a:rPr lang="ar-SA" sz="2800" dirty="0" smtClean="0">
                <a:latin typeface="Tahoma" pitchFamily="34" charset="0"/>
              </a:rPr>
              <a:t>. يعني فقط نوع آرايه و نشاني حافظۀ آن به عنوان پارامتر به تابع فرستاده مي‌شود.</a:t>
            </a:r>
            <a:r>
              <a:rPr lang="en-US" sz="2800" dirty="0" smtClean="0">
                <a:latin typeface="Tahoma" pitchFamily="34" charset="0"/>
              </a:rPr>
              <a:t> </a:t>
            </a:r>
            <a:endParaRPr lang="en-US" sz="2800" dirty="0">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r>
              <a:rPr lang="ar-SA" sz="2800" b="1" dirty="0" smtClean="0">
                <a:solidFill>
                  <a:srgbClr val="FF0000"/>
                </a:solidFill>
                <a:latin typeface="Tahoma" pitchFamily="34" charset="0"/>
              </a:rPr>
              <a:t>ارسال آرايه به تابع‌</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21</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285752" y="1428736"/>
            <a:ext cx="8858280" cy="4832092"/>
          </a:xfrm>
          <a:prstGeom prst="rect">
            <a:avLst/>
          </a:prstGeom>
          <a:noFill/>
          <a:ln w="9525">
            <a:noFill/>
            <a:miter lim="800000"/>
            <a:headEnd/>
            <a:tailEnd/>
          </a:ln>
        </p:spPr>
        <p:txBody>
          <a:bodyPr wrap="square">
            <a:spAutoFit/>
          </a:bodyPr>
          <a:lstStyle/>
          <a:p>
            <a:r>
              <a:rPr lang="en-US" sz="2800" b="1" dirty="0" err="1" smtClean="0">
                <a:latin typeface="Tahoma" pitchFamily="34" charset="0"/>
              </a:rPr>
              <a:t>int</a:t>
            </a:r>
            <a:r>
              <a:rPr lang="en-US" sz="2800" b="1" dirty="0" smtClean="0">
                <a:latin typeface="Tahoma" pitchFamily="34" charset="0"/>
              </a:rPr>
              <a:t> sum(</a:t>
            </a:r>
            <a:r>
              <a:rPr lang="en-US" sz="2800" b="1" dirty="0" err="1" smtClean="0">
                <a:latin typeface="Tahoma" pitchFamily="34" charset="0"/>
              </a:rPr>
              <a:t>int</a:t>
            </a:r>
            <a:r>
              <a:rPr lang="en-US" sz="2800" b="1" dirty="0" smtClean="0">
                <a:latin typeface="Tahoma" pitchFamily="34" charset="0"/>
              </a:rPr>
              <a:t>[],</a:t>
            </a:r>
            <a:r>
              <a:rPr lang="en-US" sz="2800" b="1" dirty="0" err="1" smtClean="0">
                <a:latin typeface="Tahoma" pitchFamily="34" charset="0"/>
              </a:rPr>
              <a:t>int</a:t>
            </a:r>
            <a:r>
              <a:rPr lang="en-US" sz="2800" b="1" dirty="0" smtClean="0">
                <a:latin typeface="Tahoma" pitchFamily="34" charset="0"/>
              </a:rPr>
              <a:t>);</a:t>
            </a:r>
            <a:endParaRPr lang="en-US" sz="2800" dirty="0" smtClean="0">
              <a:latin typeface="Tahoma" pitchFamily="34" charset="0"/>
            </a:endParaRPr>
          </a:p>
          <a:p>
            <a:r>
              <a:rPr lang="en-US" sz="2800" dirty="0" err="1" smtClean="0">
                <a:latin typeface="Tahoma" pitchFamily="34" charset="0"/>
              </a:rPr>
              <a:t>int</a:t>
            </a:r>
            <a:r>
              <a:rPr lang="en-US" sz="2800" dirty="0" smtClean="0">
                <a:latin typeface="Tahoma" pitchFamily="34" charset="0"/>
              </a:rPr>
              <a:t> main()</a:t>
            </a:r>
          </a:p>
          <a:p>
            <a:r>
              <a:rPr lang="en-US" sz="2800" dirty="0" smtClean="0">
                <a:latin typeface="Tahoma" pitchFamily="34" charset="0"/>
              </a:rPr>
              <a:t>{  </a:t>
            </a:r>
            <a:r>
              <a:rPr lang="en-US" sz="2800" dirty="0" err="1" smtClean="0">
                <a:latin typeface="Tahoma" pitchFamily="34" charset="0"/>
              </a:rPr>
              <a:t>int</a:t>
            </a:r>
            <a:r>
              <a:rPr lang="en-US" sz="2800" dirty="0" smtClean="0">
                <a:latin typeface="Tahoma" pitchFamily="34" charset="0"/>
              </a:rPr>
              <a:t> a[] = { 11, 33, 55, 77</a:t>
            </a:r>
            <a:r>
              <a:rPr lang="fa-IR" sz="2800" dirty="0" smtClean="0">
                <a:latin typeface="Tahoma" pitchFamily="34" charset="0"/>
              </a:rPr>
              <a:t> </a:t>
            </a:r>
            <a:r>
              <a:rPr lang="en-US" sz="2800" dirty="0" smtClean="0">
                <a:latin typeface="Tahoma" pitchFamily="34" charset="0"/>
              </a:rPr>
              <a:t>};</a:t>
            </a:r>
          </a:p>
          <a:p>
            <a:r>
              <a:rPr lang="en-US" sz="2800" dirty="0" smtClean="0">
                <a:latin typeface="Tahoma" pitchFamily="34" charset="0"/>
              </a:rPr>
              <a:t>   </a:t>
            </a:r>
            <a:r>
              <a:rPr lang="en-US" sz="2800" dirty="0" err="1" smtClean="0">
                <a:latin typeface="Tahoma" pitchFamily="34" charset="0"/>
              </a:rPr>
              <a:t>int</a:t>
            </a:r>
            <a:r>
              <a:rPr lang="en-US" sz="2800" dirty="0" smtClean="0">
                <a:latin typeface="Tahoma" pitchFamily="34" charset="0"/>
              </a:rPr>
              <a:t> size = </a:t>
            </a:r>
            <a:r>
              <a:rPr lang="en-US" sz="2800" dirty="0" err="1" smtClean="0">
                <a:latin typeface="Tahoma" pitchFamily="34" charset="0"/>
              </a:rPr>
              <a:t>sizeof</a:t>
            </a:r>
            <a:r>
              <a:rPr lang="en-US" sz="2800" dirty="0" smtClean="0">
                <a:latin typeface="Tahoma" pitchFamily="34" charset="0"/>
              </a:rPr>
              <a:t>(a)/</a:t>
            </a:r>
            <a:r>
              <a:rPr lang="en-US" sz="2800" dirty="0" err="1" smtClean="0">
                <a:latin typeface="Tahoma" pitchFamily="34" charset="0"/>
              </a:rPr>
              <a:t>sizeof</a:t>
            </a:r>
            <a:r>
              <a:rPr lang="en-US" sz="2800" dirty="0" smtClean="0">
                <a:latin typeface="Tahoma" pitchFamily="34" charset="0"/>
              </a:rPr>
              <a:t>(</a:t>
            </a:r>
            <a:r>
              <a:rPr lang="en-US" sz="2800" dirty="0" err="1" smtClean="0">
                <a:latin typeface="Tahoma" pitchFamily="34" charset="0"/>
              </a:rPr>
              <a:t>int</a:t>
            </a:r>
            <a:r>
              <a:rPr lang="en-US" sz="2800" dirty="0" smtClean="0">
                <a:latin typeface="Tahoma" pitchFamily="34" charset="0"/>
              </a:rPr>
              <a:t>);</a:t>
            </a:r>
          </a:p>
          <a:p>
            <a:r>
              <a:rPr lang="en-US" sz="2800" dirty="0" smtClean="0">
                <a:latin typeface="Tahoma" pitchFamily="34" charset="0"/>
              </a:rPr>
              <a:t>   </a:t>
            </a:r>
            <a:r>
              <a:rPr lang="en-US" sz="2800" dirty="0" err="1" smtClean="0">
                <a:latin typeface="Tahoma" pitchFamily="34" charset="0"/>
              </a:rPr>
              <a:t>cout</a:t>
            </a:r>
            <a:r>
              <a:rPr lang="en-US" sz="2800" dirty="0" smtClean="0">
                <a:latin typeface="Tahoma" pitchFamily="34" charset="0"/>
              </a:rPr>
              <a:t> &lt;&lt; "sum(</a:t>
            </a:r>
            <a:r>
              <a:rPr lang="en-US" sz="2800" dirty="0" err="1" smtClean="0">
                <a:latin typeface="Tahoma" pitchFamily="34" charset="0"/>
              </a:rPr>
              <a:t>a,size</a:t>
            </a:r>
            <a:r>
              <a:rPr lang="en-US" sz="2800" dirty="0" smtClean="0">
                <a:latin typeface="Tahoma" pitchFamily="34" charset="0"/>
              </a:rPr>
              <a:t>) = " &lt;&lt;</a:t>
            </a:r>
            <a:r>
              <a:rPr lang="en-US" sz="2400" dirty="0" smtClean="0">
                <a:latin typeface="Tahoma" pitchFamily="34" charset="0"/>
              </a:rPr>
              <a:t> </a:t>
            </a:r>
            <a:r>
              <a:rPr lang="en-US" sz="2400" b="1" dirty="0" smtClean="0">
                <a:latin typeface="Tahoma" pitchFamily="34" charset="0"/>
              </a:rPr>
              <a:t>sum(</a:t>
            </a:r>
            <a:r>
              <a:rPr lang="en-US" sz="2400" b="1" dirty="0" err="1" smtClean="0">
                <a:latin typeface="Tahoma" pitchFamily="34" charset="0"/>
              </a:rPr>
              <a:t>a,size</a:t>
            </a:r>
            <a:r>
              <a:rPr lang="en-US" sz="2400" b="1" dirty="0" smtClean="0">
                <a:latin typeface="Tahoma" pitchFamily="34" charset="0"/>
              </a:rPr>
              <a:t>)</a:t>
            </a:r>
            <a:r>
              <a:rPr lang="en-US" sz="2800" dirty="0" smtClean="0">
                <a:latin typeface="Tahoma" pitchFamily="34" charset="0"/>
              </a:rPr>
              <a:t> &lt;&lt; </a:t>
            </a:r>
            <a:r>
              <a:rPr lang="en-US" sz="2800" dirty="0" err="1" smtClean="0">
                <a:latin typeface="Tahoma" pitchFamily="34" charset="0"/>
              </a:rPr>
              <a:t>endl</a:t>
            </a:r>
            <a:r>
              <a:rPr lang="en-US" sz="2800" dirty="0" smtClean="0">
                <a:latin typeface="Tahoma" pitchFamily="34" charset="0"/>
              </a:rPr>
              <a:t>;}</a:t>
            </a:r>
            <a:endParaRPr lang="en-US" sz="2800" b="1" dirty="0" smtClean="0">
              <a:latin typeface="Tahoma" pitchFamily="34" charset="0"/>
            </a:endParaRPr>
          </a:p>
          <a:p>
            <a:r>
              <a:rPr lang="en-US" sz="2800" b="1" dirty="0" err="1" smtClean="0">
                <a:latin typeface="Tahoma" pitchFamily="34" charset="0"/>
              </a:rPr>
              <a:t>int</a:t>
            </a:r>
            <a:r>
              <a:rPr lang="en-US" sz="2800" b="1" dirty="0" smtClean="0">
                <a:latin typeface="Tahoma" pitchFamily="34" charset="0"/>
              </a:rPr>
              <a:t> sum(</a:t>
            </a:r>
            <a:r>
              <a:rPr lang="en-US" sz="2800" b="1" dirty="0" err="1" smtClean="0">
                <a:latin typeface="Tahoma" pitchFamily="34" charset="0"/>
              </a:rPr>
              <a:t>int</a:t>
            </a:r>
            <a:r>
              <a:rPr lang="en-US" sz="2800" b="1" dirty="0" smtClean="0">
                <a:latin typeface="Tahoma" pitchFamily="34" charset="0"/>
              </a:rPr>
              <a:t> a[], </a:t>
            </a:r>
            <a:r>
              <a:rPr lang="en-US" sz="2800" b="1" dirty="0" err="1" smtClean="0">
                <a:latin typeface="Tahoma" pitchFamily="34" charset="0"/>
              </a:rPr>
              <a:t>int</a:t>
            </a:r>
            <a:r>
              <a:rPr lang="en-US" sz="2800" b="1" dirty="0" smtClean="0">
                <a:latin typeface="Tahoma" pitchFamily="34" charset="0"/>
              </a:rPr>
              <a:t> n)</a:t>
            </a:r>
            <a:endParaRPr lang="en-US" sz="2800" dirty="0" smtClean="0">
              <a:latin typeface="Tahoma" pitchFamily="34" charset="0"/>
            </a:endParaRPr>
          </a:p>
          <a:p>
            <a:r>
              <a:rPr lang="en-US" sz="2800" dirty="0" smtClean="0">
                <a:latin typeface="Tahoma" pitchFamily="34" charset="0"/>
              </a:rPr>
              <a:t>{  </a:t>
            </a:r>
            <a:r>
              <a:rPr lang="en-US" sz="2800" dirty="0" err="1" smtClean="0">
                <a:latin typeface="Tahoma" pitchFamily="34" charset="0"/>
              </a:rPr>
              <a:t>int</a:t>
            </a:r>
            <a:r>
              <a:rPr lang="en-US" sz="2800" dirty="0" smtClean="0">
                <a:latin typeface="Tahoma" pitchFamily="34" charset="0"/>
              </a:rPr>
              <a:t> sum=0;</a:t>
            </a:r>
          </a:p>
          <a:p>
            <a:r>
              <a:rPr lang="en-US" sz="2800" dirty="0" smtClean="0">
                <a:latin typeface="Tahoma" pitchFamily="34" charset="0"/>
              </a:rPr>
              <a:t>   for (</a:t>
            </a:r>
            <a:r>
              <a:rPr lang="en-US" sz="2800" dirty="0" err="1" smtClean="0">
                <a:latin typeface="Tahoma" pitchFamily="34" charset="0"/>
              </a:rPr>
              <a:t>int</a:t>
            </a:r>
            <a:r>
              <a:rPr lang="en-US" sz="2800" dirty="0" smtClean="0">
                <a:latin typeface="Tahoma" pitchFamily="34" charset="0"/>
              </a:rPr>
              <a:t> </a:t>
            </a:r>
            <a:r>
              <a:rPr lang="en-US" sz="2800" dirty="0" err="1" smtClean="0">
                <a:latin typeface="Tahoma" pitchFamily="34" charset="0"/>
              </a:rPr>
              <a:t>i</a:t>
            </a:r>
            <a:r>
              <a:rPr lang="en-US" sz="2800" dirty="0" smtClean="0">
                <a:latin typeface="Tahoma" pitchFamily="34" charset="0"/>
              </a:rPr>
              <a:t>=0; </a:t>
            </a:r>
            <a:r>
              <a:rPr lang="en-US" sz="2800" dirty="0" err="1" smtClean="0">
                <a:latin typeface="Tahoma" pitchFamily="34" charset="0"/>
              </a:rPr>
              <a:t>i</a:t>
            </a:r>
            <a:r>
              <a:rPr lang="en-US" sz="2800" dirty="0" smtClean="0">
                <a:latin typeface="Tahoma" pitchFamily="34" charset="0"/>
              </a:rPr>
              <a:t>&lt;n; </a:t>
            </a:r>
            <a:r>
              <a:rPr lang="en-US" sz="2800" dirty="0" err="1" smtClean="0">
                <a:latin typeface="Tahoma" pitchFamily="34" charset="0"/>
              </a:rPr>
              <a:t>i</a:t>
            </a:r>
            <a:r>
              <a:rPr lang="en-US" sz="2800" dirty="0" smtClean="0">
                <a:latin typeface="Tahoma" pitchFamily="34" charset="0"/>
              </a:rPr>
              <a:t>++)</a:t>
            </a:r>
          </a:p>
          <a:p>
            <a:r>
              <a:rPr lang="en-US" sz="2800" dirty="0" smtClean="0">
                <a:latin typeface="Tahoma" pitchFamily="34" charset="0"/>
              </a:rPr>
              <a:t>      sum += a[</a:t>
            </a:r>
            <a:r>
              <a:rPr lang="en-US" sz="2800" dirty="0" err="1" smtClean="0">
                <a:latin typeface="Tahoma" pitchFamily="34" charset="0"/>
              </a:rPr>
              <a:t>i</a:t>
            </a:r>
            <a:r>
              <a:rPr lang="en-US" sz="2800" dirty="0" smtClean="0">
                <a:latin typeface="Tahoma" pitchFamily="34" charset="0"/>
              </a:rPr>
              <a:t>];</a:t>
            </a:r>
          </a:p>
          <a:p>
            <a:r>
              <a:rPr lang="en-US" sz="2800" dirty="0" smtClean="0">
                <a:latin typeface="Tahoma" pitchFamily="34" charset="0"/>
              </a:rPr>
              <a:t>   return sum;</a:t>
            </a:r>
          </a:p>
          <a:p>
            <a:r>
              <a:rPr lang="en-US" sz="2800" dirty="0" smtClean="0">
                <a:latin typeface="Tahoma" pitchFamily="34" charset="0"/>
              </a:rPr>
              <a:t>}</a:t>
            </a:r>
            <a:endParaRPr lang="en-US" sz="2800" dirty="0">
              <a:latin typeface="Tahoma" pitchFamily="34" charset="0"/>
            </a:endParaRPr>
          </a:p>
        </p:txBody>
      </p:sp>
      <p:sp>
        <p:nvSpPr>
          <p:cNvPr id="9" name="Title 8"/>
          <p:cNvSpPr>
            <a:spLocks noGrp="1"/>
          </p:cNvSpPr>
          <p:nvPr>
            <p:ph type="title"/>
          </p:nvPr>
        </p:nvSpPr>
        <p:spPr>
          <a:xfrm>
            <a:off x="529937" y="428604"/>
            <a:ext cx="7086600" cy="689284"/>
          </a:xfrm>
        </p:spPr>
        <p:txBody>
          <a:bodyPr>
            <a:noAutofit/>
          </a:bodyPr>
          <a:lstStyle/>
          <a:p>
            <a:pPr algn="just"/>
            <a:r>
              <a:rPr lang="ar-SA" sz="2000" b="1" dirty="0" smtClean="0">
                <a:latin typeface="Tahoma" pitchFamily="34" charset="0"/>
              </a:rPr>
              <a:t> مثال‌</a:t>
            </a:r>
            <a:r>
              <a:rPr lang="en-US" sz="2000" b="1" dirty="0" smtClean="0">
                <a:latin typeface="Tahoma" pitchFamily="34" charset="0"/>
              </a:rPr>
              <a:t>:</a:t>
            </a:r>
            <a:r>
              <a:rPr lang="ar-SA" sz="2000" b="1" dirty="0" smtClean="0">
                <a:latin typeface="Tahoma" pitchFamily="34" charset="0"/>
              </a:rPr>
              <a:t> ارسال آرايه به تابعي كه مجموع عناصر آرايه را برمي‌گرداند</a:t>
            </a:r>
            <a:endParaRPr lang="en-US" sz="2000" b="1" dirty="0" smtClean="0">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22</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285752" y="1813031"/>
            <a:ext cx="7786710" cy="2616101"/>
          </a:xfrm>
          <a:prstGeom prst="rect">
            <a:avLst/>
          </a:prstGeom>
          <a:noFill/>
          <a:ln w="9525">
            <a:noFill/>
            <a:miter lim="800000"/>
            <a:headEnd/>
            <a:tailEnd/>
          </a:ln>
        </p:spPr>
        <p:txBody>
          <a:bodyPr wrap="square">
            <a:spAutoFit/>
          </a:bodyPr>
          <a:lstStyle/>
          <a:p>
            <a:pPr algn="just" rtl="1"/>
            <a:r>
              <a:rPr lang="ar-SA" sz="2800" dirty="0" smtClean="0">
                <a:latin typeface="Tahoma" pitchFamily="34" charset="0"/>
              </a:rPr>
              <a:t>هنگام فراخواني تابع از عبارت </a:t>
            </a:r>
            <a:r>
              <a:rPr lang="en-US" sz="2800" dirty="0" smtClean="0">
                <a:latin typeface="Tahoma" pitchFamily="34" charset="0"/>
              </a:rPr>
              <a:t>sum(</a:t>
            </a:r>
            <a:r>
              <a:rPr lang="en-US" sz="2800" dirty="0" err="1" smtClean="0">
                <a:latin typeface="Tahoma" pitchFamily="34" charset="0"/>
              </a:rPr>
              <a:t>a,size</a:t>
            </a:r>
            <a:r>
              <a:rPr lang="en-US" sz="2800" dirty="0" smtClean="0">
                <a:latin typeface="Tahoma" pitchFamily="34" charset="0"/>
              </a:rPr>
              <a:t>)</a:t>
            </a:r>
            <a:r>
              <a:rPr lang="ar-SA" sz="2800" dirty="0" smtClean="0">
                <a:latin typeface="Tahoma" pitchFamily="34" charset="0"/>
              </a:rPr>
              <a:t> استفاده شده که </a:t>
            </a:r>
            <a:r>
              <a:rPr lang="ar-SA" sz="2800" dirty="0" smtClean="0">
                <a:solidFill>
                  <a:srgbClr val="800000"/>
                </a:solidFill>
                <a:latin typeface="Tahoma" pitchFamily="34" charset="0"/>
              </a:rPr>
              <a:t>فقط نام آرايه</a:t>
            </a:r>
            <a:r>
              <a:rPr lang="ar-SA" sz="2800" dirty="0" smtClean="0">
                <a:latin typeface="Tahoma" pitchFamily="34" charset="0"/>
              </a:rPr>
              <a:t> به تابع ارسال شده. </a:t>
            </a:r>
            <a:endParaRPr lang="en-US" sz="2800" dirty="0" smtClean="0">
              <a:latin typeface="Tahoma" pitchFamily="34" charset="0"/>
            </a:endParaRPr>
          </a:p>
          <a:p>
            <a:pPr algn="just" rtl="1"/>
            <a:r>
              <a:rPr lang="ar-SA" sz="2400" dirty="0" smtClean="0">
                <a:solidFill>
                  <a:schemeClr val="hlink"/>
                </a:solidFill>
                <a:latin typeface="Tahoma" pitchFamily="34" charset="0"/>
              </a:rPr>
              <a:t>نام آرايه در حقيقت نشاني اولين عنصر آرايه است (يعني </a:t>
            </a:r>
            <a:r>
              <a:rPr lang="en-US" sz="2400" dirty="0" smtClean="0">
                <a:solidFill>
                  <a:schemeClr val="hlink"/>
                </a:solidFill>
                <a:latin typeface="Tahoma" pitchFamily="34" charset="0"/>
              </a:rPr>
              <a:t>a[0]</a:t>
            </a:r>
            <a:r>
              <a:rPr lang="ar-SA" sz="2400" dirty="0" smtClean="0">
                <a:solidFill>
                  <a:schemeClr val="hlink"/>
                </a:solidFill>
                <a:latin typeface="Tahoma" pitchFamily="34" charset="0"/>
              </a:rPr>
              <a:t>)</a:t>
            </a:r>
            <a:endParaRPr lang="en-US" sz="2400" dirty="0" smtClean="0">
              <a:solidFill>
                <a:schemeClr val="hlink"/>
              </a:solidFill>
              <a:latin typeface="Tahoma" pitchFamily="34" charset="0"/>
            </a:endParaRPr>
          </a:p>
          <a:p>
            <a:pPr algn="just" rtl="1"/>
            <a:r>
              <a:rPr lang="ar-SA" sz="2800" dirty="0" smtClean="0">
                <a:latin typeface="Tahoma" pitchFamily="34" charset="0"/>
              </a:rPr>
              <a:t>تابع از اين نشاني براي دستيابي به عناصر آرايه استفاده مي‌کند. همچنين تابع مي‌تواند با استفاده از اين نشاني، محتويات عناصر آرايه را دست‌کاري کند. </a:t>
            </a:r>
            <a:endParaRPr lang="en-US" sz="2800" dirty="0">
              <a:latin typeface="Tahoma" pitchFamily="34" charset="0"/>
            </a:endParaRPr>
          </a:p>
        </p:txBody>
      </p:sp>
      <p:sp>
        <p:nvSpPr>
          <p:cNvPr id="9" name="Title 8"/>
          <p:cNvSpPr>
            <a:spLocks noGrp="1"/>
          </p:cNvSpPr>
          <p:nvPr>
            <p:ph type="title"/>
          </p:nvPr>
        </p:nvSpPr>
        <p:spPr>
          <a:xfrm>
            <a:off x="529937" y="428604"/>
            <a:ext cx="7086600" cy="689284"/>
          </a:xfrm>
        </p:spPr>
        <p:txBody>
          <a:bodyPr>
            <a:noAutofit/>
          </a:bodyPr>
          <a:lstStyle/>
          <a:p>
            <a:pPr algn="just"/>
            <a:r>
              <a:rPr lang="ar-SA" sz="2000" b="1" dirty="0" smtClean="0">
                <a:latin typeface="Tahoma" pitchFamily="34" charset="0"/>
              </a:rPr>
              <a:t> مثال‌</a:t>
            </a:r>
            <a:r>
              <a:rPr lang="en-US" sz="2000" b="1" dirty="0" smtClean="0">
                <a:latin typeface="Tahoma" pitchFamily="34" charset="0"/>
              </a:rPr>
              <a:t>:</a:t>
            </a:r>
            <a:r>
              <a:rPr lang="ar-SA" sz="2000" b="1" dirty="0" smtClean="0">
                <a:latin typeface="Tahoma" pitchFamily="34" charset="0"/>
              </a:rPr>
              <a:t> ارسال آرايه به تابعي كه مجموع عناصر آرايه را برمي‌گرداند</a:t>
            </a:r>
            <a:endParaRPr lang="en-US" sz="2000" b="1" dirty="0" smtClean="0">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23</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285752" y="1813031"/>
            <a:ext cx="7786710" cy="5262979"/>
          </a:xfrm>
          <a:prstGeom prst="rect">
            <a:avLst/>
          </a:prstGeom>
          <a:noFill/>
          <a:ln w="9525">
            <a:noFill/>
            <a:miter lim="800000"/>
            <a:headEnd/>
            <a:tailEnd/>
          </a:ln>
        </p:spPr>
        <p:txBody>
          <a:bodyPr wrap="square">
            <a:spAutoFit/>
          </a:bodyPr>
          <a:lstStyle/>
          <a:p>
            <a:pPr algn="just" rtl="1"/>
            <a:r>
              <a:rPr lang="ar-SA" sz="2400" b="1" dirty="0" smtClean="0"/>
              <a:t>در اين برنامه از تابع </a:t>
            </a:r>
            <a:r>
              <a:rPr lang="en-US" sz="2400" b="1" dirty="0" smtClean="0">
                <a:solidFill>
                  <a:srgbClr val="006600"/>
                </a:solidFill>
              </a:rPr>
              <a:t>read()</a:t>
            </a:r>
            <a:r>
              <a:rPr lang="fa-IR" sz="2400" b="1" dirty="0" smtClean="0"/>
              <a:t> </a:t>
            </a:r>
            <a:r>
              <a:rPr lang="ar-SA" sz="2400" b="1" dirty="0" smtClean="0"/>
              <a:t>استفاده مي‌شود تا مقاديري به داخل آرايه وارد شود. سپس با استفاده از تابع </a:t>
            </a:r>
            <a:r>
              <a:rPr lang="en-US" sz="2400" b="1" dirty="0" smtClean="0">
                <a:solidFill>
                  <a:srgbClr val="CC0099"/>
                </a:solidFill>
              </a:rPr>
              <a:t>print()</a:t>
            </a:r>
            <a:r>
              <a:rPr lang="ar-SA" sz="2400" b="1" dirty="0" smtClean="0"/>
              <a:t> مقادير داخل آرايه چاپ مي‌شوند:</a:t>
            </a:r>
            <a:endParaRPr lang="en-US" sz="2400" b="1" dirty="0" smtClean="0"/>
          </a:p>
          <a:p>
            <a:pPr algn="just" rtl="1"/>
            <a:endParaRPr lang="en-US" sz="2400" b="1" dirty="0" smtClean="0">
              <a:cs typeface="B Koodak" pitchFamily="2" charset="-78"/>
            </a:endParaRPr>
          </a:p>
          <a:p>
            <a:r>
              <a:rPr lang="en-US" sz="2400" b="1" dirty="0" smtClean="0">
                <a:latin typeface="Tahoma" pitchFamily="34" charset="0"/>
              </a:rPr>
              <a:t>void read(</a:t>
            </a:r>
            <a:r>
              <a:rPr lang="en-US" sz="2400" b="1" dirty="0" err="1" smtClean="0">
                <a:latin typeface="Tahoma" pitchFamily="34" charset="0"/>
              </a:rPr>
              <a:t>int</a:t>
            </a:r>
            <a:r>
              <a:rPr lang="en-US" sz="2400" b="1" dirty="0" smtClean="0">
                <a:latin typeface="Tahoma" pitchFamily="34" charset="0"/>
              </a:rPr>
              <a:t>[],</a:t>
            </a:r>
            <a:r>
              <a:rPr lang="en-US" sz="2400" b="1" dirty="0" err="1" smtClean="0">
                <a:latin typeface="Tahoma" pitchFamily="34" charset="0"/>
              </a:rPr>
              <a:t>int</a:t>
            </a:r>
            <a:r>
              <a:rPr lang="en-US" sz="2400" b="1" dirty="0" smtClean="0">
                <a:latin typeface="Tahoma" pitchFamily="34" charset="0"/>
              </a:rPr>
              <a:t>&amp;);</a:t>
            </a:r>
          </a:p>
          <a:p>
            <a:r>
              <a:rPr lang="en-US" sz="2400" b="1" dirty="0" smtClean="0">
                <a:latin typeface="Tahoma" pitchFamily="34" charset="0"/>
              </a:rPr>
              <a:t>void print(</a:t>
            </a:r>
            <a:r>
              <a:rPr lang="en-US" sz="2400" b="1" dirty="0" err="1" smtClean="0">
                <a:latin typeface="Tahoma" pitchFamily="34" charset="0"/>
              </a:rPr>
              <a:t>int</a:t>
            </a:r>
            <a:r>
              <a:rPr lang="en-US" sz="2400" b="1" dirty="0" smtClean="0">
                <a:latin typeface="Tahoma" pitchFamily="34" charset="0"/>
              </a:rPr>
              <a:t>[],</a:t>
            </a:r>
            <a:r>
              <a:rPr lang="en-US" sz="2400" b="1" dirty="0" err="1" smtClean="0">
                <a:latin typeface="Tahoma" pitchFamily="34" charset="0"/>
              </a:rPr>
              <a:t>int</a:t>
            </a:r>
            <a:r>
              <a:rPr lang="en-US" sz="2400" b="1" dirty="0" smtClean="0">
                <a:latin typeface="Tahoma" pitchFamily="34" charset="0"/>
              </a:rPr>
              <a:t>);</a:t>
            </a:r>
            <a:endParaRPr lang="en-US" sz="2400" dirty="0" smtClean="0">
              <a:latin typeface="Tahoma" pitchFamily="34" charset="0"/>
            </a:endParaRPr>
          </a:p>
          <a:p>
            <a:r>
              <a:rPr lang="en-US" sz="2400" dirty="0" err="1">
                <a:latin typeface="Tahoma" pitchFamily="34" charset="0"/>
              </a:rPr>
              <a:t>const</a:t>
            </a:r>
            <a:r>
              <a:rPr lang="en-US" sz="2400" dirty="0">
                <a:latin typeface="Tahoma" pitchFamily="34" charset="0"/>
              </a:rPr>
              <a:t> </a:t>
            </a:r>
            <a:r>
              <a:rPr lang="en-US" sz="2400" dirty="0" err="1">
                <a:latin typeface="Tahoma" pitchFamily="34" charset="0"/>
              </a:rPr>
              <a:t>int</a:t>
            </a:r>
            <a:r>
              <a:rPr lang="en-US" sz="2400" dirty="0">
                <a:latin typeface="Tahoma" pitchFamily="34" charset="0"/>
              </a:rPr>
              <a:t> MAXSIZE=100;</a:t>
            </a:r>
          </a:p>
          <a:p>
            <a:r>
              <a:rPr lang="en-US" sz="2400" dirty="0" err="1" smtClean="0">
                <a:latin typeface="Tahoma" pitchFamily="34" charset="0"/>
              </a:rPr>
              <a:t>int</a:t>
            </a:r>
            <a:r>
              <a:rPr lang="en-US" sz="2400" dirty="0" smtClean="0">
                <a:latin typeface="Tahoma" pitchFamily="34" charset="0"/>
              </a:rPr>
              <a:t> main()</a:t>
            </a:r>
          </a:p>
          <a:p>
            <a:r>
              <a:rPr lang="en-US" sz="2400" dirty="0" smtClean="0">
                <a:latin typeface="Tahoma" pitchFamily="34" charset="0"/>
              </a:rPr>
              <a:t>{</a:t>
            </a:r>
            <a:r>
              <a:rPr lang="en-US" sz="2400" dirty="0" err="1" smtClean="0">
                <a:latin typeface="Tahoma" pitchFamily="34" charset="0"/>
              </a:rPr>
              <a:t>int</a:t>
            </a:r>
            <a:r>
              <a:rPr lang="en-US" sz="2400" dirty="0" smtClean="0">
                <a:latin typeface="Tahoma" pitchFamily="34" charset="0"/>
              </a:rPr>
              <a:t> a[MAXSIZE]={0}, size;</a:t>
            </a:r>
            <a:endParaRPr lang="en-US" sz="2400" b="1" dirty="0" smtClean="0">
              <a:latin typeface="Tahoma" pitchFamily="34" charset="0"/>
            </a:endParaRPr>
          </a:p>
          <a:p>
            <a:r>
              <a:rPr lang="en-US" sz="2400" b="1" dirty="0" smtClean="0">
                <a:latin typeface="Tahoma" pitchFamily="34" charset="0"/>
              </a:rPr>
              <a:t>   </a:t>
            </a:r>
            <a:r>
              <a:rPr lang="en-US" sz="2400" b="1" dirty="0" smtClean="0">
                <a:solidFill>
                  <a:srgbClr val="006600"/>
                </a:solidFill>
                <a:latin typeface="Tahoma" pitchFamily="34" charset="0"/>
              </a:rPr>
              <a:t>read(</a:t>
            </a:r>
            <a:r>
              <a:rPr lang="en-US" sz="2400" b="1" dirty="0" err="1" smtClean="0">
                <a:solidFill>
                  <a:srgbClr val="006600"/>
                </a:solidFill>
                <a:latin typeface="Tahoma" pitchFamily="34" charset="0"/>
              </a:rPr>
              <a:t>a,size</a:t>
            </a:r>
            <a:r>
              <a:rPr lang="en-US" sz="2400" b="1" dirty="0" smtClean="0">
                <a:solidFill>
                  <a:srgbClr val="006600"/>
                </a:solidFill>
                <a:latin typeface="Tahoma" pitchFamily="34" charset="0"/>
              </a:rPr>
              <a:t>);</a:t>
            </a:r>
            <a:endParaRPr lang="en-US" sz="2400" dirty="0" smtClean="0">
              <a:solidFill>
                <a:srgbClr val="006600"/>
              </a:solidFill>
              <a:latin typeface="Tahoma" pitchFamily="34" charset="0"/>
            </a:endParaRPr>
          </a:p>
          <a:p>
            <a:r>
              <a:rPr lang="en-US" sz="2400" dirty="0" smtClean="0">
                <a:latin typeface="Tahoma" pitchFamily="34" charset="0"/>
              </a:rPr>
              <a:t>   </a:t>
            </a:r>
            <a:r>
              <a:rPr lang="en-US" sz="2400" dirty="0" err="1" smtClean="0">
                <a:latin typeface="Tahoma" pitchFamily="34" charset="0"/>
              </a:rPr>
              <a:t>cout</a:t>
            </a:r>
            <a:r>
              <a:rPr lang="en-US" sz="2400" dirty="0" smtClean="0">
                <a:latin typeface="Tahoma" pitchFamily="34" charset="0"/>
              </a:rPr>
              <a:t> &lt;&lt; "The array has " &lt;&lt; size &lt;&lt; " elements: ";</a:t>
            </a:r>
            <a:endParaRPr lang="en-US" sz="2400" b="1" dirty="0" smtClean="0">
              <a:latin typeface="Tahoma" pitchFamily="34" charset="0"/>
            </a:endParaRPr>
          </a:p>
          <a:p>
            <a:r>
              <a:rPr lang="en-US" sz="2400" b="1" dirty="0" smtClean="0">
                <a:latin typeface="Tahoma" pitchFamily="34" charset="0"/>
              </a:rPr>
              <a:t>   </a:t>
            </a:r>
            <a:r>
              <a:rPr lang="en-US" sz="2400" b="1" dirty="0" smtClean="0">
                <a:solidFill>
                  <a:srgbClr val="CC0099"/>
                </a:solidFill>
                <a:latin typeface="Tahoma" pitchFamily="34" charset="0"/>
              </a:rPr>
              <a:t>print(</a:t>
            </a:r>
            <a:r>
              <a:rPr lang="en-US" sz="2400" b="1" dirty="0" err="1" smtClean="0">
                <a:solidFill>
                  <a:srgbClr val="CC0099"/>
                </a:solidFill>
                <a:latin typeface="Tahoma" pitchFamily="34" charset="0"/>
              </a:rPr>
              <a:t>a,size</a:t>
            </a:r>
            <a:r>
              <a:rPr lang="en-US" sz="2400" b="1" dirty="0" smtClean="0">
                <a:solidFill>
                  <a:srgbClr val="CC0099"/>
                </a:solidFill>
                <a:latin typeface="Tahoma" pitchFamily="34" charset="0"/>
              </a:rPr>
              <a:t>);</a:t>
            </a:r>
            <a:endParaRPr lang="en-US" sz="2400" dirty="0" smtClean="0">
              <a:solidFill>
                <a:srgbClr val="CC0099"/>
              </a:solidFill>
              <a:latin typeface="Tahoma" pitchFamily="34" charset="0"/>
            </a:endParaRPr>
          </a:p>
          <a:p>
            <a:r>
              <a:rPr lang="en-US" sz="2400" dirty="0" smtClean="0">
                <a:latin typeface="Tahoma" pitchFamily="34" charset="0"/>
              </a:rPr>
              <a:t>}</a:t>
            </a:r>
          </a:p>
          <a:p>
            <a:pPr algn="just" rtl="1"/>
            <a:endParaRPr lang="en-US" sz="2400" dirty="0">
              <a:latin typeface="Tahoma" pitchFamily="34" charset="0"/>
            </a:endParaRPr>
          </a:p>
        </p:txBody>
      </p:sp>
      <p:sp>
        <p:nvSpPr>
          <p:cNvPr id="9" name="Title 8"/>
          <p:cNvSpPr>
            <a:spLocks noGrp="1"/>
          </p:cNvSpPr>
          <p:nvPr>
            <p:ph type="title"/>
          </p:nvPr>
        </p:nvSpPr>
        <p:spPr>
          <a:xfrm>
            <a:off x="529937" y="428604"/>
            <a:ext cx="7086600" cy="689284"/>
          </a:xfrm>
        </p:spPr>
        <p:txBody>
          <a:bodyPr>
            <a:noAutofit/>
          </a:bodyPr>
          <a:lstStyle/>
          <a:p>
            <a:pPr algn="just"/>
            <a:r>
              <a:rPr lang="ar-SA" sz="2000" b="1" dirty="0" smtClean="0">
                <a:cs typeface="+mn-cs"/>
              </a:rPr>
              <a:t>مثال‌</a:t>
            </a:r>
            <a:r>
              <a:rPr lang="en-US" sz="2000" b="1" dirty="0" smtClean="0">
                <a:cs typeface="+mn-cs"/>
              </a:rPr>
              <a:t>:</a:t>
            </a:r>
            <a:r>
              <a:rPr lang="ar-SA" sz="2000" b="1" dirty="0" smtClean="0">
                <a:cs typeface="+mn-cs"/>
              </a:rPr>
              <a:t> توابع ورودي و خروجي براي يک آرايه</a:t>
            </a:r>
            <a:endParaRPr lang="en-US" sz="2000" b="1" dirty="0" smtClean="0">
              <a:latin typeface="Tahoma" pitchFamily="34" charset="0"/>
              <a:cs typeface="+mn-cs"/>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24</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285752" y="1813031"/>
            <a:ext cx="7786710" cy="3416320"/>
          </a:xfrm>
          <a:prstGeom prst="rect">
            <a:avLst/>
          </a:prstGeom>
          <a:noFill/>
          <a:ln w="9525">
            <a:noFill/>
            <a:miter lim="800000"/>
            <a:headEnd/>
            <a:tailEnd/>
          </a:ln>
        </p:spPr>
        <p:txBody>
          <a:bodyPr wrap="square">
            <a:spAutoFit/>
          </a:bodyPr>
          <a:lstStyle/>
          <a:p>
            <a:r>
              <a:rPr lang="en-US" sz="2400" dirty="0" smtClean="0">
                <a:latin typeface="Tahoma" pitchFamily="34" charset="0"/>
              </a:rPr>
              <a:t>void </a:t>
            </a:r>
            <a:r>
              <a:rPr lang="en-US" sz="2400" dirty="0" smtClean="0">
                <a:solidFill>
                  <a:srgbClr val="006600"/>
                </a:solidFill>
                <a:latin typeface="Tahoma" pitchFamily="34" charset="0"/>
              </a:rPr>
              <a:t>read</a:t>
            </a:r>
            <a:r>
              <a:rPr lang="en-US" sz="2400" dirty="0" smtClean="0">
                <a:latin typeface="Tahoma" pitchFamily="34" charset="0"/>
              </a:rPr>
              <a:t>(</a:t>
            </a:r>
            <a:r>
              <a:rPr lang="en-US" sz="2400" dirty="0" err="1" smtClean="0">
                <a:latin typeface="Tahoma" pitchFamily="34" charset="0"/>
              </a:rPr>
              <a:t>int</a:t>
            </a:r>
            <a:r>
              <a:rPr lang="en-US" sz="2400" dirty="0" smtClean="0">
                <a:latin typeface="Tahoma" pitchFamily="34" charset="0"/>
              </a:rPr>
              <a:t> a[], </a:t>
            </a:r>
            <a:r>
              <a:rPr lang="en-US" sz="2400" dirty="0" err="1" smtClean="0">
                <a:latin typeface="Tahoma" pitchFamily="34" charset="0"/>
              </a:rPr>
              <a:t>int</a:t>
            </a:r>
            <a:r>
              <a:rPr lang="en-US" sz="2400" dirty="0" smtClean="0">
                <a:latin typeface="Tahoma" pitchFamily="34" charset="0"/>
              </a:rPr>
              <a:t>&amp; n)</a:t>
            </a:r>
          </a:p>
          <a:p>
            <a:r>
              <a:rPr lang="en-US" sz="2400" b="1" dirty="0" smtClean="0">
                <a:solidFill>
                  <a:srgbClr val="006600"/>
                </a:solidFill>
                <a:latin typeface="Tahoma" pitchFamily="34" charset="0"/>
              </a:rPr>
              <a:t>{</a:t>
            </a:r>
            <a:r>
              <a:rPr lang="en-US" sz="2400" dirty="0" smtClean="0">
                <a:latin typeface="Tahoma" pitchFamily="34" charset="0"/>
              </a:rPr>
              <a:t>  </a:t>
            </a:r>
            <a:r>
              <a:rPr lang="en-US" sz="2000" dirty="0" err="1" smtClean="0">
                <a:latin typeface="Tahoma" pitchFamily="34" charset="0"/>
              </a:rPr>
              <a:t>cout</a:t>
            </a:r>
            <a:r>
              <a:rPr lang="en-US" sz="2000" dirty="0" smtClean="0">
                <a:latin typeface="Tahoma" pitchFamily="34" charset="0"/>
              </a:rPr>
              <a:t> &lt;&lt; "Enter integers. Terminate with 0:\n";</a:t>
            </a:r>
          </a:p>
          <a:p>
            <a:r>
              <a:rPr lang="en-US" sz="2400" dirty="0" smtClean="0">
                <a:latin typeface="Tahoma" pitchFamily="34" charset="0"/>
              </a:rPr>
              <a:t>   </a:t>
            </a:r>
            <a:r>
              <a:rPr lang="pt-BR" sz="2400" dirty="0" smtClean="0">
                <a:latin typeface="Tahoma" pitchFamily="34" charset="0"/>
              </a:rPr>
              <a:t>n = 0;</a:t>
            </a:r>
          </a:p>
          <a:p>
            <a:r>
              <a:rPr lang="pt-BR" sz="2400" dirty="0" smtClean="0">
                <a:latin typeface="Tahoma" pitchFamily="34" charset="0"/>
              </a:rPr>
              <a:t>   do</a:t>
            </a:r>
          </a:p>
          <a:p>
            <a:r>
              <a:rPr lang="pt-BR" sz="2400" dirty="0" smtClean="0">
                <a:latin typeface="Tahoma" pitchFamily="34" charset="0"/>
              </a:rPr>
              <a:t>   {  cout &lt;&lt; "a[" &lt;&lt; n &lt;&lt; "]: ";</a:t>
            </a:r>
          </a:p>
          <a:p>
            <a:r>
              <a:rPr lang="pt-BR" sz="2400" dirty="0" smtClean="0">
                <a:latin typeface="Tahoma" pitchFamily="34" charset="0"/>
              </a:rPr>
              <a:t>      cin &gt;&gt; a[n];</a:t>
            </a:r>
          </a:p>
          <a:p>
            <a:r>
              <a:rPr lang="pt-BR" sz="2400" dirty="0" smtClean="0">
                <a:latin typeface="Tahoma" pitchFamily="34" charset="0"/>
              </a:rPr>
              <a:t>   </a:t>
            </a:r>
            <a:r>
              <a:rPr lang="en-US" sz="2400" dirty="0" smtClean="0">
                <a:latin typeface="Tahoma" pitchFamily="34" charset="0"/>
              </a:rPr>
              <a:t>}  while (a[n++] !=0 &amp;&amp; n &lt; MAXSIZE);</a:t>
            </a:r>
          </a:p>
          <a:p>
            <a:r>
              <a:rPr lang="en-US" sz="2400" dirty="0" smtClean="0">
                <a:latin typeface="Tahoma" pitchFamily="34" charset="0"/>
              </a:rPr>
              <a:t>      --n;   // don't count the 0</a:t>
            </a:r>
          </a:p>
          <a:p>
            <a:r>
              <a:rPr lang="en-US" sz="2400" b="1" dirty="0" smtClean="0">
                <a:solidFill>
                  <a:srgbClr val="006600"/>
                </a:solidFill>
                <a:latin typeface="Tahoma" pitchFamily="34" charset="0"/>
              </a:rPr>
              <a:t>}</a:t>
            </a:r>
            <a:endParaRPr lang="en-US" sz="2400" b="1" dirty="0">
              <a:solidFill>
                <a:srgbClr val="006600"/>
              </a:solidFill>
              <a:latin typeface="Tahoma" pitchFamily="34" charset="0"/>
            </a:endParaRPr>
          </a:p>
        </p:txBody>
      </p:sp>
      <p:sp>
        <p:nvSpPr>
          <p:cNvPr id="9" name="Title 8"/>
          <p:cNvSpPr>
            <a:spLocks noGrp="1"/>
          </p:cNvSpPr>
          <p:nvPr>
            <p:ph type="title"/>
          </p:nvPr>
        </p:nvSpPr>
        <p:spPr>
          <a:xfrm>
            <a:off x="529937" y="428604"/>
            <a:ext cx="7086600" cy="689284"/>
          </a:xfrm>
        </p:spPr>
        <p:txBody>
          <a:bodyPr>
            <a:noAutofit/>
          </a:bodyPr>
          <a:lstStyle/>
          <a:p>
            <a:pPr algn="just"/>
            <a:r>
              <a:rPr lang="fa-IR" sz="2000" b="1" dirty="0" smtClean="0">
                <a:cs typeface="+mn-cs"/>
              </a:rPr>
              <a:t>ادامه </a:t>
            </a:r>
            <a:r>
              <a:rPr lang="ar-SA" sz="2000" b="1" dirty="0" smtClean="0">
                <a:cs typeface="+mn-cs"/>
              </a:rPr>
              <a:t>مثال‌</a:t>
            </a:r>
            <a:r>
              <a:rPr lang="en-US" sz="2000" b="1" dirty="0" smtClean="0">
                <a:cs typeface="+mn-cs"/>
              </a:rPr>
              <a:t>:</a:t>
            </a:r>
            <a:r>
              <a:rPr lang="ar-SA" sz="2000" b="1" dirty="0" smtClean="0">
                <a:cs typeface="+mn-cs"/>
              </a:rPr>
              <a:t> توابع ورودي و خروجي براي يک آرايه</a:t>
            </a:r>
            <a:endParaRPr lang="en-US" sz="2000" b="1" dirty="0" smtClean="0">
              <a:latin typeface="Tahoma" pitchFamily="34" charset="0"/>
              <a:cs typeface="+mn-cs"/>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25</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285752" y="1481768"/>
            <a:ext cx="7786710" cy="2232984"/>
          </a:xfrm>
          <a:prstGeom prst="rect">
            <a:avLst/>
          </a:prstGeom>
          <a:noFill/>
          <a:ln w="9525">
            <a:noFill/>
            <a:miter lim="800000"/>
            <a:headEnd/>
            <a:tailEnd/>
          </a:ln>
        </p:spPr>
        <p:txBody>
          <a:bodyPr wrap="square">
            <a:spAutoFit/>
          </a:bodyPr>
          <a:lstStyle/>
          <a:p>
            <a:pPr>
              <a:lnSpc>
                <a:spcPct val="150000"/>
              </a:lnSpc>
            </a:pPr>
            <a:r>
              <a:rPr lang="en-US" sz="2400" dirty="0" smtClean="0">
                <a:latin typeface="Tahoma" pitchFamily="34" charset="0"/>
              </a:rPr>
              <a:t>void </a:t>
            </a:r>
            <a:r>
              <a:rPr lang="en-US" sz="2400" dirty="0" smtClean="0">
                <a:solidFill>
                  <a:srgbClr val="CC0099"/>
                </a:solidFill>
                <a:latin typeface="Tahoma" pitchFamily="34" charset="0"/>
              </a:rPr>
              <a:t>print</a:t>
            </a:r>
            <a:r>
              <a:rPr lang="en-US" sz="2400" dirty="0" smtClean="0">
                <a:latin typeface="Tahoma" pitchFamily="34" charset="0"/>
              </a:rPr>
              <a:t>(</a:t>
            </a:r>
            <a:r>
              <a:rPr lang="en-US" sz="2400" dirty="0" err="1" smtClean="0">
                <a:latin typeface="Tahoma" pitchFamily="34" charset="0"/>
              </a:rPr>
              <a:t>int</a:t>
            </a:r>
            <a:r>
              <a:rPr lang="en-US" sz="2400" dirty="0" smtClean="0">
                <a:latin typeface="Tahoma" pitchFamily="34" charset="0"/>
              </a:rPr>
              <a:t> a[], </a:t>
            </a:r>
            <a:r>
              <a:rPr lang="en-US" sz="2400" dirty="0" err="1" smtClean="0">
                <a:latin typeface="Tahoma" pitchFamily="34" charset="0"/>
              </a:rPr>
              <a:t>int</a:t>
            </a:r>
            <a:r>
              <a:rPr lang="en-US" sz="2400" dirty="0" smtClean="0">
                <a:latin typeface="Tahoma" pitchFamily="34" charset="0"/>
              </a:rPr>
              <a:t> n)</a:t>
            </a:r>
          </a:p>
          <a:p>
            <a:pPr>
              <a:lnSpc>
                <a:spcPct val="150000"/>
              </a:lnSpc>
            </a:pPr>
            <a:r>
              <a:rPr lang="en-US" sz="2400" b="1" dirty="0" smtClean="0">
                <a:solidFill>
                  <a:srgbClr val="CC0099"/>
                </a:solidFill>
                <a:latin typeface="Tahoma" pitchFamily="34" charset="0"/>
              </a:rPr>
              <a:t>{</a:t>
            </a:r>
            <a:r>
              <a:rPr lang="en-US" sz="2400" dirty="0" smtClean="0">
                <a:latin typeface="Tahoma" pitchFamily="34" charset="0"/>
              </a:rPr>
              <a:t>  for (</a:t>
            </a:r>
            <a:r>
              <a:rPr lang="en-US" sz="2400" dirty="0" err="1" smtClean="0">
                <a:latin typeface="Tahoma" pitchFamily="34" charset="0"/>
              </a:rPr>
              <a:t>int</a:t>
            </a:r>
            <a:r>
              <a:rPr lang="en-US" sz="2400" dirty="0" smtClean="0">
                <a:latin typeface="Tahoma" pitchFamily="34" charset="0"/>
              </a:rPr>
              <a:t> </a:t>
            </a:r>
            <a:r>
              <a:rPr lang="en-US" sz="2400" dirty="0" err="1" smtClean="0">
                <a:latin typeface="Tahoma" pitchFamily="34" charset="0"/>
              </a:rPr>
              <a:t>i</a:t>
            </a:r>
            <a:r>
              <a:rPr lang="en-US" sz="2400" dirty="0" smtClean="0">
                <a:latin typeface="Tahoma" pitchFamily="34" charset="0"/>
              </a:rPr>
              <a:t>=0; </a:t>
            </a:r>
            <a:r>
              <a:rPr lang="en-US" sz="2400" dirty="0" err="1" smtClean="0">
                <a:latin typeface="Tahoma" pitchFamily="34" charset="0"/>
              </a:rPr>
              <a:t>i</a:t>
            </a:r>
            <a:r>
              <a:rPr lang="en-US" sz="2400" dirty="0" smtClean="0">
                <a:latin typeface="Tahoma" pitchFamily="34" charset="0"/>
              </a:rPr>
              <a:t>&lt;n; </a:t>
            </a:r>
            <a:r>
              <a:rPr lang="en-US" sz="2400" dirty="0" err="1" smtClean="0">
                <a:latin typeface="Tahoma" pitchFamily="34" charset="0"/>
              </a:rPr>
              <a:t>i</a:t>
            </a:r>
            <a:r>
              <a:rPr lang="en-US" sz="2400" dirty="0" smtClean="0">
                <a:latin typeface="Tahoma" pitchFamily="34" charset="0"/>
              </a:rPr>
              <a:t>++)</a:t>
            </a:r>
          </a:p>
          <a:p>
            <a:pPr>
              <a:lnSpc>
                <a:spcPct val="150000"/>
              </a:lnSpc>
            </a:pPr>
            <a:r>
              <a:rPr lang="en-US" sz="2400" dirty="0" smtClean="0">
                <a:latin typeface="Tahoma" pitchFamily="34" charset="0"/>
              </a:rPr>
              <a:t>      </a:t>
            </a:r>
            <a:r>
              <a:rPr lang="en-US" sz="2400" dirty="0" err="1" smtClean="0">
                <a:latin typeface="Tahoma" pitchFamily="34" charset="0"/>
              </a:rPr>
              <a:t>cout</a:t>
            </a:r>
            <a:r>
              <a:rPr lang="en-US" sz="2400" dirty="0" smtClean="0">
                <a:latin typeface="Tahoma" pitchFamily="34" charset="0"/>
              </a:rPr>
              <a:t> &lt;&lt; a[</a:t>
            </a:r>
            <a:r>
              <a:rPr lang="en-US" sz="2400" dirty="0" err="1" smtClean="0">
                <a:latin typeface="Tahoma" pitchFamily="34" charset="0"/>
              </a:rPr>
              <a:t>i</a:t>
            </a:r>
            <a:r>
              <a:rPr lang="en-US" sz="2400" dirty="0" smtClean="0">
                <a:latin typeface="Tahoma" pitchFamily="34" charset="0"/>
              </a:rPr>
              <a:t>] &lt;&lt; " ";</a:t>
            </a:r>
          </a:p>
          <a:p>
            <a:pPr>
              <a:lnSpc>
                <a:spcPct val="150000"/>
              </a:lnSpc>
            </a:pPr>
            <a:r>
              <a:rPr lang="en-US" sz="2400" b="1" dirty="0" smtClean="0">
                <a:solidFill>
                  <a:srgbClr val="CC0099"/>
                </a:solidFill>
                <a:latin typeface="Tahoma" pitchFamily="34" charset="0"/>
              </a:rPr>
              <a:t>}</a:t>
            </a:r>
            <a:endParaRPr lang="en-US" sz="2400" b="1" dirty="0">
              <a:solidFill>
                <a:srgbClr val="CC0099"/>
              </a:solidFill>
              <a:latin typeface="Tahoma" pitchFamily="34" charset="0"/>
            </a:endParaRPr>
          </a:p>
        </p:txBody>
      </p:sp>
      <p:sp>
        <p:nvSpPr>
          <p:cNvPr id="9" name="Title 8"/>
          <p:cNvSpPr>
            <a:spLocks noGrp="1"/>
          </p:cNvSpPr>
          <p:nvPr>
            <p:ph type="title"/>
          </p:nvPr>
        </p:nvSpPr>
        <p:spPr>
          <a:xfrm>
            <a:off x="529937" y="428604"/>
            <a:ext cx="7086600" cy="689284"/>
          </a:xfrm>
        </p:spPr>
        <p:txBody>
          <a:bodyPr>
            <a:noAutofit/>
          </a:bodyPr>
          <a:lstStyle/>
          <a:p>
            <a:pPr algn="just"/>
            <a:r>
              <a:rPr lang="fa-IR" sz="2000" b="1" dirty="0" smtClean="0">
                <a:cs typeface="+mn-cs"/>
              </a:rPr>
              <a:t>ادامه </a:t>
            </a:r>
            <a:r>
              <a:rPr lang="ar-SA" sz="2000" b="1" dirty="0" smtClean="0">
                <a:cs typeface="+mn-cs"/>
              </a:rPr>
              <a:t>مثال‌</a:t>
            </a:r>
            <a:r>
              <a:rPr lang="en-US" sz="2000" b="1" dirty="0" smtClean="0">
                <a:cs typeface="+mn-cs"/>
              </a:rPr>
              <a:t>:</a:t>
            </a:r>
            <a:r>
              <a:rPr lang="ar-SA" sz="2000" b="1" dirty="0" smtClean="0">
                <a:cs typeface="+mn-cs"/>
              </a:rPr>
              <a:t> توابع ورودي و خروجي براي يک آرايه</a:t>
            </a:r>
            <a:endParaRPr lang="en-US" sz="2000" b="1" dirty="0" smtClean="0">
              <a:latin typeface="Tahoma" pitchFamily="34" charset="0"/>
              <a:cs typeface="+mn-cs"/>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Text Box 3"/>
          <p:cNvSpPr txBox="1">
            <a:spLocks noChangeArrowheads="1"/>
          </p:cNvSpPr>
          <p:nvPr/>
        </p:nvSpPr>
        <p:spPr bwMode="auto">
          <a:xfrm>
            <a:off x="0" y="3801231"/>
            <a:ext cx="9144000" cy="2556727"/>
          </a:xfrm>
          <a:prstGeom prst="rect">
            <a:avLst/>
          </a:prstGeom>
          <a:solidFill>
            <a:schemeClr val="tx1"/>
          </a:solidFill>
          <a:ln w="9525" algn="ctr">
            <a:noFill/>
            <a:miter lim="800000"/>
            <a:headEnd/>
            <a:tailEnd/>
          </a:ln>
        </p:spPr>
        <p:txBody>
          <a:bodyPr lIns="90000" tIns="46800" rIns="90000" bIns="46800">
            <a:spAutoFit/>
          </a:bodyPr>
          <a:lstStyle/>
          <a:p>
            <a:pPr algn="just" rtl="1"/>
            <a:r>
              <a:rPr lang="ar-SA" sz="3200" dirty="0">
                <a:solidFill>
                  <a:srgbClr val="FFFF00"/>
                </a:solidFill>
                <a:latin typeface="Tahoma" pitchFamily="34" charset="0"/>
              </a:rPr>
              <a:t>چون </a:t>
            </a:r>
            <a:r>
              <a:rPr lang="en-US" sz="3200" dirty="0">
                <a:solidFill>
                  <a:srgbClr val="00FFFF"/>
                </a:solidFill>
                <a:latin typeface="Tahoma" pitchFamily="34" charset="0"/>
              </a:rPr>
              <a:t>n</a:t>
            </a:r>
            <a:r>
              <a:rPr lang="ar-SA" sz="3200" dirty="0">
                <a:solidFill>
                  <a:srgbClr val="FFFF00"/>
                </a:solidFill>
                <a:latin typeface="Tahoma" pitchFamily="34" charset="0"/>
              </a:rPr>
              <a:t> يك متغير است، براي اين که تابع </a:t>
            </a:r>
            <a:r>
              <a:rPr lang="en-US" sz="3200" dirty="0">
                <a:solidFill>
                  <a:srgbClr val="FF9966"/>
                </a:solidFill>
                <a:latin typeface="Tahoma" pitchFamily="34" charset="0"/>
              </a:rPr>
              <a:t>read()</a:t>
            </a:r>
            <a:r>
              <a:rPr lang="ar-SA" sz="3200" dirty="0">
                <a:solidFill>
                  <a:srgbClr val="FFFF00"/>
                </a:solidFill>
                <a:latin typeface="Tahoma" pitchFamily="34" charset="0"/>
              </a:rPr>
              <a:t> بتواند مقدار آن را تغيير دهد اين متغير بايد به شکل </a:t>
            </a:r>
            <a:r>
              <a:rPr lang="ar-SA" sz="3200" dirty="0">
                <a:solidFill>
                  <a:schemeClr val="accent1"/>
                </a:solidFill>
                <a:latin typeface="Tahoma" pitchFamily="34" charset="0"/>
              </a:rPr>
              <a:t>ارجاع</a:t>
            </a:r>
            <a:r>
              <a:rPr lang="ar-SA" sz="3200" dirty="0">
                <a:solidFill>
                  <a:srgbClr val="FFFF00"/>
                </a:solidFill>
                <a:latin typeface="Tahoma" pitchFamily="34" charset="0"/>
              </a:rPr>
              <a:t> ارسال شود.</a:t>
            </a:r>
            <a:endParaRPr lang="fa-IR" sz="3200" dirty="0">
              <a:solidFill>
                <a:srgbClr val="FFFF00"/>
              </a:solidFill>
              <a:latin typeface="Tahoma" pitchFamily="34" charset="0"/>
            </a:endParaRPr>
          </a:p>
          <a:p>
            <a:pPr algn="just" rtl="1"/>
            <a:r>
              <a:rPr lang="ar-SA" sz="3200" dirty="0">
                <a:solidFill>
                  <a:srgbClr val="FFFF00"/>
                </a:solidFill>
                <a:latin typeface="Tahoma" pitchFamily="34" charset="0"/>
              </a:rPr>
              <a:t> همچنين براي اين که تابع مذکور بتواند مقادير داخل آرايه </a:t>
            </a:r>
            <a:r>
              <a:rPr lang="en-US" sz="3200" dirty="0">
                <a:solidFill>
                  <a:schemeClr val="accent1"/>
                </a:solidFill>
                <a:latin typeface="Tahoma" pitchFamily="34" charset="0"/>
              </a:rPr>
              <a:t>a</a:t>
            </a:r>
            <a:r>
              <a:rPr lang="ar-SA" sz="3200" dirty="0">
                <a:solidFill>
                  <a:srgbClr val="FFFF00"/>
                </a:solidFill>
                <a:latin typeface="Tahoma" pitchFamily="34" charset="0"/>
              </a:rPr>
              <a:t> را تغيير دهد، آرايه نيز بايد به طريق </a:t>
            </a:r>
            <a:r>
              <a:rPr lang="ar-SA" sz="3200" dirty="0">
                <a:solidFill>
                  <a:schemeClr val="accent1"/>
                </a:solidFill>
                <a:latin typeface="Tahoma" pitchFamily="34" charset="0"/>
              </a:rPr>
              <a:t>ارجاع</a:t>
            </a:r>
            <a:r>
              <a:rPr lang="ar-SA" sz="3200" dirty="0">
                <a:solidFill>
                  <a:srgbClr val="FFFF00"/>
                </a:solidFill>
                <a:latin typeface="Tahoma" pitchFamily="34" charset="0"/>
              </a:rPr>
              <a:t> ارسال شود، اما ارجاع آرايه‌ها کمي متفاوت است.</a:t>
            </a:r>
            <a:r>
              <a:rPr lang="en-US" sz="3200" dirty="0">
                <a:solidFill>
                  <a:srgbClr val="FFFF00"/>
                </a:solidFill>
                <a:latin typeface="Tahoma" pitchFamily="34" charset="0"/>
              </a:rPr>
              <a:t> </a:t>
            </a:r>
          </a:p>
        </p:txBody>
      </p:sp>
      <p:sp>
        <p:nvSpPr>
          <p:cNvPr id="6" name="Slide Number Placeholder 5"/>
          <p:cNvSpPr>
            <a:spLocks noGrp="1"/>
          </p:cNvSpPr>
          <p:nvPr>
            <p:ph type="sldNum" sz="quarter" idx="12"/>
          </p:nvPr>
        </p:nvSpPr>
        <p:spPr/>
        <p:txBody>
          <a:bodyPr/>
          <a:lstStyle/>
          <a:p>
            <a:fld id="{7F8B5327-662B-486C-A55F-C826F1128C71}" type="slidenum">
              <a:rPr lang="en-US" smtClean="0"/>
              <a:pPr/>
              <a:t>26</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285752" y="1813031"/>
            <a:ext cx="7786710" cy="830997"/>
          </a:xfrm>
          <a:prstGeom prst="rect">
            <a:avLst/>
          </a:prstGeom>
          <a:noFill/>
          <a:ln w="9525">
            <a:noFill/>
            <a:miter lim="800000"/>
            <a:headEnd/>
            <a:tailEnd/>
          </a:ln>
        </p:spPr>
        <p:txBody>
          <a:bodyPr wrap="square">
            <a:spAutoFit/>
          </a:bodyPr>
          <a:lstStyle/>
          <a:p>
            <a:pPr algn="just" rtl="1"/>
            <a:r>
              <a:rPr lang="ar-SA" sz="2400" b="1" dirty="0" smtClean="0">
                <a:latin typeface="Tahoma" pitchFamily="34" charset="0"/>
              </a:rPr>
              <a:t>در </a:t>
            </a:r>
            <a:r>
              <a:rPr lang="en-US" sz="2400" b="1" dirty="0" smtClean="0">
                <a:latin typeface="Tahoma" pitchFamily="34" charset="0"/>
              </a:rPr>
              <a:t>C++</a:t>
            </a:r>
            <a:r>
              <a:rPr lang="ar-SA" sz="2400" b="1" dirty="0" smtClean="0">
                <a:latin typeface="Tahoma" pitchFamily="34" charset="0"/>
              </a:rPr>
              <a:t> توابع قادر نيستند تعداد عناصر آرايۀ ارسالي را تشخيص دهند. بنابراين به منظور ارسال آرايه‌ها به تابع از </a:t>
            </a:r>
            <a:r>
              <a:rPr lang="ar-SA" sz="2400" b="1" dirty="0" smtClean="0">
                <a:solidFill>
                  <a:srgbClr val="006600"/>
                </a:solidFill>
                <a:latin typeface="Tahoma" pitchFamily="34" charset="0"/>
              </a:rPr>
              <a:t>سه مشخصه</a:t>
            </a:r>
            <a:r>
              <a:rPr lang="ar-SA" sz="2400" b="1" dirty="0" smtClean="0">
                <a:latin typeface="Tahoma" pitchFamily="34" charset="0"/>
              </a:rPr>
              <a:t> استفاده مي‌شود:</a:t>
            </a:r>
            <a:r>
              <a:rPr lang="ar-SA" sz="2400" dirty="0" smtClean="0">
                <a:latin typeface="Tahoma" pitchFamily="34" charset="0"/>
              </a:rPr>
              <a:t> </a:t>
            </a:r>
            <a:endParaRPr lang="en-US" sz="2400" dirty="0">
              <a:latin typeface="Tahoma" pitchFamily="34" charset="0"/>
            </a:endParaRPr>
          </a:p>
        </p:txBody>
      </p:sp>
      <p:sp>
        <p:nvSpPr>
          <p:cNvPr id="9" name="Title 8"/>
          <p:cNvSpPr>
            <a:spLocks noGrp="1"/>
          </p:cNvSpPr>
          <p:nvPr>
            <p:ph type="title"/>
          </p:nvPr>
        </p:nvSpPr>
        <p:spPr>
          <a:xfrm>
            <a:off x="529937" y="428604"/>
            <a:ext cx="7086600" cy="689284"/>
          </a:xfrm>
        </p:spPr>
        <p:txBody>
          <a:bodyPr>
            <a:noAutofit/>
          </a:bodyPr>
          <a:lstStyle/>
          <a:p>
            <a:pPr algn="just"/>
            <a:r>
              <a:rPr lang="fa-IR" sz="2000" b="1" dirty="0">
                <a:cs typeface="+mn-cs"/>
              </a:rPr>
              <a:t>مشخصه‌هاي لازم جهت ارسال آرايه به تابع</a:t>
            </a:r>
            <a:endParaRPr lang="en-US" sz="2000" b="1" dirty="0">
              <a:cs typeface="+mn-cs"/>
            </a:endParaRPr>
          </a:p>
        </p:txBody>
      </p:sp>
      <p:sp>
        <p:nvSpPr>
          <p:cNvPr id="7" name="Footer Placeholder 7"/>
          <p:cNvSpPr>
            <a:spLocks noGrp="1"/>
          </p:cNvSpPr>
          <p:nvPr>
            <p:ph type="ftr" sz="quarter" idx="11"/>
          </p:nvPr>
        </p:nvSpPr>
        <p:spPr/>
        <p:txBody>
          <a:bodyPr/>
          <a:lstStyle/>
          <a:p>
            <a:r>
              <a:rPr lang="fa-IR" dirty="0" smtClean="0"/>
              <a:t>آرايه‌ها - فرهادي</a:t>
            </a:r>
            <a:endParaRPr lang="en-US" dirty="0"/>
          </a:p>
        </p:txBody>
      </p:sp>
      <p:sp>
        <p:nvSpPr>
          <p:cNvPr id="5" name="Text Box 4"/>
          <p:cNvSpPr txBox="1">
            <a:spLocks noChangeArrowheads="1"/>
          </p:cNvSpPr>
          <p:nvPr/>
        </p:nvSpPr>
        <p:spPr bwMode="auto">
          <a:xfrm>
            <a:off x="1571604" y="2874797"/>
            <a:ext cx="5803900" cy="2125839"/>
          </a:xfrm>
          <a:prstGeom prst="rect">
            <a:avLst/>
          </a:prstGeom>
          <a:noFill/>
          <a:ln w="9525" algn="ctr">
            <a:noFill/>
            <a:miter lim="800000"/>
            <a:headEnd/>
            <a:tailEnd/>
          </a:ln>
        </p:spPr>
        <p:txBody>
          <a:bodyPr lIns="90000" tIns="46800" rIns="90000" bIns="46800">
            <a:spAutoFit/>
          </a:bodyPr>
          <a:lstStyle/>
          <a:p>
            <a:pPr algn="just" rtl="1"/>
            <a:r>
              <a:rPr lang="ar-SA" sz="4400" dirty="0">
                <a:solidFill>
                  <a:srgbClr val="006600"/>
                </a:solidFill>
                <a:latin typeface="Tahoma" pitchFamily="34" charset="0"/>
              </a:rPr>
              <a:t>1 – </a:t>
            </a:r>
            <a:r>
              <a:rPr lang="ar-SA" sz="4400" dirty="0">
                <a:solidFill>
                  <a:srgbClr val="CC0099"/>
                </a:solidFill>
                <a:latin typeface="Tahoma" pitchFamily="34" charset="0"/>
              </a:rPr>
              <a:t>آدرس</a:t>
            </a:r>
            <a:r>
              <a:rPr lang="ar-SA" sz="4400" dirty="0">
                <a:solidFill>
                  <a:srgbClr val="006600"/>
                </a:solidFill>
                <a:latin typeface="Tahoma" pitchFamily="34" charset="0"/>
              </a:rPr>
              <a:t> اولين خانۀ آرايه </a:t>
            </a:r>
            <a:endParaRPr lang="fa-IR" sz="4400" dirty="0">
              <a:solidFill>
                <a:srgbClr val="006600"/>
              </a:solidFill>
              <a:latin typeface="Tahoma" pitchFamily="34" charset="0"/>
            </a:endParaRPr>
          </a:p>
          <a:p>
            <a:pPr algn="just" rtl="1"/>
            <a:r>
              <a:rPr lang="ar-SA" sz="4400" dirty="0">
                <a:solidFill>
                  <a:srgbClr val="006600"/>
                </a:solidFill>
                <a:latin typeface="Tahoma" pitchFamily="34" charset="0"/>
              </a:rPr>
              <a:t>2 – </a:t>
            </a:r>
            <a:r>
              <a:rPr lang="ar-SA" sz="4400" dirty="0">
                <a:solidFill>
                  <a:srgbClr val="FF0000"/>
                </a:solidFill>
                <a:latin typeface="Tahoma" pitchFamily="34" charset="0"/>
              </a:rPr>
              <a:t>تعداد</a:t>
            </a:r>
            <a:r>
              <a:rPr lang="ar-SA" sz="4400" dirty="0">
                <a:solidFill>
                  <a:srgbClr val="006600"/>
                </a:solidFill>
                <a:latin typeface="Tahoma" pitchFamily="34" charset="0"/>
              </a:rPr>
              <a:t> عناصر آرايه  </a:t>
            </a:r>
            <a:endParaRPr lang="fa-IR" sz="4400" dirty="0">
              <a:solidFill>
                <a:srgbClr val="006600"/>
              </a:solidFill>
              <a:latin typeface="Tahoma" pitchFamily="34" charset="0"/>
            </a:endParaRPr>
          </a:p>
          <a:p>
            <a:pPr algn="just" rtl="1"/>
            <a:r>
              <a:rPr lang="ar-SA" sz="4400" dirty="0">
                <a:solidFill>
                  <a:srgbClr val="006600"/>
                </a:solidFill>
                <a:latin typeface="Tahoma" pitchFamily="34" charset="0"/>
              </a:rPr>
              <a:t>3 – </a:t>
            </a:r>
            <a:r>
              <a:rPr lang="ar-SA" sz="4400" dirty="0">
                <a:solidFill>
                  <a:schemeClr val="hlink"/>
                </a:solidFill>
                <a:latin typeface="Tahoma" pitchFamily="34" charset="0"/>
              </a:rPr>
              <a:t>نوع</a:t>
            </a:r>
            <a:r>
              <a:rPr lang="ar-SA" sz="4400" dirty="0">
                <a:solidFill>
                  <a:srgbClr val="006600"/>
                </a:solidFill>
                <a:latin typeface="Tahoma" pitchFamily="34" charset="0"/>
              </a:rPr>
              <a:t> عناصر آرايه</a:t>
            </a:r>
            <a:r>
              <a:rPr lang="en-US" sz="4400" dirty="0">
                <a:solidFill>
                  <a:srgbClr val="006600"/>
                </a:solidFill>
                <a:latin typeface="Tahoma" pitchFamily="34" charset="0"/>
              </a:rPr>
              <a:t> </a:t>
            </a:r>
          </a:p>
        </p:txBody>
      </p:sp>
      <p:sp>
        <p:nvSpPr>
          <p:cNvPr id="6" name="Text Box 5"/>
          <p:cNvSpPr txBox="1">
            <a:spLocks noChangeArrowheads="1"/>
          </p:cNvSpPr>
          <p:nvPr/>
        </p:nvSpPr>
        <p:spPr bwMode="auto">
          <a:xfrm>
            <a:off x="468313" y="5179732"/>
            <a:ext cx="8280400" cy="463846"/>
          </a:xfrm>
          <a:prstGeom prst="rect">
            <a:avLst/>
          </a:prstGeom>
          <a:noFill/>
          <a:ln w="9525" algn="ctr">
            <a:noFill/>
            <a:miter lim="800000"/>
            <a:headEnd/>
            <a:tailEnd/>
          </a:ln>
        </p:spPr>
        <p:txBody>
          <a:bodyPr lIns="90000" tIns="46800" rIns="90000" bIns="46800">
            <a:spAutoFit/>
          </a:bodyPr>
          <a:lstStyle/>
          <a:p>
            <a:pPr algn="ctr" rtl="1"/>
            <a:r>
              <a:rPr lang="ar-SA" sz="2400" dirty="0">
                <a:latin typeface="Tahoma" pitchFamily="34" charset="0"/>
              </a:rPr>
              <a:t>تابع با استفاده از اين سه عنصر مي‌تواند به تک تک اعضاي آرايه دستيابي کند. </a:t>
            </a:r>
            <a:endParaRPr lang="en-US" sz="2400" dirty="0">
              <a:latin typeface="Tahoma" pitchFamily="34" charset="0"/>
            </a:endParaRPr>
          </a:p>
        </p:txBody>
      </p:sp>
      <p:sp>
        <p:nvSpPr>
          <p:cNvPr id="10" name="Slide Number Placeholder 9"/>
          <p:cNvSpPr>
            <a:spLocks noGrp="1"/>
          </p:cNvSpPr>
          <p:nvPr>
            <p:ph type="sldNum" sz="quarter" idx="12"/>
          </p:nvPr>
        </p:nvSpPr>
        <p:spPr/>
        <p:txBody>
          <a:bodyPr/>
          <a:lstStyle/>
          <a:p>
            <a:fld id="{7F8B5327-662B-486C-A55F-C826F1128C71}" type="slidenum">
              <a:rPr lang="en-US" smtClean="0"/>
              <a:pPr/>
              <a:t>27</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iterate type="wd">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3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3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par>
                          <p:cTn id="9" fill="hold">
                            <p:stCondLst>
                              <p:cond delay="450"/>
                            </p:stCondLst>
                            <p:childTnLst>
                              <p:par>
                                <p:cTn id="10" presetID="2" presetClass="entr" presetSubtype="2" fill="hold" nodeType="after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950"/>
                            </p:stCondLst>
                            <p:childTnLst>
                              <p:par>
                                <p:cTn id="15" presetID="2" presetClass="entr" presetSubtype="4" fill="hold" nodeType="afterEffect">
                                  <p:stCondLst>
                                    <p:cond delay="0"/>
                                  </p:stCondLst>
                                  <p:iterate type="wd">
                                    <p:tmPct val="10000"/>
                                  </p:iterate>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3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3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370"/>
                            </p:stCondLst>
                            <p:childTnLst>
                              <p:par>
                                <p:cTn id="20" presetID="10" presetClass="entr" presetSubtype="0" fill="hold" grpId="0" nodeType="afterEffect">
                                  <p:stCondLst>
                                    <p:cond delay="20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285752" y="2039487"/>
            <a:ext cx="7786710" cy="2246769"/>
          </a:xfrm>
          <a:prstGeom prst="rect">
            <a:avLst/>
          </a:prstGeom>
          <a:noFill/>
          <a:ln w="9525">
            <a:noFill/>
            <a:miter lim="800000"/>
            <a:headEnd/>
            <a:tailEnd/>
          </a:ln>
        </p:spPr>
        <p:txBody>
          <a:bodyPr wrap="square">
            <a:spAutoFit/>
          </a:bodyPr>
          <a:lstStyle/>
          <a:p>
            <a:pPr algn="just" rtl="1"/>
            <a:r>
              <a:rPr lang="ar-SA" sz="2800" dirty="0" smtClean="0">
                <a:solidFill>
                  <a:srgbClr val="800000"/>
                </a:solidFill>
                <a:latin typeface="Tahoma" pitchFamily="34" charset="0"/>
              </a:rPr>
              <a:t>آدرس اولين خانۀ آرايه، همان نام آرايه است.</a:t>
            </a:r>
            <a:endParaRPr lang="fa-IR" sz="2800" dirty="0" smtClean="0">
              <a:solidFill>
                <a:srgbClr val="800000"/>
              </a:solidFill>
              <a:latin typeface="Tahoma" pitchFamily="34" charset="0"/>
            </a:endParaRPr>
          </a:p>
          <a:p>
            <a:pPr algn="just" rtl="1"/>
            <a:r>
              <a:rPr lang="ar-SA" sz="2800" dirty="0" smtClean="0">
                <a:latin typeface="Tahoma" pitchFamily="34" charset="0"/>
              </a:rPr>
              <a:t> پس وقتي نام آرايه را به تابع بفرستيم آدرس اولين خانه را به تابع فرستاده‌ايم. </a:t>
            </a:r>
            <a:endParaRPr lang="fa-IR" sz="2800" dirty="0" smtClean="0">
              <a:latin typeface="Tahoma" pitchFamily="34" charset="0"/>
            </a:endParaRPr>
          </a:p>
          <a:p>
            <a:pPr algn="just" rtl="1"/>
            <a:r>
              <a:rPr lang="ar-SA" sz="2800" dirty="0" smtClean="0">
                <a:latin typeface="Tahoma" pitchFamily="34" charset="0"/>
              </a:rPr>
              <a:t>نوع آرايه نيز در تعريف تابع اعلان مي‌شود.</a:t>
            </a:r>
            <a:endParaRPr lang="fa-IR" sz="2800" dirty="0" smtClean="0">
              <a:latin typeface="Tahoma" pitchFamily="34" charset="0"/>
            </a:endParaRPr>
          </a:p>
          <a:p>
            <a:pPr algn="just" rtl="1"/>
            <a:r>
              <a:rPr lang="ar-SA" sz="2800" dirty="0" smtClean="0">
                <a:latin typeface="Tahoma" pitchFamily="34" charset="0"/>
              </a:rPr>
              <a:t> </a:t>
            </a:r>
            <a:r>
              <a:rPr lang="ar-SA" sz="2800" dirty="0" smtClean="0">
                <a:solidFill>
                  <a:srgbClr val="FF0000"/>
                </a:solidFill>
                <a:latin typeface="Tahoma" pitchFamily="34" charset="0"/>
              </a:rPr>
              <a:t>بنابراين با اين دو مقدار، تابع مي‌تواند به آرايه دسترسي داشته باشد</a:t>
            </a:r>
            <a:r>
              <a:rPr lang="en-US" sz="2800" dirty="0" smtClean="0">
                <a:solidFill>
                  <a:srgbClr val="FF0000"/>
                </a:solidFill>
                <a:latin typeface="Tahoma" pitchFamily="34" charset="0"/>
              </a:rPr>
              <a:t>. </a:t>
            </a:r>
            <a:endParaRPr lang="en-US" sz="2800" dirty="0">
              <a:solidFill>
                <a:srgbClr val="FF0000"/>
              </a:solidFill>
              <a:latin typeface="Tahoma" pitchFamily="34" charset="0"/>
            </a:endParaRPr>
          </a:p>
        </p:txBody>
      </p:sp>
      <p:sp>
        <p:nvSpPr>
          <p:cNvPr id="9" name="Title 8"/>
          <p:cNvSpPr>
            <a:spLocks noGrp="1"/>
          </p:cNvSpPr>
          <p:nvPr>
            <p:ph type="title"/>
          </p:nvPr>
        </p:nvSpPr>
        <p:spPr>
          <a:xfrm>
            <a:off x="285752" y="331031"/>
            <a:ext cx="7086600" cy="689284"/>
          </a:xfrm>
        </p:spPr>
        <p:txBody>
          <a:bodyPr>
            <a:noAutofit/>
          </a:bodyPr>
          <a:lstStyle/>
          <a:p>
            <a:pPr algn="just"/>
            <a:r>
              <a:rPr lang="fa-IR" sz="2000" b="1" dirty="0">
                <a:cs typeface="+mn-cs"/>
              </a:rPr>
              <a:t>آدرس اولين خانه آرايه</a:t>
            </a:r>
            <a:endParaRPr lang="en-US" sz="2000" b="1" dirty="0">
              <a:cs typeface="+mn-cs"/>
            </a:endParaRPr>
          </a:p>
        </p:txBody>
      </p:sp>
      <p:sp>
        <p:nvSpPr>
          <p:cNvPr id="7" name="Footer Placeholder 7"/>
          <p:cNvSpPr>
            <a:spLocks noGrp="1"/>
          </p:cNvSpPr>
          <p:nvPr>
            <p:ph type="ftr" sz="quarter" idx="11"/>
          </p:nvPr>
        </p:nvSpPr>
        <p:spPr/>
        <p:txBody>
          <a:bodyPr/>
          <a:lstStyle/>
          <a:p>
            <a:r>
              <a:rPr lang="fa-IR" dirty="0" smtClean="0"/>
              <a:t>آرايه‌ها - فرهادي</a:t>
            </a:r>
            <a:endParaRPr lang="en-US" dirty="0"/>
          </a:p>
        </p:txBody>
      </p:sp>
      <p:sp>
        <p:nvSpPr>
          <p:cNvPr id="10" name="Slide Number Placeholder 9"/>
          <p:cNvSpPr>
            <a:spLocks noGrp="1"/>
          </p:cNvSpPr>
          <p:nvPr>
            <p:ph type="sldNum" sz="quarter" idx="12"/>
          </p:nvPr>
        </p:nvSpPr>
        <p:spPr/>
        <p:txBody>
          <a:bodyPr/>
          <a:lstStyle/>
          <a:p>
            <a:fld id="{7F8B5327-662B-486C-A55F-C826F1128C71}" type="slidenum">
              <a:rPr lang="en-US" smtClean="0"/>
              <a:pPr/>
              <a:t>28</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285752" y="2039487"/>
            <a:ext cx="7786710" cy="3662541"/>
          </a:xfrm>
          <a:prstGeom prst="rect">
            <a:avLst/>
          </a:prstGeom>
          <a:noFill/>
          <a:ln w="9525">
            <a:noFill/>
            <a:miter lim="800000"/>
            <a:headEnd/>
            <a:tailEnd/>
          </a:ln>
        </p:spPr>
        <p:txBody>
          <a:bodyPr wrap="square">
            <a:spAutoFit/>
          </a:bodyPr>
          <a:lstStyle/>
          <a:p>
            <a:pPr algn="just" rtl="1"/>
            <a:r>
              <a:rPr lang="fa-IR" sz="2800" dirty="0" smtClean="0">
                <a:latin typeface="Tahoma" pitchFamily="34" charset="0"/>
              </a:rPr>
              <a:t>برنامۀ زير، آدرس ذخيره شده در نام آرايه و مقدار موجود در آن خانه را چاپ مي‌کند:</a:t>
            </a:r>
          </a:p>
          <a:p>
            <a:pPr algn="just" rtl="1"/>
            <a:endParaRPr lang="fa-IR" sz="2800" dirty="0" smtClean="0">
              <a:latin typeface="Tahoma" pitchFamily="34" charset="0"/>
            </a:endParaRPr>
          </a:p>
          <a:p>
            <a:r>
              <a:rPr lang="en-US" sz="2400" dirty="0" err="1" smtClean="0">
                <a:latin typeface="Tahoma" pitchFamily="34" charset="0"/>
              </a:rPr>
              <a:t>int</a:t>
            </a:r>
            <a:r>
              <a:rPr lang="en-US" sz="2400" dirty="0" smtClean="0">
                <a:latin typeface="Tahoma" pitchFamily="34" charset="0"/>
              </a:rPr>
              <a:t> main()</a:t>
            </a:r>
          </a:p>
          <a:p>
            <a:r>
              <a:rPr lang="en-US" sz="2400" dirty="0" smtClean="0">
                <a:latin typeface="Tahoma" pitchFamily="34" charset="0"/>
              </a:rPr>
              <a:t>{  </a:t>
            </a:r>
            <a:r>
              <a:rPr lang="en-US" sz="2400" dirty="0" err="1" smtClean="0">
                <a:latin typeface="Tahoma" pitchFamily="34" charset="0"/>
              </a:rPr>
              <a:t>int</a:t>
            </a:r>
            <a:r>
              <a:rPr lang="en-US" sz="2400" dirty="0" smtClean="0">
                <a:latin typeface="Tahoma" pitchFamily="34" charset="0"/>
              </a:rPr>
              <a:t> a[] = { 22, 44, 66, 88 };</a:t>
            </a:r>
          </a:p>
          <a:p>
            <a:r>
              <a:rPr lang="en-US" sz="2400" dirty="0" smtClean="0">
                <a:latin typeface="Tahoma" pitchFamily="34" charset="0"/>
              </a:rPr>
              <a:t>   </a:t>
            </a:r>
            <a:r>
              <a:rPr lang="en-US" sz="2400" b="1" dirty="0" err="1" smtClean="0">
                <a:latin typeface="Tahoma" pitchFamily="34" charset="0"/>
              </a:rPr>
              <a:t>cout</a:t>
            </a:r>
            <a:r>
              <a:rPr lang="en-US" sz="2400" b="1" dirty="0" smtClean="0">
                <a:latin typeface="Tahoma" pitchFamily="34" charset="0"/>
              </a:rPr>
              <a:t> &lt;&lt; "a = " &lt;&lt; a &lt;&lt; </a:t>
            </a:r>
            <a:r>
              <a:rPr lang="en-US" sz="2400" b="1" dirty="0" err="1" smtClean="0">
                <a:latin typeface="Tahoma" pitchFamily="34" charset="0"/>
              </a:rPr>
              <a:t>endl</a:t>
            </a:r>
            <a:r>
              <a:rPr lang="en-US" sz="2400" b="1" dirty="0" smtClean="0">
                <a:latin typeface="Tahoma" pitchFamily="34" charset="0"/>
              </a:rPr>
              <a:t>;</a:t>
            </a:r>
            <a:r>
              <a:rPr lang="en-US" sz="2400" dirty="0" smtClean="0">
                <a:latin typeface="Tahoma" pitchFamily="34" charset="0"/>
              </a:rPr>
              <a:t>   // the address of a[0]</a:t>
            </a:r>
            <a:endParaRPr lang="en-US" sz="2400" b="1" dirty="0" smtClean="0">
              <a:latin typeface="Tahoma" pitchFamily="34" charset="0"/>
            </a:endParaRPr>
          </a:p>
          <a:p>
            <a:r>
              <a:rPr lang="en-US" sz="2400" b="1" dirty="0" smtClean="0">
                <a:latin typeface="Tahoma" pitchFamily="34" charset="0"/>
              </a:rPr>
              <a:t>   </a:t>
            </a:r>
            <a:r>
              <a:rPr lang="en-US" sz="2400" b="1" dirty="0" err="1" smtClean="0">
                <a:latin typeface="Tahoma" pitchFamily="34" charset="0"/>
              </a:rPr>
              <a:t>cout</a:t>
            </a:r>
            <a:r>
              <a:rPr lang="en-US" sz="2400" b="1" dirty="0" smtClean="0">
                <a:latin typeface="Tahoma" pitchFamily="34" charset="0"/>
              </a:rPr>
              <a:t> &lt;&lt; "a[0] = " &lt;&lt; a[0];</a:t>
            </a:r>
            <a:r>
              <a:rPr lang="en-US" sz="2400" dirty="0" smtClean="0">
                <a:latin typeface="Tahoma" pitchFamily="34" charset="0"/>
              </a:rPr>
              <a:t>     // the value of a[0]</a:t>
            </a:r>
          </a:p>
          <a:p>
            <a:r>
              <a:rPr lang="en-US" sz="2800" dirty="0" smtClean="0">
                <a:latin typeface="Tahoma" pitchFamily="34" charset="0"/>
              </a:rPr>
              <a:t>}</a:t>
            </a:r>
            <a:endParaRPr lang="en-US" sz="2800" dirty="0">
              <a:latin typeface="Tahoma" pitchFamily="34" charset="0"/>
            </a:endParaRPr>
          </a:p>
        </p:txBody>
      </p:sp>
      <p:sp>
        <p:nvSpPr>
          <p:cNvPr id="9" name="Title 8"/>
          <p:cNvSpPr>
            <a:spLocks noGrp="1"/>
          </p:cNvSpPr>
          <p:nvPr>
            <p:ph type="title"/>
          </p:nvPr>
        </p:nvSpPr>
        <p:spPr>
          <a:xfrm>
            <a:off x="529937" y="428604"/>
            <a:ext cx="7086600" cy="689284"/>
          </a:xfrm>
        </p:spPr>
        <p:txBody>
          <a:bodyPr>
            <a:noAutofit/>
          </a:bodyPr>
          <a:lstStyle/>
          <a:p>
            <a:pPr algn="just"/>
            <a:r>
              <a:rPr lang="ar-SA" sz="2000" b="1" dirty="0" smtClean="0">
                <a:latin typeface="Tahoma" pitchFamily="34" charset="0"/>
              </a:rPr>
              <a:t>مثال</a:t>
            </a:r>
            <a:r>
              <a:rPr lang="fa-IR" sz="2000" b="1" dirty="0" smtClean="0">
                <a:latin typeface="Tahoma" pitchFamily="34" charset="0"/>
              </a:rPr>
              <a:t>:</a:t>
            </a:r>
            <a:r>
              <a:rPr lang="ar-SA" sz="2000" b="1" dirty="0" smtClean="0">
                <a:latin typeface="Tahoma" pitchFamily="34" charset="0"/>
              </a:rPr>
              <a:t> آدرس اولين خانۀ آرايه و مقدار درون آن</a:t>
            </a:r>
            <a:endParaRPr lang="fa-IR" sz="2000" b="1" dirty="0">
              <a:latin typeface="Tahoma" pitchFamily="34" charset="0"/>
            </a:endParaRPr>
          </a:p>
        </p:txBody>
      </p:sp>
      <p:sp>
        <p:nvSpPr>
          <p:cNvPr id="7" name="Footer Placeholder 7"/>
          <p:cNvSpPr>
            <a:spLocks noGrp="1"/>
          </p:cNvSpPr>
          <p:nvPr>
            <p:ph type="ftr" sz="quarter" idx="11"/>
          </p:nvPr>
        </p:nvSpPr>
        <p:spPr/>
        <p:txBody>
          <a:bodyPr/>
          <a:lstStyle/>
          <a:p>
            <a:r>
              <a:rPr lang="fa-IR" dirty="0" smtClean="0"/>
              <a:t>آرايه‌ها - فرهادي</a:t>
            </a:r>
            <a:endParaRPr lang="en-US" dirty="0"/>
          </a:p>
        </p:txBody>
      </p:sp>
      <p:sp>
        <p:nvSpPr>
          <p:cNvPr id="5" name="Text Box 4"/>
          <p:cNvSpPr txBox="1">
            <a:spLocks noChangeArrowheads="1"/>
          </p:cNvSpPr>
          <p:nvPr/>
        </p:nvSpPr>
        <p:spPr bwMode="auto">
          <a:xfrm>
            <a:off x="5508625" y="3071810"/>
            <a:ext cx="3635375" cy="854075"/>
          </a:xfrm>
          <a:prstGeom prst="rect">
            <a:avLst/>
          </a:prstGeom>
          <a:solidFill>
            <a:srgbClr val="C0C0C0"/>
          </a:solidFill>
          <a:ln w="9525" algn="ctr">
            <a:noFill/>
            <a:miter lim="800000"/>
            <a:headEnd/>
            <a:tailEnd/>
          </a:ln>
        </p:spPr>
        <p:txBody>
          <a:bodyPr lIns="90000" tIns="46800" rIns="90000" bIns="46800">
            <a:spAutoFit/>
          </a:bodyPr>
          <a:lstStyle/>
          <a:p>
            <a:r>
              <a:rPr lang="en-US" sz="2000">
                <a:latin typeface="Tahoma" pitchFamily="34" charset="0"/>
              </a:rPr>
              <a:t>a = 0x0064fdec</a:t>
            </a:r>
          </a:p>
          <a:p>
            <a:r>
              <a:rPr lang="en-US" sz="2000">
                <a:latin typeface="Tahoma" pitchFamily="34" charset="0"/>
              </a:rPr>
              <a:t>a[0] = 22</a:t>
            </a:r>
          </a:p>
        </p:txBody>
      </p:sp>
      <p:sp>
        <p:nvSpPr>
          <p:cNvPr id="6" name="Slide Number Placeholder 5"/>
          <p:cNvSpPr>
            <a:spLocks noGrp="1"/>
          </p:cNvSpPr>
          <p:nvPr>
            <p:ph type="sldNum" sz="quarter" idx="12"/>
          </p:nvPr>
        </p:nvSpPr>
        <p:spPr/>
        <p:txBody>
          <a:bodyPr/>
          <a:lstStyle/>
          <a:p>
            <a:fld id="{7F8B5327-662B-486C-A55F-C826F1128C71}" type="slidenum">
              <a:rPr lang="en-US" smtClean="0"/>
              <a:pPr/>
              <a:t>29</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1763560"/>
          </a:xfrm>
          <a:prstGeom prst="rect">
            <a:avLst/>
          </a:prstGeom>
          <a:noFill/>
          <a:ln w="9525">
            <a:noFill/>
            <a:miter lim="800000"/>
            <a:headEnd/>
            <a:tailEnd/>
          </a:ln>
        </p:spPr>
        <p:txBody>
          <a:bodyPr wrap="square">
            <a:spAutoFit/>
          </a:bodyPr>
          <a:lstStyle/>
          <a:p>
            <a:pPr algn="just" rtl="1">
              <a:lnSpc>
                <a:spcPct val="90000"/>
              </a:lnSpc>
              <a:defRPr/>
            </a:pPr>
            <a:r>
              <a:rPr lang="ar-SA" sz="2400" dirty="0" smtClean="0"/>
              <a:t>در برنامه‌هايي که داده‌هاي فراواني را پردازش مي‌کنند استفاده از متغيرهاي معمولي کار عاقلانه‌اي نيست زيرا در بسياري از اين برنامه‌ها </a:t>
            </a:r>
            <a:r>
              <a:rPr lang="ar-SA" sz="2400" dirty="0" smtClean="0">
                <a:solidFill>
                  <a:srgbClr val="4D4D4D"/>
                </a:solidFill>
              </a:rPr>
              <a:t>«پردازش دسته‌اي»</a:t>
            </a:r>
            <a:r>
              <a:rPr lang="ar-SA" sz="2400" dirty="0" smtClean="0"/>
              <a:t> صورت مي‌گيرد به اين معني که مجموعه‌اي از داده‌هاي مرتبط با هم در حافظه قرار داده مي‌شود و پس از پردازش، کل اين مجموعه از حافظه خارج مي‌شود و مجموعۀ بعدي در حافظه بارگذاري مي‌شود. </a:t>
            </a:r>
            <a:endParaRPr lang="fa-IR" sz="2400" dirty="0" smtClean="0"/>
          </a:p>
        </p:txBody>
      </p:sp>
      <p:sp>
        <p:nvSpPr>
          <p:cNvPr id="9" name="Title 8"/>
          <p:cNvSpPr>
            <a:spLocks noGrp="1"/>
          </p:cNvSpPr>
          <p:nvPr>
            <p:ph type="title"/>
          </p:nvPr>
        </p:nvSpPr>
        <p:spPr>
          <a:xfrm>
            <a:off x="529937" y="357166"/>
            <a:ext cx="7086600" cy="760722"/>
          </a:xfrm>
        </p:spPr>
        <p:txBody>
          <a:bodyPr/>
          <a:lstStyle/>
          <a:p>
            <a:pPr algn="just">
              <a:lnSpc>
                <a:spcPct val="150000"/>
              </a:lnSpc>
            </a:pPr>
            <a:r>
              <a:rPr lang="fa-IR" sz="2400" dirty="0" smtClean="0"/>
              <a:t>مقدمه</a:t>
            </a:r>
            <a:endParaRPr lang="en-US" sz="2400"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3</a:t>
            </a:fld>
            <a:endParaRPr lang="en-US"/>
          </a:p>
        </p:txBody>
      </p:sp>
    </p:spTree>
    <p:extLst>
      <p:ext uri="{BB962C8B-B14F-4D97-AF65-F5344CB8AC3E}">
        <p14:creationId xmlns:p14="http://schemas.microsoft.com/office/powerpoint/2010/main" val="986820536"/>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2677656"/>
          </a:xfrm>
          <a:prstGeom prst="rect">
            <a:avLst/>
          </a:prstGeom>
          <a:noFill/>
          <a:ln w="9525">
            <a:noFill/>
            <a:miter lim="800000"/>
            <a:headEnd/>
            <a:tailEnd/>
          </a:ln>
        </p:spPr>
        <p:txBody>
          <a:bodyPr wrap="square">
            <a:spAutoFit/>
          </a:bodyPr>
          <a:lstStyle/>
          <a:p>
            <a:pPr algn="just" rtl="1"/>
            <a:r>
              <a:rPr lang="fa-IR" sz="2800" dirty="0" smtClean="0">
                <a:latin typeface="Tahoma" pitchFamily="34" charset="0"/>
              </a:rPr>
              <a:t>آرايه‌ها بيشتر براي پردازش يک زنجيره از داده‌ها به کار مي‌روند.</a:t>
            </a:r>
          </a:p>
          <a:p>
            <a:pPr algn="just" rtl="1"/>
            <a:r>
              <a:rPr lang="fa-IR" sz="2800" dirty="0" smtClean="0">
                <a:latin typeface="Tahoma" pitchFamily="34" charset="0"/>
              </a:rPr>
              <a:t> </a:t>
            </a:r>
            <a:r>
              <a:rPr lang="fa-IR" sz="2800" dirty="0" smtClean="0">
                <a:solidFill>
                  <a:schemeClr val="hlink"/>
                </a:solidFill>
                <a:latin typeface="Tahoma" pitchFamily="34" charset="0"/>
              </a:rPr>
              <a:t>اغلب لازم است که بررسي شود آيا يک مقدار خاص درون يک آرايه موجود است يا خير. ساده‌ترين راه اين است که از اولين عنصر آرايه شروع کنيم و يکي يکي همۀ عناصر آرايه را جستجو نماييم تا بفهميم که مقدار مورد نظر در کدام عنصر قرار گرفته. به اين روش </a:t>
            </a:r>
            <a:r>
              <a:rPr lang="fa-IR" sz="2800" dirty="0" smtClean="0">
                <a:solidFill>
                  <a:srgbClr val="FF0000"/>
                </a:solidFill>
              </a:rPr>
              <a:t>«جستجوي خطي»</a:t>
            </a:r>
            <a:r>
              <a:rPr lang="fa-IR" sz="2800" dirty="0" smtClean="0">
                <a:solidFill>
                  <a:schemeClr val="hlink"/>
                </a:solidFill>
                <a:latin typeface="Tahoma" pitchFamily="34" charset="0"/>
              </a:rPr>
              <a:t> مي‌گويند.</a:t>
            </a:r>
            <a:endParaRPr lang="en-US" sz="2800" dirty="0">
              <a:solidFill>
                <a:schemeClr val="hlink"/>
              </a:solidFill>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defRPr/>
            </a:pPr>
            <a:r>
              <a:rPr lang="ar-SA" sz="2800" b="1" dirty="0" smtClean="0">
                <a:solidFill>
                  <a:srgbClr val="FF0000"/>
                </a:solidFill>
                <a:effectLst>
                  <a:outerShdw blurRad="38100" dist="38100" dir="2700000" algn="tl">
                    <a:srgbClr val="000000"/>
                  </a:outerShdw>
                </a:effectLst>
              </a:rPr>
              <a:t>الگوريتم جستجوي خطي</a:t>
            </a:r>
            <a:endParaRPr lang="en-US" sz="2800" b="1" dirty="0">
              <a:solidFill>
                <a:srgbClr val="FF0000"/>
              </a:solidFill>
              <a:effectLst>
                <a:outerShdw blurRad="38100" dist="38100" dir="2700000" algn="tl">
                  <a:srgbClr val="000000"/>
                </a:outerShdw>
              </a:effectLst>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30</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285860"/>
            <a:ext cx="8001056" cy="5632311"/>
          </a:xfrm>
          <a:prstGeom prst="rect">
            <a:avLst/>
          </a:prstGeom>
          <a:noFill/>
          <a:ln w="9525">
            <a:noFill/>
            <a:miter lim="800000"/>
            <a:headEnd/>
            <a:tailEnd/>
          </a:ln>
        </p:spPr>
        <p:txBody>
          <a:bodyPr wrap="square">
            <a:spAutoFit/>
          </a:bodyPr>
          <a:lstStyle/>
          <a:p>
            <a:pPr marL="620713" indent="276225" algn="just" rtl="1">
              <a:defRPr/>
            </a:pPr>
            <a:r>
              <a:rPr lang="fa-IR" sz="2400" dirty="0" smtClean="0">
                <a:latin typeface="Tahoma" pitchFamily="34" charset="0"/>
              </a:rPr>
              <a:t>برنامۀ زير تابعي را آزمايش مي‌کند که در اين تابع از روش جستجوي خطي براي يافتن يک مقدار خاص استفاده شده:</a:t>
            </a:r>
          </a:p>
          <a:p>
            <a:r>
              <a:rPr lang="en-US" sz="2400" dirty="0" err="1" smtClean="0">
                <a:latin typeface="Tahoma" pitchFamily="34" charset="0"/>
              </a:rPr>
              <a:t>int</a:t>
            </a:r>
            <a:r>
              <a:rPr lang="en-US" sz="2400" dirty="0" smtClean="0">
                <a:latin typeface="Tahoma" pitchFamily="34" charset="0"/>
              </a:rPr>
              <a:t> index(</a:t>
            </a:r>
            <a:r>
              <a:rPr lang="en-US" sz="2400" dirty="0" err="1" smtClean="0">
                <a:latin typeface="Tahoma" pitchFamily="34" charset="0"/>
              </a:rPr>
              <a:t>int,int</a:t>
            </a:r>
            <a:r>
              <a:rPr lang="en-US" sz="2400" dirty="0" smtClean="0">
                <a:latin typeface="Tahoma" pitchFamily="34" charset="0"/>
              </a:rPr>
              <a:t>[],</a:t>
            </a:r>
            <a:r>
              <a:rPr lang="en-US" sz="2400" dirty="0" err="1" smtClean="0">
                <a:latin typeface="Tahoma" pitchFamily="34" charset="0"/>
              </a:rPr>
              <a:t>int</a:t>
            </a:r>
            <a:r>
              <a:rPr lang="en-US" sz="2400" dirty="0" smtClean="0">
                <a:latin typeface="Tahoma" pitchFamily="34" charset="0"/>
              </a:rPr>
              <a:t>);</a:t>
            </a:r>
          </a:p>
          <a:p>
            <a:r>
              <a:rPr lang="en-US" sz="2400" dirty="0" err="1" smtClean="0">
                <a:latin typeface="Tahoma" pitchFamily="34" charset="0"/>
              </a:rPr>
              <a:t>int</a:t>
            </a:r>
            <a:r>
              <a:rPr lang="en-US" sz="2400" dirty="0" smtClean="0">
                <a:latin typeface="Tahoma" pitchFamily="34" charset="0"/>
              </a:rPr>
              <a:t> main()</a:t>
            </a:r>
          </a:p>
          <a:p>
            <a:r>
              <a:rPr lang="en-US" sz="2400" dirty="0" smtClean="0">
                <a:latin typeface="Tahoma" pitchFamily="34" charset="0"/>
              </a:rPr>
              <a:t>{  </a:t>
            </a:r>
            <a:r>
              <a:rPr lang="en-US" sz="2400" dirty="0" err="1" smtClean="0">
                <a:latin typeface="Tahoma" pitchFamily="34" charset="0"/>
              </a:rPr>
              <a:t>int</a:t>
            </a:r>
            <a:r>
              <a:rPr lang="en-US" sz="2400" dirty="0" smtClean="0">
                <a:latin typeface="Tahoma" pitchFamily="34" charset="0"/>
              </a:rPr>
              <a:t> a[] = { 22, 44, 66, 88, 44, 66, 55};</a:t>
            </a:r>
          </a:p>
          <a:p>
            <a:r>
              <a:rPr lang="en-US" sz="2400" dirty="0" smtClean="0">
                <a:latin typeface="Tahoma" pitchFamily="34" charset="0"/>
              </a:rPr>
              <a:t>   </a:t>
            </a:r>
            <a:r>
              <a:rPr lang="en-US" sz="2400" dirty="0" err="1" smtClean="0">
                <a:latin typeface="Tahoma" pitchFamily="34" charset="0"/>
              </a:rPr>
              <a:t>cout</a:t>
            </a:r>
            <a:r>
              <a:rPr lang="en-US" sz="2400" dirty="0" smtClean="0">
                <a:latin typeface="Tahoma" pitchFamily="34" charset="0"/>
              </a:rPr>
              <a:t> &lt;&lt; "index(44,a,7) = " &lt;&lt; index(44,a,7) &lt;&lt; </a:t>
            </a:r>
            <a:r>
              <a:rPr lang="en-US" sz="2400" dirty="0" err="1" smtClean="0">
                <a:latin typeface="Tahoma" pitchFamily="34" charset="0"/>
              </a:rPr>
              <a:t>endl</a:t>
            </a:r>
            <a:r>
              <a:rPr lang="en-US" sz="2400" dirty="0" smtClean="0">
                <a:latin typeface="Tahoma" pitchFamily="34" charset="0"/>
              </a:rPr>
              <a:t>;</a:t>
            </a:r>
          </a:p>
          <a:p>
            <a:r>
              <a:rPr lang="en-US" sz="2400" dirty="0" smtClean="0">
                <a:latin typeface="Tahoma" pitchFamily="34" charset="0"/>
              </a:rPr>
              <a:t>   </a:t>
            </a:r>
            <a:r>
              <a:rPr lang="en-US" sz="2400" dirty="0" err="1" smtClean="0">
                <a:latin typeface="Tahoma" pitchFamily="34" charset="0"/>
              </a:rPr>
              <a:t>cout</a:t>
            </a:r>
            <a:r>
              <a:rPr lang="en-US" sz="2400" dirty="0" smtClean="0">
                <a:latin typeface="Tahoma" pitchFamily="34" charset="0"/>
              </a:rPr>
              <a:t> &lt;&lt; "index(50,a,7) = " &lt;&lt; index(50,a,7) &lt;&lt; </a:t>
            </a:r>
            <a:r>
              <a:rPr lang="en-US" sz="2400" dirty="0" err="1" smtClean="0">
                <a:latin typeface="Tahoma" pitchFamily="34" charset="0"/>
              </a:rPr>
              <a:t>endl</a:t>
            </a:r>
            <a:r>
              <a:rPr lang="en-US" sz="2400" dirty="0" smtClean="0">
                <a:latin typeface="Tahoma" pitchFamily="34" charset="0"/>
              </a:rPr>
              <a:t>;</a:t>
            </a:r>
          </a:p>
          <a:p>
            <a:r>
              <a:rPr lang="en-US" sz="2400" dirty="0" smtClean="0">
                <a:latin typeface="Tahoma" pitchFamily="34" charset="0"/>
              </a:rPr>
              <a:t>}</a:t>
            </a:r>
            <a:endParaRPr lang="fa-IR" sz="2400" dirty="0" smtClean="0">
              <a:latin typeface="Tahoma" pitchFamily="34" charset="0"/>
            </a:endParaRPr>
          </a:p>
          <a:p>
            <a:endParaRPr lang="en-US" sz="2400" dirty="0" smtClean="0">
              <a:latin typeface="Tahoma" pitchFamily="34" charset="0"/>
            </a:endParaRPr>
          </a:p>
          <a:p>
            <a:r>
              <a:rPr lang="en-US" sz="2400" dirty="0" err="1" smtClean="0">
                <a:solidFill>
                  <a:schemeClr val="hlink"/>
                </a:solidFill>
                <a:latin typeface="Tahoma" pitchFamily="34" charset="0"/>
              </a:rPr>
              <a:t>int</a:t>
            </a:r>
            <a:r>
              <a:rPr lang="en-US" sz="2400" dirty="0" smtClean="0">
                <a:solidFill>
                  <a:schemeClr val="hlink"/>
                </a:solidFill>
                <a:latin typeface="Tahoma" pitchFamily="34" charset="0"/>
              </a:rPr>
              <a:t> index(</a:t>
            </a:r>
            <a:r>
              <a:rPr lang="en-US" sz="2400" dirty="0" err="1" smtClean="0">
                <a:solidFill>
                  <a:schemeClr val="hlink"/>
                </a:solidFill>
                <a:latin typeface="Tahoma" pitchFamily="34" charset="0"/>
              </a:rPr>
              <a:t>int</a:t>
            </a:r>
            <a:r>
              <a:rPr lang="en-US" sz="2400" dirty="0" smtClean="0">
                <a:solidFill>
                  <a:schemeClr val="hlink"/>
                </a:solidFill>
                <a:latin typeface="Tahoma" pitchFamily="34" charset="0"/>
              </a:rPr>
              <a:t> x, </a:t>
            </a:r>
            <a:r>
              <a:rPr lang="en-US" sz="2400" dirty="0" err="1" smtClean="0">
                <a:solidFill>
                  <a:schemeClr val="hlink"/>
                </a:solidFill>
                <a:latin typeface="Tahoma" pitchFamily="34" charset="0"/>
              </a:rPr>
              <a:t>int</a:t>
            </a:r>
            <a:r>
              <a:rPr lang="en-US" sz="2400" dirty="0" smtClean="0">
                <a:solidFill>
                  <a:schemeClr val="hlink"/>
                </a:solidFill>
                <a:latin typeface="Tahoma" pitchFamily="34" charset="0"/>
              </a:rPr>
              <a:t> a[], </a:t>
            </a:r>
            <a:r>
              <a:rPr lang="en-US" sz="2400" dirty="0" err="1" smtClean="0">
                <a:solidFill>
                  <a:schemeClr val="hlink"/>
                </a:solidFill>
                <a:latin typeface="Tahoma" pitchFamily="34" charset="0"/>
              </a:rPr>
              <a:t>int</a:t>
            </a:r>
            <a:r>
              <a:rPr lang="en-US" sz="2400" dirty="0" smtClean="0">
                <a:solidFill>
                  <a:schemeClr val="hlink"/>
                </a:solidFill>
                <a:latin typeface="Tahoma" pitchFamily="34" charset="0"/>
              </a:rPr>
              <a:t> n)</a:t>
            </a:r>
          </a:p>
          <a:p>
            <a:r>
              <a:rPr lang="en-US" sz="2400" dirty="0" smtClean="0">
                <a:solidFill>
                  <a:schemeClr val="hlink"/>
                </a:solidFill>
                <a:latin typeface="Tahoma" pitchFamily="34" charset="0"/>
              </a:rPr>
              <a:t>{  for (</a:t>
            </a:r>
            <a:r>
              <a:rPr lang="en-US" sz="2400" dirty="0" err="1" smtClean="0">
                <a:solidFill>
                  <a:schemeClr val="hlink"/>
                </a:solidFill>
                <a:latin typeface="Tahoma" pitchFamily="34" charset="0"/>
              </a:rPr>
              <a:t>int</a:t>
            </a:r>
            <a:r>
              <a:rPr lang="en-US" sz="2400" dirty="0" smtClean="0">
                <a:solidFill>
                  <a:schemeClr val="hlink"/>
                </a:solidFill>
                <a:latin typeface="Tahoma" pitchFamily="34" charset="0"/>
              </a:rPr>
              <a:t> </a:t>
            </a:r>
            <a:r>
              <a:rPr lang="en-US" sz="2400" dirty="0" err="1" smtClean="0">
                <a:solidFill>
                  <a:schemeClr val="hlink"/>
                </a:solidFill>
                <a:latin typeface="Tahoma" pitchFamily="34" charset="0"/>
              </a:rPr>
              <a:t>i</a:t>
            </a:r>
            <a:r>
              <a:rPr lang="en-US" sz="2400" dirty="0" smtClean="0">
                <a:solidFill>
                  <a:schemeClr val="hlink"/>
                </a:solidFill>
                <a:latin typeface="Tahoma" pitchFamily="34" charset="0"/>
              </a:rPr>
              <a:t>=0; </a:t>
            </a:r>
            <a:r>
              <a:rPr lang="en-US" sz="2400" dirty="0" err="1" smtClean="0">
                <a:solidFill>
                  <a:schemeClr val="hlink"/>
                </a:solidFill>
                <a:latin typeface="Tahoma" pitchFamily="34" charset="0"/>
              </a:rPr>
              <a:t>i</a:t>
            </a:r>
            <a:r>
              <a:rPr lang="en-US" sz="2400" dirty="0" smtClean="0">
                <a:solidFill>
                  <a:schemeClr val="hlink"/>
                </a:solidFill>
                <a:latin typeface="Tahoma" pitchFamily="34" charset="0"/>
              </a:rPr>
              <a:t>&lt;n; </a:t>
            </a:r>
            <a:r>
              <a:rPr lang="en-US" sz="2400" dirty="0" err="1" smtClean="0">
                <a:solidFill>
                  <a:schemeClr val="hlink"/>
                </a:solidFill>
                <a:latin typeface="Tahoma" pitchFamily="34" charset="0"/>
              </a:rPr>
              <a:t>i</a:t>
            </a:r>
            <a:r>
              <a:rPr lang="en-US" sz="2400" dirty="0" smtClean="0">
                <a:solidFill>
                  <a:schemeClr val="hlink"/>
                </a:solidFill>
                <a:latin typeface="Tahoma" pitchFamily="34" charset="0"/>
              </a:rPr>
              <a:t>++)</a:t>
            </a:r>
          </a:p>
          <a:p>
            <a:r>
              <a:rPr lang="en-US" sz="2400" dirty="0" smtClean="0">
                <a:solidFill>
                  <a:schemeClr val="hlink"/>
                </a:solidFill>
                <a:latin typeface="Tahoma" pitchFamily="34" charset="0"/>
              </a:rPr>
              <a:t>      if (a[</a:t>
            </a:r>
            <a:r>
              <a:rPr lang="en-US" sz="2400" dirty="0" err="1" smtClean="0">
                <a:solidFill>
                  <a:schemeClr val="hlink"/>
                </a:solidFill>
                <a:latin typeface="Tahoma" pitchFamily="34" charset="0"/>
              </a:rPr>
              <a:t>i</a:t>
            </a:r>
            <a:r>
              <a:rPr lang="en-US" sz="2400" dirty="0" smtClean="0">
                <a:solidFill>
                  <a:schemeClr val="hlink"/>
                </a:solidFill>
                <a:latin typeface="Tahoma" pitchFamily="34" charset="0"/>
              </a:rPr>
              <a:t>] == x) return </a:t>
            </a:r>
            <a:r>
              <a:rPr lang="en-US" sz="2400" dirty="0" err="1" smtClean="0">
                <a:solidFill>
                  <a:schemeClr val="hlink"/>
                </a:solidFill>
                <a:latin typeface="Tahoma" pitchFamily="34" charset="0"/>
              </a:rPr>
              <a:t>i</a:t>
            </a:r>
            <a:r>
              <a:rPr lang="en-US" sz="2400" dirty="0" smtClean="0">
                <a:solidFill>
                  <a:schemeClr val="hlink"/>
                </a:solidFill>
                <a:latin typeface="Tahoma" pitchFamily="34" charset="0"/>
              </a:rPr>
              <a:t>;</a:t>
            </a:r>
          </a:p>
          <a:p>
            <a:r>
              <a:rPr lang="en-US" sz="2400" dirty="0" smtClean="0">
                <a:solidFill>
                  <a:schemeClr val="hlink"/>
                </a:solidFill>
                <a:latin typeface="Tahoma" pitchFamily="34" charset="0"/>
              </a:rPr>
              <a:t>   return n;   // x not found</a:t>
            </a:r>
          </a:p>
          <a:p>
            <a:r>
              <a:rPr lang="en-US" sz="2400" dirty="0" smtClean="0">
                <a:solidFill>
                  <a:schemeClr val="hlink"/>
                </a:solidFill>
                <a:latin typeface="Tahoma" pitchFamily="34" charset="0"/>
              </a:rPr>
              <a:t>}</a:t>
            </a:r>
          </a:p>
          <a:p>
            <a:pPr algn="just" rtl="1">
              <a:defRPr/>
            </a:pPr>
            <a:endParaRPr lang="en-US" sz="2400" dirty="0">
              <a:effectLst>
                <a:outerShdw blurRad="38100" dist="38100" dir="2700000" algn="tl">
                  <a:srgbClr val="000000"/>
                </a:outerShdw>
              </a:effectLst>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defRPr/>
            </a:pPr>
            <a:r>
              <a:rPr lang="ar-SA" sz="2800" b="1" dirty="0" smtClean="0">
                <a:effectLst>
                  <a:outerShdw blurRad="38100" dist="38100" dir="2700000" algn="tl">
                    <a:srgbClr val="000000"/>
                  </a:outerShdw>
                </a:effectLst>
                <a:latin typeface="Tahoma" pitchFamily="34" charset="0"/>
              </a:rPr>
              <a:t>مثال‌</a:t>
            </a:r>
            <a:r>
              <a:rPr lang="fa-IR" sz="2800" b="1" dirty="0" smtClean="0">
                <a:effectLst>
                  <a:outerShdw blurRad="38100" dist="38100" dir="2700000" algn="tl">
                    <a:srgbClr val="000000"/>
                  </a:outerShdw>
                </a:effectLst>
                <a:latin typeface="Tahoma" pitchFamily="34" charset="0"/>
              </a:rPr>
              <a:t>:</a:t>
            </a:r>
            <a:r>
              <a:rPr lang="ar-SA" sz="2800" b="1" dirty="0" smtClean="0">
                <a:effectLst>
                  <a:outerShdw blurRad="38100" dist="38100" dir="2700000" algn="tl">
                    <a:srgbClr val="000000"/>
                  </a:outerShdw>
                </a:effectLst>
                <a:latin typeface="Tahoma" pitchFamily="34" charset="0"/>
              </a:rPr>
              <a:t> جستجوي خطي</a:t>
            </a:r>
            <a:endParaRPr lang="fa-IR" sz="2800" dirty="0" smtClean="0">
              <a:effectLst>
                <a:outerShdw blurRad="38100" dist="38100" dir="2700000" algn="tl">
                  <a:srgbClr val="000000"/>
                </a:outerShdw>
              </a:effectLst>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31</a:t>
            </a:fld>
            <a:endParaRPr lang="en-US"/>
          </a:p>
        </p:txBody>
      </p:sp>
      <p:sp>
        <p:nvSpPr>
          <p:cNvPr id="6" name="Text Box 4"/>
          <p:cNvSpPr txBox="1">
            <a:spLocks noChangeArrowheads="1"/>
          </p:cNvSpPr>
          <p:nvPr/>
        </p:nvSpPr>
        <p:spPr bwMode="auto">
          <a:xfrm>
            <a:off x="4714876" y="5853113"/>
            <a:ext cx="4429124" cy="833178"/>
          </a:xfrm>
          <a:prstGeom prst="rect">
            <a:avLst/>
          </a:prstGeom>
          <a:solidFill>
            <a:srgbClr val="C0C0C0"/>
          </a:solidFill>
          <a:ln w="9525" algn="ctr">
            <a:noFill/>
            <a:miter lim="800000"/>
            <a:headEnd/>
            <a:tailEnd/>
          </a:ln>
        </p:spPr>
        <p:txBody>
          <a:bodyPr wrap="square" lIns="90000" tIns="46800" rIns="90000" bIns="46800">
            <a:spAutoFit/>
          </a:bodyPr>
          <a:lstStyle/>
          <a:p>
            <a:r>
              <a:rPr lang="en-US" sz="2400">
                <a:latin typeface="Tahoma" pitchFamily="34" charset="0"/>
              </a:rPr>
              <a:t>index(44,a,7) = 1</a:t>
            </a:r>
          </a:p>
          <a:p>
            <a:r>
              <a:rPr lang="en-US" sz="2400">
                <a:latin typeface="Tahoma" pitchFamily="34" charset="0"/>
              </a:rPr>
              <a:t>index(40,a,7) = 7</a:t>
            </a:r>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894352"/>
            <a:ext cx="7429552" cy="3539430"/>
          </a:xfrm>
          <a:prstGeom prst="rect">
            <a:avLst/>
          </a:prstGeom>
          <a:noFill/>
          <a:ln w="9525">
            <a:noFill/>
            <a:miter lim="800000"/>
            <a:headEnd/>
            <a:tailEnd/>
          </a:ln>
        </p:spPr>
        <p:txBody>
          <a:bodyPr wrap="square">
            <a:spAutoFit/>
          </a:bodyPr>
          <a:lstStyle/>
          <a:p>
            <a:pPr marL="342900" indent="-342900" algn="just" rtl="1"/>
            <a:r>
              <a:rPr lang="ar-SA" sz="2800" dirty="0" smtClean="0">
                <a:solidFill>
                  <a:schemeClr val="hlink"/>
                </a:solidFill>
                <a:latin typeface="Tahoma" pitchFamily="34" charset="0"/>
              </a:rPr>
              <a:t>تابع</a:t>
            </a:r>
            <a:r>
              <a:rPr lang="en-US" sz="2800" dirty="0" smtClean="0">
                <a:solidFill>
                  <a:schemeClr val="hlink"/>
                </a:solidFill>
                <a:latin typeface="Tahoma" pitchFamily="34" charset="0"/>
              </a:rPr>
              <a:t> </a:t>
            </a:r>
            <a:r>
              <a:rPr lang="en-US" sz="2800" dirty="0" smtClean="0">
                <a:solidFill>
                  <a:srgbClr val="006600"/>
                </a:solidFill>
                <a:latin typeface="Tahoma" pitchFamily="34" charset="0"/>
              </a:rPr>
              <a:t>index()</a:t>
            </a:r>
            <a:r>
              <a:rPr lang="ar-SA" sz="2800" dirty="0" smtClean="0">
                <a:solidFill>
                  <a:schemeClr val="hlink"/>
                </a:solidFill>
                <a:latin typeface="Tahoma" pitchFamily="34" charset="0"/>
              </a:rPr>
              <a:t> سه پارامتر دارد:</a:t>
            </a:r>
            <a:endParaRPr lang="fa-IR" sz="2800" dirty="0" smtClean="0">
              <a:solidFill>
                <a:schemeClr val="hlink"/>
              </a:solidFill>
              <a:latin typeface="Tahoma" pitchFamily="34" charset="0"/>
            </a:endParaRPr>
          </a:p>
          <a:p>
            <a:pPr marL="342900" indent="-342900" algn="just" rtl="1">
              <a:buFontTx/>
              <a:buAutoNum type="arabicPeriod"/>
            </a:pPr>
            <a:r>
              <a:rPr lang="ar-SA" sz="2800" dirty="0" smtClean="0">
                <a:solidFill>
                  <a:srgbClr val="333399"/>
                </a:solidFill>
                <a:latin typeface="Tahoma" pitchFamily="34" charset="0"/>
              </a:rPr>
              <a:t> پارامتر</a:t>
            </a:r>
            <a:r>
              <a:rPr lang="en-US" sz="2800" dirty="0" smtClean="0">
                <a:solidFill>
                  <a:srgbClr val="333399"/>
                </a:solidFill>
                <a:latin typeface="Tahoma" pitchFamily="34" charset="0"/>
              </a:rPr>
              <a:t> </a:t>
            </a:r>
            <a:r>
              <a:rPr lang="en-US" sz="2800" dirty="0" smtClean="0">
                <a:solidFill>
                  <a:srgbClr val="FF0000"/>
                </a:solidFill>
                <a:latin typeface="Tahoma" pitchFamily="34" charset="0"/>
              </a:rPr>
              <a:t>x</a:t>
            </a:r>
            <a:r>
              <a:rPr lang="ar-SA" sz="2800" dirty="0" smtClean="0">
                <a:solidFill>
                  <a:srgbClr val="333399"/>
                </a:solidFill>
                <a:latin typeface="Tahoma" pitchFamily="34" charset="0"/>
              </a:rPr>
              <a:t> مقداري است که قرار است جستجو شود، </a:t>
            </a:r>
            <a:endParaRPr lang="fa-IR" sz="2800" dirty="0" smtClean="0">
              <a:solidFill>
                <a:srgbClr val="333399"/>
              </a:solidFill>
              <a:latin typeface="Tahoma" pitchFamily="34" charset="0"/>
            </a:endParaRPr>
          </a:p>
          <a:p>
            <a:pPr marL="342900" indent="-342900" algn="just" rtl="1">
              <a:buFontTx/>
              <a:buAutoNum type="arabicPeriod"/>
            </a:pPr>
            <a:r>
              <a:rPr lang="ar-SA" sz="2800" dirty="0" smtClean="0">
                <a:solidFill>
                  <a:srgbClr val="333399"/>
                </a:solidFill>
                <a:latin typeface="Tahoma" pitchFamily="34" charset="0"/>
              </a:rPr>
              <a:t>پارامتر</a:t>
            </a:r>
            <a:r>
              <a:rPr lang="en-US" sz="2800" dirty="0" smtClean="0">
                <a:solidFill>
                  <a:srgbClr val="800000"/>
                </a:solidFill>
                <a:latin typeface="Tahoma" pitchFamily="34" charset="0"/>
              </a:rPr>
              <a:t> a</a:t>
            </a:r>
            <a:r>
              <a:rPr lang="ar-SA" sz="2800" dirty="0" smtClean="0">
                <a:solidFill>
                  <a:srgbClr val="333399"/>
                </a:solidFill>
                <a:latin typeface="Tahoma" pitchFamily="34" charset="0"/>
              </a:rPr>
              <a:t> آرايه‌اي است که بايد در آن جستجو صورت گيرد</a:t>
            </a:r>
            <a:endParaRPr lang="fa-IR" sz="2800" dirty="0" smtClean="0">
              <a:solidFill>
                <a:srgbClr val="333399"/>
              </a:solidFill>
              <a:latin typeface="Tahoma" pitchFamily="34" charset="0"/>
            </a:endParaRPr>
          </a:p>
          <a:p>
            <a:pPr marL="342900" indent="-342900" algn="just" rtl="1">
              <a:buFontTx/>
              <a:buAutoNum type="arabicPeriod"/>
            </a:pPr>
            <a:r>
              <a:rPr lang="ar-SA" sz="2800" dirty="0" smtClean="0">
                <a:solidFill>
                  <a:srgbClr val="333399"/>
                </a:solidFill>
                <a:latin typeface="Tahoma" pitchFamily="34" charset="0"/>
              </a:rPr>
              <a:t> و پارامتر</a:t>
            </a:r>
            <a:r>
              <a:rPr lang="en-US" sz="2800" dirty="0" smtClean="0">
                <a:solidFill>
                  <a:srgbClr val="333399"/>
                </a:solidFill>
                <a:latin typeface="Tahoma" pitchFamily="34" charset="0"/>
              </a:rPr>
              <a:t> </a:t>
            </a:r>
            <a:r>
              <a:rPr lang="en-US" sz="2800" dirty="0" smtClean="0">
                <a:solidFill>
                  <a:srgbClr val="FF9966"/>
                </a:solidFill>
                <a:latin typeface="Tahoma" pitchFamily="34" charset="0"/>
              </a:rPr>
              <a:t>n</a:t>
            </a:r>
            <a:r>
              <a:rPr lang="ar-SA" sz="2800" dirty="0" smtClean="0">
                <a:solidFill>
                  <a:srgbClr val="333399"/>
                </a:solidFill>
                <a:latin typeface="Tahoma" pitchFamily="34" charset="0"/>
              </a:rPr>
              <a:t> هم ايندکس عنصري است که مقدار مورد نظر در آن پيدا شده است.</a:t>
            </a:r>
            <a:endParaRPr lang="fa-IR" sz="2800" dirty="0" smtClean="0">
              <a:solidFill>
                <a:srgbClr val="333399"/>
              </a:solidFill>
              <a:latin typeface="Tahoma" pitchFamily="34" charset="0"/>
            </a:endParaRPr>
          </a:p>
          <a:p>
            <a:pPr marL="342900" indent="-342900" algn="just" rtl="1"/>
            <a:r>
              <a:rPr lang="ar-SA" sz="2800" dirty="0" smtClean="0">
                <a:latin typeface="Tahoma" pitchFamily="34" charset="0"/>
              </a:rPr>
              <a:t> در اين تابع با استفاده از حلقۀ</a:t>
            </a:r>
            <a:r>
              <a:rPr lang="en-US" sz="2800" dirty="0" smtClean="0">
                <a:latin typeface="Tahoma" pitchFamily="34" charset="0"/>
              </a:rPr>
              <a:t> </a:t>
            </a:r>
            <a:r>
              <a:rPr lang="en-US" sz="2800" dirty="0" smtClean="0">
                <a:solidFill>
                  <a:srgbClr val="FF0000"/>
                </a:solidFill>
                <a:latin typeface="Tahoma" pitchFamily="34" charset="0"/>
              </a:rPr>
              <a:t>for</a:t>
            </a:r>
            <a:r>
              <a:rPr lang="ar-SA" sz="2800" dirty="0" smtClean="0">
                <a:latin typeface="Tahoma" pitchFamily="34" charset="0"/>
              </a:rPr>
              <a:t> عناصر آرايه</a:t>
            </a:r>
            <a:r>
              <a:rPr lang="en-US" sz="2800" dirty="0" smtClean="0">
                <a:latin typeface="Tahoma" pitchFamily="34" charset="0"/>
              </a:rPr>
              <a:t> </a:t>
            </a:r>
            <a:r>
              <a:rPr lang="en-US" sz="2800" dirty="0" smtClean="0">
                <a:solidFill>
                  <a:srgbClr val="800000"/>
                </a:solidFill>
                <a:latin typeface="Tahoma" pitchFamily="34" charset="0"/>
              </a:rPr>
              <a:t>a  </a:t>
            </a:r>
            <a:r>
              <a:rPr lang="ar-SA" sz="2800" dirty="0" smtClean="0">
                <a:latin typeface="Tahoma" pitchFamily="34" charset="0"/>
              </a:rPr>
              <a:t> پيمايش شده و مقدار هر عنصر با</a:t>
            </a:r>
            <a:r>
              <a:rPr lang="en-US" sz="2800" dirty="0" smtClean="0">
                <a:latin typeface="Tahoma" pitchFamily="34" charset="0"/>
              </a:rPr>
              <a:t> </a:t>
            </a:r>
            <a:r>
              <a:rPr lang="en-US" sz="2800" dirty="0" smtClean="0">
                <a:solidFill>
                  <a:srgbClr val="FF0000"/>
                </a:solidFill>
                <a:latin typeface="Tahoma" pitchFamily="34" charset="0"/>
              </a:rPr>
              <a:t>x</a:t>
            </a:r>
            <a:r>
              <a:rPr lang="en-US" sz="2800" dirty="0" smtClean="0">
                <a:latin typeface="Tahoma" pitchFamily="34" charset="0"/>
              </a:rPr>
              <a:t>  </a:t>
            </a:r>
            <a:r>
              <a:rPr lang="ar-SA" sz="2800" dirty="0" smtClean="0">
                <a:latin typeface="Tahoma" pitchFamily="34" charset="0"/>
              </a:rPr>
              <a:t> مقايسه مي‌شود. اگر اين مقدار با</a:t>
            </a:r>
            <a:r>
              <a:rPr lang="en-US" sz="2800" dirty="0" smtClean="0">
                <a:latin typeface="Tahoma" pitchFamily="34" charset="0"/>
              </a:rPr>
              <a:t> </a:t>
            </a:r>
            <a:r>
              <a:rPr lang="en-US" sz="2800" dirty="0" smtClean="0">
                <a:solidFill>
                  <a:srgbClr val="FF0000"/>
                </a:solidFill>
                <a:latin typeface="Tahoma" pitchFamily="34" charset="0"/>
              </a:rPr>
              <a:t>x</a:t>
            </a:r>
            <a:r>
              <a:rPr lang="ar-SA" sz="2800" dirty="0" smtClean="0">
                <a:latin typeface="Tahoma" pitchFamily="34" charset="0"/>
              </a:rPr>
              <a:t> برابر باشد، ايندکس آن عنصر بازگردانده شده و تابع خاتمه مي‌يابد</a:t>
            </a:r>
            <a:r>
              <a:rPr lang="en-US" sz="2800" dirty="0" smtClean="0">
                <a:latin typeface="Tahoma" pitchFamily="34" charset="0"/>
              </a:rPr>
              <a:t>. </a:t>
            </a:r>
            <a:endParaRPr lang="en-US" sz="2800" dirty="0">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defRPr/>
            </a:pPr>
            <a:r>
              <a:rPr lang="fa-IR" sz="2800" b="1" dirty="0" smtClean="0">
                <a:effectLst>
                  <a:outerShdw blurRad="38100" dist="38100" dir="2700000" algn="tl">
                    <a:srgbClr val="000000"/>
                  </a:outerShdw>
                </a:effectLst>
                <a:latin typeface="Tahoma" pitchFamily="34" charset="0"/>
              </a:rPr>
              <a:t>شرح </a:t>
            </a:r>
            <a:r>
              <a:rPr lang="ar-SA" sz="2800" b="1" dirty="0" smtClean="0">
                <a:effectLst>
                  <a:outerShdw blurRad="38100" dist="38100" dir="2700000" algn="tl">
                    <a:srgbClr val="000000"/>
                  </a:outerShdw>
                </a:effectLst>
                <a:latin typeface="Tahoma" pitchFamily="34" charset="0"/>
              </a:rPr>
              <a:t>مثال جستجوي خطي</a:t>
            </a:r>
            <a:r>
              <a:rPr lang="fa-IR" sz="2800" b="1" dirty="0" smtClean="0">
                <a:effectLst>
                  <a:outerShdw blurRad="38100" dist="38100" dir="2700000" algn="tl">
                    <a:srgbClr val="000000"/>
                  </a:outerShdw>
                </a:effectLst>
                <a:latin typeface="Tahoma" pitchFamily="34" charset="0"/>
              </a:rPr>
              <a:t> </a:t>
            </a:r>
            <a:endParaRPr lang="fa-IR" sz="2800" dirty="0" smtClean="0">
              <a:effectLst>
                <a:outerShdw blurRad="38100" dist="38100" dir="2700000" algn="tl">
                  <a:srgbClr val="000000"/>
                </a:outerShdw>
              </a:effectLst>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32</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894352"/>
            <a:ext cx="7429552" cy="1815882"/>
          </a:xfrm>
          <a:prstGeom prst="rect">
            <a:avLst/>
          </a:prstGeom>
          <a:noFill/>
          <a:ln w="9525">
            <a:noFill/>
            <a:miter lim="800000"/>
            <a:headEnd/>
            <a:tailEnd/>
          </a:ln>
        </p:spPr>
        <p:txBody>
          <a:bodyPr wrap="square">
            <a:spAutoFit/>
          </a:bodyPr>
          <a:lstStyle/>
          <a:p>
            <a:pPr algn="just" rtl="1">
              <a:spcBef>
                <a:spcPct val="0"/>
              </a:spcBef>
            </a:pPr>
            <a:r>
              <a:rPr lang="fa-IR" sz="2800" b="1" dirty="0" smtClean="0">
                <a:solidFill>
                  <a:schemeClr val="folHlink"/>
                </a:solidFill>
                <a:latin typeface="Tahoma" pitchFamily="34" charset="0"/>
              </a:rPr>
              <a:t>اگر مقدار </a:t>
            </a:r>
            <a:r>
              <a:rPr lang="en-US" sz="2800" b="1" dirty="0" smtClean="0">
                <a:solidFill>
                  <a:srgbClr val="FF0000"/>
                </a:solidFill>
                <a:latin typeface="Tahoma" pitchFamily="34" charset="0"/>
              </a:rPr>
              <a:t>x</a:t>
            </a:r>
            <a:r>
              <a:rPr lang="fa-IR" sz="2800" b="1" dirty="0" smtClean="0">
                <a:solidFill>
                  <a:schemeClr val="folHlink"/>
                </a:solidFill>
                <a:latin typeface="Tahoma" pitchFamily="34" charset="0"/>
              </a:rPr>
              <a:t> در هيچ يک از عناصر آرايه موجود نباشد، مقداري خارج از ايندکس آرايه بازگردانده مي‌شود که به اين معناست که مقدار </a:t>
            </a:r>
            <a:r>
              <a:rPr lang="en-US" sz="2800" b="1" dirty="0" smtClean="0">
                <a:solidFill>
                  <a:srgbClr val="FF0000"/>
                </a:solidFill>
                <a:latin typeface="Tahoma" pitchFamily="34" charset="0"/>
              </a:rPr>
              <a:t>x</a:t>
            </a:r>
            <a:r>
              <a:rPr lang="fa-IR" sz="2800" b="1" dirty="0" smtClean="0">
                <a:solidFill>
                  <a:schemeClr val="folHlink"/>
                </a:solidFill>
                <a:latin typeface="Tahoma" pitchFamily="34" charset="0"/>
              </a:rPr>
              <a:t> در آرايۀ </a:t>
            </a:r>
            <a:r>
              <a:rPr lang="en-US" sz="2800" b="1" dirty="0" smtClean="0">
                <a:solidFill>
                  <a:srgbClr val="333399"/>
                </a:solidFill>
                <a:latin typeface="Tahoma" pitchFamily="34" charset="0"/>
              </a:rPr>
              <a:t>a</a:t>
            </a:r>
            <a:r>
              <a:rPr lang="fa-IR" sz="2800" b="1" dirty="0" smtClean="0">
                <a:solidFill>
                  <a:schemeClr val="folHlink"/>
                </a:solidFill>
                <a:latin typeface="Tahoma" pitchFamily="34" charset="0"/>
              </a:rPr>
              <a:t> موجود نيست.</a:t>
            </a:r>
          </a:p>
          <a:p>
            <a:pPr algn="just" rtl="1">
              <a:spcBef>
                <a:spcPct val="0"/>
              </a:spcBef>
            </a:pPr>
            <a:r>
              <a:rPr lang="fa-IR" sz="2800" b="1" dirty="0" smtClean="0">
                <a:latin typeface="Tahoma" pitchFamily="34" charset="0"/>
              </a:rPr>
              <a:t> </a:t>
            </a:r>
            <a:endParaRPr lang="fa-IR" sz="2800" b="1" dirty="0">
              <a:solidFill>
                <a:schemeClr val="hlink"/>
              </a:solidFill>
              <a:latin typeface="Tahoma" pitchFamily="34" charset="0"/>
            </a:endParaRPr>
          </a:p>
        </p:txBody>
      </p:sp>
      <p:sp>
        <p:nvSpPr>
          <p:cNvPr id="9" name="Title 8"/>
          <p:cNvSpPr>
            <a:spLocks noGrp="1"/>
          </p:cNvSpPr>
          <p:nvPr>
            <p:ph type="title"/>
          </p:nvPr>
        </p:nvSpPr>
        <p:spPr>
          <a:xfrm>
            <a:off x="529937" y="428604"/>
            <a:ext cx="7086600" cy="689284"/>
          </a:xfrm>
        </p:spPr>
        <p:txBody>
          <a:bodyPr/>
          <a:lstStyle/>
          <a:p>
            <a:pPr algn="just">
              <a:defRPr/>
            </a:pPr>
            <a:r>
              <a:rPr lang="fa-IR" sz="2800" b="1" dirty="0" smtClean="0">
                <a:effectLst>
                  <a:outerShdw blurRad="38100" dist="38100" dir="2700000" algn="tl">
                    <a:srgbClr val="000000"/>
                  </a:outerShdw>
                </a:effectLst>
                <a:latin typeface="Tahoma" pitchFamily="34" charset="0"/>
              </a:rPr>
              <a:t>شرح </a:t>
            </a:r>
            <a:r>
              <a:rPr lang="ar-SA" sz="2800" b="1" dirty="0" smtClean="0">
                <a:effectLst>
                  <a:outerShdw blurRad="38100" dist="38100" dir="2700000" algn="tl">
                    <a:srgbClr val="000000"/>
                  </a:outerShdw>
                </a:effectLst>
                <a:latin typeface="Tahoma" pitchFamily="34" charset="0"/>
              </a:rPr>
              <a:t>مثال جستجوي خطي</a:t>
            </a:r>
            <a:r>
              <a:rPr lang="fa-IR" sz="2800" b="1" dirty="0" smtClean="0">
                <a:effectLst>
                  <a:outerShdw blurRad="38100" dist="38100" dir="2700000" algn="tl">
                    <a:srgbClr val="000000"/>
                  </a:outerShdw>
                </a:effectLst>
                <a:latin typeface="Tahoma" pitchFamily="34" charset="0"/>
              </a:rPr>
              <a:t> </a:t>
            </a:r>
            <a:endParaRPr lang="fa-IR" sz="2800" dirty="0" smtClean="0">
              <a:effectLst>
                <a:outerShdw blurRad="38100" dist="38100" dir="2700000" algn="tl">
                  <a:srgbClr val="000000"/>
                </a:outerShdw>
              </a:effectLst>
              <a:latin typeface="Tahoma" pitchFamily="34" charset="0"/>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33</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تمرین</a:t>
            </a:r>
            <a:endParaRPr lang="en-US" dirty="0"/>
          </a:p>
        </p:txBody>
      </p:sp>
      <p:sp>
        <p:nvSpPr>
          <p:cNvPr id="3" name="Footer Placeholder 2"/>
          <p:cNvSpPr>
            <a:spLocks noGrp="1"/>
          </p:cNvSpPr>
          <p:nvPr>
            <p:ph type="ftr" sz="quarter" idx="11"/>
          </p:nvPr>
        </p:nvSpPr>
        <p:spPr/>
        <p:txBody>
          <a:bodyPr/>
          <a:lstStyle/>
          <a:p>
            <a:r>
              <a:rPr lang="fa-IR" smtClean="0"/>
              <a:t>آرايه‌ها - فرهادي</a:t>
            </a:r>
            <a:endParaRPr lang="en-US"/>
          </a:p>
        </p:txBody>
      </p:sp>
      <p:sp>
        <p:nvSpPr>
          <p:cNvPr id="4" name="Slide Number Placeholder 3"/>
          <p:cNvSpPr>
            <a:spLocks noGrp="1"/>
          </p:cNvSpPr>
          <p:nvPr>
            <p:ph type="sldNum" sz="quarter" idx="12"/>
          </p:nvPr>
        </p:nvSpPr>
        <p:spPr/>
        <p:txBody>
          <a:bodyPr/>
          <a:lstStyle/>
          <a:p>
            <a:fld id="{7F8B5327-662B-486C-A55F-C826F1128C71}" type="slidenum">
              <a:rPr lang="en-US" smtClean="0"/>
              <a:pPr/>
              <a:t>34</a:t>
            </a:fld>
            <a:endParaRPr lang="en-US"/>
          </a:p>
        </p:txBody>
      </p:sp>
      <p:sp>
        <p:nvSpPr>
          <p:cNvPr id="5" name="Rectangle 40"/>
          <p:cNvSpPr>
            <a:spLocks noChangeArrowheads="1"/>
          </p:cNvSpPr>
          <p:nvPr/>
        </p:nvSpPr>
        <p:spPr bwMode="auto">
          <a:xfrm>
            <a:off x="500034" y="1894352"/>
            <a:ext cx="7429552" cy="2246769"/>
          </a:xfrm>
          <a:prstGeom prst="rect">
            <a:avLst/>
          </a:prstGeom>
          <a:noFill/>
          <a:ln w="9525">
            <a:noFill/>
            <a:miter lim="800000"/>
            <a:headEnd/>
            <a:tailEnd/>
          </a:ln>
        </p:spPr>
        <p:txBody>
          <a:bodyPr wrap="square">
            <a:spAutoFit/>
          </a:bodyPr>
          <a:lstStyle/>
          <a:p>
            <a:pPr algn="just" rtl="1">
              <a:spcBef>
                <a:spcPct val="0"/>
              </a:spcBef>
            </a:pPr>
            <a:r>
              <a:rPr lang="fa-IR" sz="2800" b="1" dirty="0" err="1" smtClean="0">
                <a:solidFill>
                  <a:schemeClr val="folHlink"/>
                </a:solidFill>
                <a:latin typeface="Tahoma" pitchFamily="34" charset="0"/>
              </a:rPr>
              <a:t>برنامه‌ای</a:t>
            </a:r>
            <a:r>
              <a:rPr lang="fa-IR" sz="2800" b="1" dirty="0" smtClean="0">
                <a:solidFill>
                  <a:schemeClr val="folHlink"/>
                </a:solidFill>
                <a:latin typeface="Tahoma" pitchFamily="34" charset="0"/>
              </a:rPr>
              <a:t> بنویسید که دو آرایه از اعداد صحیح به طول </a:t>
            </a:r>
            <a:r>
              <a:rPr lang="fa-IR" sz="2800" b="1" dirty="0" err="1" smtClean="0">
                <a:solidFill>
                  <a:schemeClr val="folHlink"/>
                </a:solidFill>
                <a:latin typeface="Tahoma" pitchFamily="34" charset="0"/>
              </a:rPr>
              <a:t>ماکزیمم</a:t>
            </a:r>
            <a:r>
              <a:rPr lang="fa-IR" sz="2800" b="1" dirty="0" smtClean="0">
                <a:solidFill>
                  <a:schemeClr val="folHlink"/>
                </a:solidFill>
                <a:latin typeface="Tahoma" pitchFamily="34" charset="0"/>
              </a:rPr>
              <a:t> 100 از ورودی گرفته، سپس تشخیص دهد این دو آرایه با هم برابر هستند یا نه؟</a:t>
            </a:r>
          </a:p>
          <a:p>
            <a:pPr algn="just" rtl="1">
              <a:spcBef>
                <a:spcPct val="0"/>
              </a:spcBef>
            </a:pPr>
            <a:r>
              <a:rPr lang="fa-IR" sz="2800" b="1" dirty="0" smtClean="0">
                <a:solidFill>
                  <a:schemeClr val="folHlink"/>
                </a:solidFill>
                <a:latin typeface="Tahoma" pitchFamily="34" charset="0"/>
              </a:rPr>
              <a:t>-بّرای خواندن آرایه‌ها از ورودی و همچنین مقایسه‌ی آنها از توابع </a:t>
            </a:r>
            <a:r>
              <a:rPr lang="fa-IR" sz="2800" b="1" dirty="0">
                <a:solidFill>
                  <a:schemeClr val="folHlink"/>
                </a:solidFill>
                <a:latin typeface="Tahoma" pitchFamily="34" charset="0"/>
              </a:rPr>
              <a:t>استفاده </a:t>
            </a:r>
            <a:r>
              <a:rPr lang="fa-IR" sz="2800" b="1" dirty="0" smtClean="0">
                <a:solidFill>
                  <a:schemeClr val="folHlink"/>
                </a:solidFill>
                <a:latin typeface="Tahoma" pitchFamily="34" charset="0"/>
              </a:rPr>
              <a:t>نمایید.</a:t>
            </a:r>
            <a:endParaRPr lang="fa-IR" sz="2800" b="1" dirty="0">
              <a:solidFill>
                <a:schemeClr val="hlink"/>
              </a:solidFill>
              <a:latin typeface="Tahoma" pitchFamily="34" charset="0"/>
            </a:endParaRPr>
          </a:p>
        </p:txBody>
      </p:sp>
    </p:spTree>
    <p:extLst>
      <p:ext uri="{BB962C8B-B14F-4D97-AF65-F5344CB8AC3E}">
        <p14:creationId xmlns:p14="http://schemas.microsoft.com/office/powerpoint/2010/main" val="6403214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fa-IR" smtClean="0"/>
              <a:t>آرايه‌ها - فرهادي</a:t>
            </a:r>
            <a:endParaRPr lang="en-US" dirty="0"/>
          </a:p>
        </p:txBody>
      </p:sp>
      <p:sp>
        <p:nvSpPr>
          <p:cNvPr id="2" name="Text Placeholder 1"/>
          <p:cNvSpPr>
            <a:spLocks noGrp="1"/>
          </p:cNvSpPr>
          <p:nvPr>
            <p:ph type="body" sz="quarter" idx="13"/>
          </p:nvPr>
        </p:nvSpPr>
        <p:spPr/>
        <p:txBody>
          <a:bodyPr/>
          <a:lstStyle/>
          <a:p>
            <a:r>
              <a:rPr lang="fa-IR" dirty="0">
                <a:cs typeface="+mn-cs"/>
              </a:rPr>
              <a:t>ارائه دهنده: </a:t>
            </a:r>
            <a:r>
              <a:rPr lang="fa-IR" dirty="0" smtClean="0">
                <a:cs typeface="+mn-cs"/>
              </a:rPr>
              <a:t>محسن فرهادي</a:t>
            </a:r>
            <a:endParaRPr lang="fa-IR" dirty="0">
              <a:cs typeface="+mn-cs"/>
            </a:endParaRPr>
          </a:p>
          <a:p>
            <a:endParaRPr lang="en-US" dirty="0"/>
          </a:p>
        </p:txBody>
      </p:sp>
      <p:sp>
        <p:nvSpPr>
          <p:cNvPr id="6" name="Text Placeholder 5"/>
          <p:cNvSpPr>
            <a:spLocks noGrp="1"/>
          </p:cNvSpPr>
          <p:nvPr>
            <p:ph type="body" sz="quarter" idx="15"/>
          </p:nvPr>
        </p:nvSpPr>
        <p:spPr/>
        <p:txBody>
          <a:bodyPr/>
          <a:lstStyle/>
          <a:p>
            <a:endParaRPr lang="en-US"/>
          </a:p>
        </p:txBody>
      </p:sp>
      <p:sp>
        <p:nvSpPr>
          <p:cNvPr id="7" name="Slide Number Placeholder 6"/>
          <p:cNvSpPr>
            <a:spLocks noGrp="1"/>
          </p:cNvSpPr>
          <p:nvPr>
            <p:ph type="sldNum" sz="quarter" idx="12"/>
          </p:nvPr>
        </p:nvSpPr>
        <p:spPr/>
        <p:txBody>
          <a:bodyPr/>
          <a:lstStyle/>
          <a:p>
            <a:fld id="{6A94BF41-C151-4BD2-8E48-9E658513A674}" type="slidenum">
              <a:rPr lang="en-US" smtClean="0"/>
              <a:pPr/>
              <a:t>35</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3416320"/>
          </a:xfrm>
          <a:prstGeom prst="rect">
            <a:avLst/>
          </a:prstGeom>
          <a:noFill/>
          <a:ln w="9525">
            <a:noFill/>
            <a:miter lim="800000"/>
            <a:headEnd/>
            <a:tailEnd/>
          </a:ln>
        </p:spPr>
        <p:txBody>
          <a:bodyPr wrap="square">
            <a:spAutoFit/>
          </a:bodyPr>
          <a:lstStyle/>
          <a:p>
            <a:pPr algn="just" rtl="1"/>
            <a:r>
              <a:rPr lang="ar-SA" sz="2400" dirty="0" smtClean="0">
                <a:latin typeface="Tahoma" pitchFamily="34" charset="0"/>
              </a:rPr>
              <a:t>يک آرايه، يك زنجيره از متغيرهايي است كه همه از يك نوع هستند.</a:t>
            </a:r>
            <a:r>
              <a:rPr lang="fa-IR" sz="2400" dirty="0" smtClean="0">
                <a:latin typeface="Tahoma" pitchFamily="34" charset="0"/>
              </a:rPr>
              <a:t> </a:t>
            </a:r>
            <a:r>
              <a:rPr lang="ar-SA" sz="2400" dirty="0" smtClean="0">
                <a:latin typeface="Tahoma" pitchFamily="34" charset="0"/>
              </a:rPr>
              <a:t>به اين متغيرها </a:t>
            </a:r>
            <a:r>
              <a:rPr lang="ar-SA" sz="2400" dirty="0" smtClean="0">
                <a:solidFill>
                  <a:srgbClr val="FF0000"/>
                </a:solidFill>
              </a:rPr>
              <a:t>«اعضاي آرايه»</a:t>
            </a:r>
            <a:r>
              <a:rPr lang="ar-SA" sz="2400" dirty="0" smtClean="0">
                <a:latin typeface="Tahoma" pitchFamily="34" charset="0"/>
              </a:rPr>
              <a:t> مي‌گويند.</a:t>
            </a:r>
            <a:endParaRPr lang="fa-IR" sz="2400" dirty="0" smtClean="0">
              <a:latin typeface="Tahoma" pitchFamily="34" charset="0"/>
            </a:endParaRPr>
          </a:p>
          <a:p>
            <a:pPr algn="just" rtl="1"/>
            <a:r>
              <a:rPr lang="ar-SA" sz="2400" dirty="0" smtClean="0">
                <a:latin typeface="Tahoma" pitchFamily="34" charset="0"/>
              </a:rPr>
              <a:t> هر عضو آرايه با يک شماره مشخص مي‌شود که به اين شماره «</a:t>
            </a:r>
            <a:r>
              <a:rPr lang="ar-SA" sz="2400" dirty="0" smtClean="0">
                <a:solidFill>
                  <a:srgbClr val="006600"/>
                </a:solidFill>
                <a:latin typeface="Tahoma" pitchFamily="34" charset="0"/>
              </a:rPr>
              <a:t>ايندکس</a:t>
            </a:r>
            <a:r>
              <a:rPr lang="ar-SA" sz="2400" dirty="0" smtClean="0"/>
              <a:t>» يا «</a:t>
            </a:r>
            <a:r>
              <a:rPr lang="ar-SA" sz="2400" dirty="0" smtClean="0">
                <a:solidFill>
                  <a:srgbClr val="006600"/>
                </a:solidFill>
                <a:latin typeface="Tahoma" pitchFamily="34" charset="0"/>
              </a:rPr>
              <a:t>زيرنويس</a:t>
            </a:r>
            <a:r>
              <a:rPr lang="ar-SA" sz="2400" dirty="0" smtClean="0"/>
              <a:t>» مي‌گويند</a:t>
            </a:r>
            <a:r>
              <a:rPr lang="fa-IR" sz="2400" dirty="0" smtClean="0"/>
              <a:t>.</a:t>
            </a:r>
          </a:p>
          <a:p>
            <a:pPr algn="just" rtl="1"/>
            <a:endParaRPr lang="fa-IR" sz="2400" dirty="0" smtClean="0">
              <a:latin typeface="Tahoma" pitchFamily="34" charset="0"/>
            </a:endParaRPr>
          </a:p>
          <a:p>
            <a:pPr algn="just" rtl="1"/>
            <a:r>
              <a:rPr lang="ar-SA" sz="2400" dirty="0" smtClean="0">
                <a:latin typeface="Tahoma" pitchFamily="34" charset="0"/>
              </a:rPr>
              <a:t>عناصر يک آرايه در خانه‌هاي پشت سر هم در حافظه ذخيره مي‌شوند. به اين ترتيب آرايه را مي‌توان بخشي از حافظه تصور کرد که اين بخش خود به قسمت‌هاي مساوي تقسيم شده و هر قسمت به يک عنصر تعلق دارد.</a:t>
            </a:r>
            <a:r>
              <a:rPr lang="ar-SA" sz="2400" dirty="0" smtClean="0">
                <a:latin typeface="Tahoma" pitchFamily="34" charset="0"/>
                <a:cs typeface="Arial" charset="0"/>
              </a:rPr>
              <a:t> </a:t>
            </a:r>
            <a:endParaRPr lang="en-US" sz="2400" dirty="0" smtClean="0">
              <a:latin typeface="Tahoma" pitchFamily="34" charset="0"/>
              <a:cs typeface="Arial" charset="0"/>
            </a:endParaRPr>
          </a:p>
          <a:p>
            <a:pPr algn="just" rtl="1"/>
            <a:r>
              <a:rPr lang="en-US" sz="2400" dirty="0" smtClean="0">
                <a:latin typeface="Tahoma" pitchFamily="34" charset="0"/>
              </a:rPr>
              <a:t> </a:t>
            </a:r>
            <a:endParaRPr lang="en-US" sz="2400" dirty="0">
              <a:latin typeface="Tahoma" pitchFamily="34" charset="0"/>
            </a:endParaRPr>
          </a:p>
        </p:txBody>
      </p:sp>
      <p:sp>
        <p:nvSpPr>
          <p:cNvPr id="9" name="Title 8"/>
          <p:cNvSpPr>
            <a:spLocks noGrp="1"/>
          </p:cNvSpPr>
          <p:nvPr>
            <p:ph type="title"/>
          </p:nvPr>
        </p:nvSpPr>
        <p:spPr>
          <a:xfrm>
            <a:off x="529937" y="285728"/>
            <a:ext cx="7086600" cy="760722"/>
          </a:xfrm>
        </p:spPr>
        <p:txBody>
          <a:bodyPr/>
          <a:lstStyle/>
          <a:p>
            <a:pPr algn="just">
              <a:lnSpc>
                <a:spcPct val="150000"/>
              </a:lnSpc>
            </a:pPr>
            <a:r>
              <a:rPr lang="fa-IR" sz="2400" dirty="0" smtClean="0">
                <a:solidFill>
                  <a:srgbClr val="FF0000"/>
                </a:solidFill>
              </a:rPr>
              <a:t>مفاهیم اساسی و پیش‌نیاز</a:t>
            </a:r>
            <a:endParaRPr lang="en-US" sz="2400" dirty="0">
              <a:solidFill>
                <a:srgbClr val="FF0000"/>
              </a:solidFill>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4</a:t>
            </a:fld>
            <a:endParaRPr lang="en-US"/>
          </a:p>
        </p:txBody>
      </p:sp>
    </p:spTree>
    <p:extLst>
      <p:ext uri="{BB962C8B-B14F-4D97-AF65-F5344CB8AC3E}">
        <p14:creationId xmlns:p14="http://schemas.microsoft.com/office/powerpoint/2010/main" val="2030141908"/>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2012859"/>
          </a:xfrm>
          <a:prstGeom prst="rect">
            <a:avLst/>
          </a:prstGeom>
          <a:noFill/>
          <a:ln w="9525">
            <a:noFill/>
            <a:miter lim="800000"/>
            <a:headEnd/>
            <a:tailEnd/>
          </a:ln>
        </p:spPr>
        <p:txBody>
          <a:bodyPr wrap="square">
            <a:spAutoFit/>
          </a:bodyPr>
          <a:lstStyle/>
          <a:p>
            <a:pPr algn="just" rtl="1">
              <a:lnSpc>
                <a:spcPct val="180000"/>
              </a:lnSpc>
            </a:pPr>
            <a:r>
              <a:rPr lang="ar-SA" sz="2400" dirty="0" smtClean="0">
                <a:latin typeface="Tahoma" pitchFamily="34" charset="0"/>
              </a:rPr>
              <a:t>شکل مقابل آرايۀ </a:t>
            </a:r>
            <a:r>
              <a:rPr lang="en-US" sz="2400" dirty="0" smtClean="0">
                <a:latin typeface="Tahoma" pitchFamily="34" charset="0"/>
              </a:rPr>
              <a:t>a</a:t>
            </a:r>
            <a:r>
              <a:rPr lang="ar-SA" sz="2400" dirty="0" smtClean="0">
                <a:latin typeface="Tahoma" pitchFamily="34" charset="0"/>
              </a:rPr>
              <a:t> که پنج عنصر دارد را نشان مي‌دهد.</a:t>
            </a:r>
            <a:endParaRPr lang="en-US" sz="2400" dirty="0" smtClean="0">
              <a:latin typeface="Tahoma" pitchFamily="34" charset="0"/>
            </a:endParaRPr>
          </a:p>
          <a:p>
            <a:pPr algn="just" rtl="1">
              <a:lnSpc>
                <a:spcPct val="180000"/>
              </a:lnSpc>
            </a:pPr>
            <a:r>
              <a:rPr lang="ar-SA" sz="2400" dirty="0" smtClean="0">
                <a:latin typeface="Tahoma" pitchFamily="34" charset="0"/>
              </a:rPr>
              <a:t> عنصر </a:t>
            </a:r>
            <a:r>
              <a:rPr lang="en-US" sz="2400" dirty="0" smtClean="0">
                <a:latin typeface="Tahoma" pitchFamily="34" charset="0"/>
              </a:rPr>
              <a:t>a[0]</a:t>
            </a:r>
            <a:r>
              <a:rPr lang="ar-SA" sz="2400" dirty="0" smtClean="0">
                <a:latin typeface="Tahoma" pitchFamily="34" charset="0"/>
              </a:rPr>
              <a:t> حاوي مقدار </a:t>
            </a:r>
            <a:r>
              <a:rPr lang="en-US" sz="2400" dirty="0" smtClean="0">
                <a:latin typeface="Tahoma" pitchFamily="34" charset="0"/>
              </a:rPr>
              <a:t>17.5</a:t>
            </a:r>
            <a:r>
              <a:rPr lang="ar-SA" sz="2400" dirty="0" smtClean="0">
                <a:latin typeface="Tahoma" pitchFamily="34" charset="0"/>
              </a:rPr>
              <a:t> و عنصر </a:t>
            </a:r>
            <a:r>
              <a:rPr lang="en-US" sz="2400" dirty="0" smtClean="0">
                <a:latin typeface="Tahoma" pitchFamily="34" charset="0"/>
              </a:rPr>
              <a:t>a[1]</a:t>
            </a:r>
            <a:r>
              <a:rPr lang="ar-SA" sz="2400" dirty="0" smtClean="0">
                <a:latin typeface="Tahoma" pitchFamily="34" charset="0"/>
              </a:rPr>
              <a:t> حاوي </a:t>
            </a:r>
            <a:r>
              <a:rPr lang="en-US" sz="2400" dirty="0" smtClean="0">
                <a:latin typeface="Tahoma" pitchFamily="34" charset="0"/>
              </a:rPr>
              <a:t>19.0</a:t>
            </a:r>
            <a:r>
              <a:rPr lang="ar-SA" sz="2400" dirty="0" smtClean="0">
                <a:latin typeface="Tahoma" pitchFamily="34" charset="0"/>
              </a:rPr>
              <a:t> و عنصر </a:t>
            </a:r>
            <a:r>
              <a:rPr lang="en-US" sz="2400" dirty="0" smtClean="0">
                <a:latin typeface="Tahoma" pitchFamily="34" charset="0"/>
              </a:rPr>
              <a:t>a[4]</a:t>
            </a:r>
            <a:r>
              <a:rPr lang="ar-SA" sz="2400" dirty="0" smtClean="0">
                <a:latin typeface="Tahoma" pitchFamily="34" charset="0"/>
              </a:rPr>
              <a:t> حاوي مقدار </a:t>
            </a:r>
            <a:r>
              <a:rPr lang="en-US" sz="2400" dirty="0" smtClean="0">
                <a:latin typeface="Tahoma" pitchFamily="34" charset="0"/>
              </a:rPr>
              <a:t>18.0</a:t>
            </a:r>
            <a:r>
              <a:rPr lang="ar-SA" sz="2400" dirty="0" smtClean="0">
                <a:latin typeface="Tahoma" pitchFamily="34" charset="0"/>
              </a:rPr>
              <a:t> است.</a:t>
            </a:r>
            <a:r>
              <a:rPr lang="en-US" sz="2400" dirty="0" smtClean="0">
                <a:latin typeface="Tahoma" pitchFamily="34" charset="0"/>
              </a:rPr>
              <a:t> </a:t>
            </a:r>
            <a:endParaRPr lang="en-US" sz="2400" dirty="0">
              <a:latin typeface="Tahoma" pitchFamily="34" charset="0"/>
            </a:endParaRPr>
          </a:p>
        </p:txBody>
      </p:sp>
      <p:sp>
        <p:nvSpPr>
          <p:cNvPr id="9" name="Title 8"/>
          <p:cNvSpPr>
            <a:spLocks noGrp="1"/>
          </p:cNvSpPr>
          <p:nvPr>
            <p:ph type="title"/>
          </p:nvPr>
        </p:nvSpPr>
        <p:spPr>
          <a:xfrm>
            <a:off x="529937" y="285728"/>
            <a:ext cx="7086600" cy="760722"/>
          </a:xfrm>
        </p:spPr>
        <p:txBody>
          <a:bodyPr/>
          <a:lstStyle/>
          <a:p>
            <a:pPr algn="just">
              <a:lnSpc>
                <a:spcPct val="150000"/>
              </a:lnSpc>
            </a:pPr>
            <a:r>
              <a:rPr lang="fa-IR" sz="2400" dirty="0" smtClean="0">
                <a:solidFill>
                  <a:srgbClr val="FF0000"/>
                </a:solidFill>
              </a:rPr>
              <a:t>مفاهیم اساسی و پیش‌نیاز</a:t>
            </a:r>
            <a:endParaRPr lang="en-US" sz="2400" dirty="0">
              <a:solidFill>
                <a:srgbClr val="FF0000"/>
              </a:solidFill>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graphicFrame>
        <p:nvGraphicFramePr>
          <p:cNvPr id="5" name="Group 3"/>
          <p:cNvGraphicFramePr>
            <a:graphicFrameLocks noGrp="1"/>
          </p:cNvGraphicFramePr>
          <p:nvPr/>
        </p:nvGraphicFramePr>
        <p:xfrm>
          <a:off x="1042988" y="3573463"/>
          <a:ext cx="2471737" cy="2601600"/>
        </p:xfrm>
        <a:graphic>
          <a:graphicData uri="http://schemas.openxmlformats.org/drawingml/2006/table">
            <a:tbl>
              <a:tblPr/>
              <a:tblGrid>
                <a:gridCol w="506412"/>
                <a:gridCol w="1965325"/>
              </a:tblGrid>
              <a:tr h="477838">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0</a:t>
                      </a:r>
                    </a:p>
                  </a:txBody>
                  <a:tcPr marL="90000" marR="90000" marT="46800" marB="46800" horzOverflow="overflow">
                    <a:lnL cap="flat">
                      <a:noFill/>
                    </a:lnL>
                    <a:lnR w="28575" cap="flat" cmpd="sng" algn="ctr">
                      <a:solidFill>
                        <a:schemeClr val="tx1"/>
                      </a:solidFill>
                      <a:prstDash val="solid"/>
                      <a:round/>
                      <a:headEnd type="none" w="med" len="med"/>
                      <a:tailEnd type="none" w="med" len="med"/>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17.50</a:t>
                      </a:r>
                    </a:p>
                  </a:txBody>
                  <a:tcPr marL="90000" marR="90000"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94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1</a:t>
                      </a:r>
                    </a:p>
                  </a:txBody>
                  <a:tcPr marL="90000" marR="90000" marT="46800" marB="46800"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19.00</a:t>
                      </a:r>
                    </a:p>
                  </a:txBody>
                  <a:tcPr marL="90000" marR="90000"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7838">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2</a:t>
                      </a:r>
                    </a:p>
                  </a:txBody>
                  <a:tcPr marL="90000" marR="90000" marT="46800" marB="46800"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16.75</a:t>
                      </a:r>
                    </a:p>
                  </a:txBody>
                  <a:tcPr marL="90000" marR="90000"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94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3</a:t>
                      </a:r>
                    </a:p>
                  </a:txBody>
                  <a:tcPr marL="90000" marR="90000" marT="46800" marB="46800"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15.00</a:t>
                      </a:r>
                    </a:p>
                  </a:txBody>
                  <a:tcPr marL="90000" marR="90000"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7838">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4</a:t>
                      </a:r>
                    </a:p>
                  </a:txBody>
                  <a:tcPr marL="90000" marR="90000" marT="46800" marB="46800" horzOverflow="overflow">
                    <a:lnL cap="flat">
                      <a:noFill/>
                    </a:lnL>
                    <a:lnR w="28575" cap="flat" cmpd="sng" algn="ctr">
                      <a:solidFill>
                        <a:schemeClr val="tx1"/>
                      </a:solidFill>
                      <a:prstDash val="solid"/>
                      <a:round/>
                      <a:headEnd type="none" w="med" len="med"/>
                      <a:tailEnd type="none" w="med" len="med"/>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Arial" charset="0"/>
                          <a:cs typeface="Arial" charset="0"/>
                        </a:rPr>
                        <a:t>18.00</a:t>
                      </a:r>
                    </a:p>
                  </a:txBody>
                  <a:tcPr marL="90000" marR="90000"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Slide Number Placeholder 5"/>
          <p:cNvSpPr>
            <a:spLocks noGrp="1"/>
          </p:cNvSpPr>
          <p:nvPr>
            <p:ph type="sldNum" sz="quarter" idx="12"/>
          </p:nvPr>
        </p:nvSpPr>
        <p:spPr/>
        <p:txBody>
          <a:bodyPr/>
          <a:lstStyle/>
          <a:p>
            <a:fld id="{7F8B5327-662B-486C-A55F-C826F1128C71}" type="slidenum">
              <a:rPr lang="en-US" smtClean="0"/>
              <a:pPr/>
              <a:t>5</a:t>
            </a:fld>
            <a:endParaRPr lang="en-US"/>
          </a:p>
        </p:txBody>
      </p:sp>
    </p:spTree>
    <p:extLst>
      <p:ext uri="{BB962C8B-B14F-4D97-AF65-F5344CB8AC3E}">
        <p14:creationId xmlns:p14="http://schemas.microsoft.com/office/powerpoint/2010/main" val="20301419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461665"/>
          </a:xfrm>
          <a:prstGeom prst="rect">
            <a:avLst/>
          </a:prstGeom>
          <a:noFill/>
          <a:ln w="9525">
            <a:noFill/>
            <a:miter lim="800000"/>
            <a:headEnd/>
            <a:tailEnd/>
          </a:ln>
        </p:spPr>
        <p:txBody>
          <a:bodyPr wrap="square">
            <a:spAutoFit/>
          </a:bodyPr>
          <a:lstStyle/>
          <a:p>
            <a:pPr algn="just" rtl="1"/>
            <a:r>
              <a:rPr lang="ar-SA" sz="2400" b="1" dirty="0" smtClean="0">
                <a:latin typeface="Tahoma" pitchFamily="34" charset="0"/>
              </a:rPr>
              <a:t>شناخت و معرفي آرايه‌ها و مزيت و طريقۀ به‌کارگيري آن‌ها</a:t>
            </a:r>
            <a:r>
              <a:rPr lang="ar-SA" sz="2400" dirty="0" smtClean="0">
                <a:latin typeface="Tahoma" pitchFamily="34" charset="0"/>
              </a:rPr>
              <a:t> </a:t>
            </a:r>
            <a:endParaRPr lang="fa-IR" sz="2400" dirty="0">
              <a:latin typeface="Tahoma" pitchFamily="34" charset="0"/>
            </a:endParaRPr>
          </a:p>
        </p:txBody>
      </p:sp>
      <p:sp>
        <p:nvSpPr>
          <p:cNvPr id="9" name="Title 8"/>
          <p:cNvSpPr>
            <a:spLocks noGrp="1"/>
          </p:cNvSpPr>
          <p:nvPr>
            <p:ph type="title"/>
          </p:nvPr>
        </p:nvSpPr>
        <p:spPr>
          <a:xfrm>
            <a:off x="529937" y="357166"/>
            <a:ext cx="7086600" cy="760722"/>
          </a:xfrm>
        </p:spPr>
        <p:txBody>
          <a:bodyPr/>
          <a:lstStyle/>
          <a:p>
            <a:pPr algn="just"/>
            <a:r>
              <a:rPr lang="ar-SA" sz="2400" b="1" dirty="0" smtClean="0">
                <a:solidFill>
                  <a:srgbClr val="FF0000"/>
                </a:solidFill>
              </a:rPr>
              <a:t>هدف کلي:</a:t>
            </a:r>
            <a:endParaRPr lang="fa-IR" sz="2400" b="1" dirty="0" smtClean="0">
              <a:solidFill>
                <a:srgbClr val="FF0000"/>
              </a:solidFill>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6</a:t>
            </a:fld>
            <a:endParaRPr lang="en-US"/>
          </a:p>
        </p:txBody>
      </p:sp>
    </p:spTree>
    <p:extLst>
      <p:ext uri="{BB962C8B-B14F-4D97-AF65-F5344CB8AC3E}">
        <p14:creationId xmlns:p14="http://schemas.microsoft.com/office/powerpoint/2010/main" val="1110340357"/>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2308324"/>
          </a:xfrm>
          <a:prstGeom prst="rect">
            <a:avLst/>
          </a:prstGeom>
          <a:noFill/>
          <a:ln w="9525">
            <a:noFill/>
            <a:miter lim="800000"/>
            <a:headEnd/>
            <a:tailEnd/>
          </a:ln>
        </p:spPr>
        <p:txBody>
          <a:bodyPr wrap="square">
            <a:spAutoFit/>
          </a:bodyPr>
          <a:lstStyle/>
          <a:p>
            <a:pPr algn="just" rtl="1">
              <a:spcBef>
                <a:spcPct val="0"/>
              </a:spcBef>
            </a:pPr>
            <a:r>
              <a:rPr lang="ar-SA" sz="2400" dirty="0" smtClean="0">
                <a:solidFill>
                  <a:srgbClr val="006600"/>
                </a:solidFill>
              </a:rPr>
              <a:t>انتظار مي‌رود پس از </a:t>
            </a:r>
            <a:r>
              <a:rPr lang="fa-IR" sz="2400" dirty="0" smtClean="0">
                <a:solidFill>
                  <a:srgbClr val="006600"/>
                </a:solidFill>
              </a:rPr>
              <a:t>پايان</a:t>
            </a:r>
            <a:r>
              <a:rPr lang="ar-SA" sz="2400" dirty="0" smtClean="0">
                <a:solidFill>
                  <a:srgbClr val="006600"/>
                </a:solidFill>
              </a:rPr>
              <a:t> اين </a:t>
            </a:r>
            <a:r>
              <a:rPr lang="fa-IR" sz="2400" dirty="0" smtClean="0">
                <a:solidFill>
                  <a:srgbClr val="006600"/>
                </a:solidFill>
              </a:rPr>
              <a:t>جلسه</a:t>
            </a:r>
            <a:r>
              <a:rPr lang="ar-SA" sz="2400" dirty="0" smtClean="0">
                <a:solidFill>
                  <a:srgbClr val="006600"/>
                </a:solidFill>
              </a:rPr>
              <a:t> بتوانيد:</a:t>
            </a:r>
            <a:endParaRPr lang="fa-IR" sz="2400" dirty="0" smtClean="0">
              <a:solidFill>
                <a:srgbClr val="006600"/>
              </a:solidFill>
            </a:endParaRPr>
          </a:p>
          <a:p>
            <a:pPr algn="just" rtl="1"/>
            <a:r>
              <a:rPr lang="ar-SA" sz="2400" dirty="0" smtClean="0">
                <a:latin typeface="Tahoma" pitchFamily="34" charset="0"/>
              </a:rPr>
              <a:t>- علت استفاده از آرايه‌ها را بدانيد و بتوانيد آن‌ها را در برنامه‌ها به کار ببريد.</a:t>
            </a:r>
            <a:endParaRPr lang="fa-IR" sz="2400" dirty="0" smtClean="0">
              <a:latin typeface="Tahoma" pitchFamily="34" charset="0"/>
            </a:endParaRPr>
          </a:p>
          <a:p>
            <a:pPr algn="just" rtl="1"/>
            <a:r>
              <a:rPr lang="ar-SA" sz="2400" dirty="0" smtClean="0">
                <a:latin typeface="Tahoma" pitchFamily="34" charset="0"/>
              </a:rPr>
              <a:t>- مفهوم «ايندکس» را بدانيد و خطاي «اثر همسايگي» را تعريف و شناسايي کنيد.</a:t>
            </a:r>
            <a:endParaRPr lang="fa-IR" sz="2400" dirty="0" smtClean="0">
              <a:latin typeface="Tahoma" pitchFamily="34" charset="0"/>
            </a:endParaRPr>
          </a:p>
          <a:p>
            <a:pPr algn="just" rtl="1"/>
            <a:r>
              <a:rPr lang="ar-SA" sz="2400" dirty="0" smtClean="0">
                <a:latin typeface="Tahoma" pitchFamily="34" charset="0"/>
              </a:rPr>
              <a:t>- طريقۀ ارسال آرايه به توابع را بدانيد.</a:t>
            </a:r>
            <a:endParaRPr lang="fa-IR" sz="2400" dirty="0" smtClean="0">
              <a:latin typeface="Tahoma" pitchFamily="34" charset="0"/>
            </a:endParaRPr>
          </a:p>
          <a:p>
            <a:pPr algn="just" rtl="1"/>
            <a:r>
              <a:rPr lang="ar-SA" sz="2400" dirty="0" smtClean="0">
                <a:latin typeface="Tahoma" pitchFamily="34" charset="0"/>
              </a:rPr>
              <a:t>- «جستجوي خطي» را به اختصار شرح </a:t>
            </a:r>
            <a:r>
              <a:rPr lang="ar-SA" sz="2400" smtClean="0">
                <a:latin typeface="Tahoma" pitchFamily="34" charset="0"/>
              </a:rPr>
              <a:t>دهيد.</a:t>
            </a:r>
            <a:endParaRPr lang="ar-SA" sz="2400" dirty="0" smtClean="0">
              <a:latin typeface="Tahoma" pitchFamily="34" charset="0"/>
            </a:endParaRPr>
          </a:p>
        </p:txBody>
      </p:sp>
      <p:sp>
        <p:nvSpPr>
          <p:cNvPr id="9" name="Title 8"/>
          <p:cNvSpPr>
            <a:spLocks noGrp="1"/>
          </p:cNvSpPr>
          <p:nvPr>
            <p:ph type="title"/>
          </p:nvPr>
        </p:nvSpPr>
        <p:spPr>
          <a:xfrm>
            <a:off x="529937" y="357166"/>
            <a:ext cx="7086600" cy="760722"/>
          </a:xfrm>
        </p:spPr>
        <p:txBody>
          <a:bodyPr/>
          <a:lstStyle/>
          <a:p>
            <a:pPr algn="just"/>
            <a:r>
              <a:rPr lang="ar-SA" sz="2400" b="1" dirty="0" smtClean="0">
                <a:solidFill>
                  <a:srgbClr val="FF0000"/>
                </a:solidFill>
              </a:rPr>
              <a:t>هدف‌هاي رفتاري:</a:t>
            </a:r>
            <a:endParaRPr lang="fa-IR" sz="2400" b="1" dirty="0" smtClean="0">
              <a:solidFill>
                <a:srgbClr val="FF0000"/>
              </a:solidFill>
            </a:endParaRPr>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7</a:t>
            </a:fld>
            <a:endParaRPr lang="en-US"/>
          </a:p>
        </p:txBody>
      </p:sp>
    </p:spTree>
    <p:extLst>
      <p:ext uri="{BB962C8B-B14F-4D97-AF65-F5344CB8AC3E}">
        <p14:creationId xmlns:p14="http://schemas.microsoft.com/office/powerpoint/2010/main" val="1110340357"/>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2677656"/>
          </a:xfrm>
          <a:prstGeom prst="rect">
            <a:avLst/>
          </a:prstGeom>
          <a:noFill/>
          <a:ln w="9525">
            <a:noFill/>
            <a:miter lim="800000"/>
            <a:headEnd/>
            <a:tailEnd/>
          </a:ln>
        </p:spPr>
        <p:txBody>
          <a:bodyPr wrap="square">
            <a:spAutoFit/>
          </a:bodyPr>
          <a:lstStyle/>
          <a:p>
            <a:pPr algn="r" rtl="1">
              <a:defRPr/>
            </a:pPr>
            <a:r>
              <a:rPr lang="ar-SA" sz="2400" b="1" dirty="0" smtClean="0"/>
              <a:t>اعلان آرايه به شکل زير </a:t>
            </a:r>
            <a:r>
              <a:rPr lang="fa-IR" sz="2400" b="1" dirty="0" smtClean="0"/>
              <a:t>مي‌باشد</a:t>
            </a:r>
            <a:r>
              <a:rPr lang="ar-SA" sz="2400" b="1" dirty="0" smtClean="0"/>
              <a:t>:</a:t>
            </a:r>
            <a:endParaRPr lang="en-US" sz="2400" b="1" dirty="0" smtClean="0"/>
          </a:p>
          <a:p>
            <a:pPr>
              <a:defRPr/>
            </a:pPr>
            <a:r>
              <a:rPr lang="en-US" sz="2400" b="1" dirty="0" smtClean="0">
                <a:solidFill>
                  <a:schemeClr val="hlink"/>
                </a:solidFill>
              </a:rPr>
              <a:t>type</a:t>
            </a:r>
            <a:r>
              <a:rPr lang="en-US" sz="2400" dirty="0" smtClean="0">
                <a:solidFill>
                  <a:schemeClr val="hlink"/>
                </a:solidFill>
              </a:rPr>
              <a:t> </a:t>
            </a:r>
            <a:r>
              <a:rPr lang="en-US" sz="2400" i="1" dirty="0" err="1" smtClean="0">
                <a:solidFill>
                  <a:schemeClr val="hlink"/>
                </a:solidFill>
              </a:rPr>
              <a:t>array_name</a:t>
            </a:r>
            <a:r>
              <a:rPr lang="en-US" sz="2400" dirty="0" smtClean="0">
                <a:solidFill>
                  <a:schemeClr val="hlink"/>
                </a:solidFill>
              </a:rPr>
              <a:t>[</a:t>
            </a:r>
            <a:r>
              <a:rPr lang="en-US" sz="2400" dirty="0" err="1" smtClean="0">
                <a:solidFill>
                  <a:schemeClr val="hlink"/>
                </a:solidFill>
              </a:rPr>
              <a:t>array_size</a:t>
            </a:r>
            <a:r>
              <a:rPr lang="en-US" sz="2400" dirty="0" smtClean="0">
                <a:solidFill>
                  <a:schemeClr val="hlink"/>
                </a:solidFill>
              </a:rPr>
              <a:t>];</a:t>
            </a:r>
            <a:endParaRPr lang="fa-IR" sz="2400" dirty="0" smtClean="0">
              <a:solidFill>
                <a:schemeClr val="hlink"/>
              </a:solidFill>
            </a:endParaRPr>
          </a:p>
          <a:p>
            <a:pPr>
              <a:defRPr/>
            </a:pPr>
            <a:endParaRPr lang="fa-IR" sz="2400" b="1" dirty="0" smtClean="0"/>
          </a:p>
          <a:p>
            <a:pPr algn="just" rtl="1">
              <a:defRPr/>
            </a:pPr>
            <a:r>
              <a:rPr lang="ar-SA" sz="2400" b="1" dirty="0" smtClean="0"/>
              <a:t>عبارت </a:t>
            </a:r>
            <a:r>
              <a:rPr lang="en-US" sz="2400" dirty="0" smtClean="0">
                <a:solidFill>
                  <a:srgbClr val="FF0000"/>
                </a:solidFill>
              </a:rPr>
              <a:t>type</a:t>
            </a:r>
            <a:r>
              <a:rPr lang="ar-SA" sz="2400" b="1" dirty="0" smtClean="0"/>
              <a:t> نوع عناصر آرايه را مشخص مي‌کند. </a:t>
            </a:r>
            <a:r>
              <a:rPr lang="en-US" sz="2400" b="1" i="1" dirty="0" err="1" smtClean="0">
                <a:solidFill>
                  <a:schemeClr val="folHlink"/>
                </a:solidFill>
              </a:rPr>
              <a:t>array_name</a:t>
            </a:r>
            <a:r>
              <a:rPr lang="ar-SA" sz="2400" b="1" dirty="0" smtClean="0"/>
              <a:t> نام آرايه است </a:t>
            </a:r>
            <a:r>
              <a:rPr lang="fa-IR" sz="2400" b="1" dirty="0" smtClean="0"/>
              <a:t>.</a:t>
            </a:r>
          </a:p>
          <a:p>
            <a:pPr algn="just" rtl="1">
              <a:defRPr/>
            </a:pPr>
            <a:r>
              <a:rPr lang="ar-SA" sz="2400" b="1" dirty="0" smtClean="0"/>
              <a:t> </a:t>
            </a:r>
            <a:r>
              <a:rPr lang="en-US" sz="2400" b="1" dirty="0" err="1" smtClean="0">
                <a:solidFill>
                  <a:schemeClr val="folHlink"/>
                </a:solidFill>
              </a:rPr>
              <a:t>array_size</a:t>
            </a:r>
            <a:r>
              <a:rPr lang="ar-SA" sz="2400" b="1" dirty="0" smtClean="0"/>
              <a:t> تعداد عناصر آرايه را نشان مي‌دهد. اين مقدار بايد يک عدد ثابت صحيح باشد و حتما بايد داخل کروشه</a:t>
            </a:r>
            <a:r>
              <a:rPr lang="ar-SA" sz="2400" b="1" dirty="0" smtClean="0">
                <a:solidFill>
                  <a:srgbClr val="FF0000"/>
                </a:solidFill>
              </a:rPr>
              <a:t> </a:t>
            </a:r>
            <a:r>
              <a:rPr lang="en-US" sz="2400" b="1" dirty="0" smtClean="0">
                <a:solidFill>
                  <a:srgbClr val="FF0000"/>
                </a:solidFill>
              </a:rPr>
              <a:t>[ ]</a:t>
            </a:r>
            <a:r>
              <a:rPr lang="ar-SA" sz="2400" b="1" dirty="0" smtClean="0"/>
              <a:t> قرار بگيرد.</a:t>
            </a:r>
            <a:r>
              <a:rPr lang="fa-IR" sz="2400" b="1" dirty="0" smtClean="0"/>
              <a:t> </a:t>
            </a:r>
            <a:endParaRPr lang="en-US" sz="2400" b="1" dirty="0" smtClean="0"/>
          </a:p>
        </p:txBody>
      </p:sp>
      <p:sp>
        <p:nvSpPr>
          <p:cNvPr id="9" name="Title 8"/>
          <p:cNvSpPr>
            <a:spLocks noGrp="1"/>
          </p:cNvSpPr>
          <p:nvPr>
            <p:ph type="title"/>
          </p:nvPr>
        </p:nvSpPr>
        <p:spPr>
          <a:xfrm>
            <a:off x="529937" y="428604"/>
            <a:ext cx="7086600" cy="689284"/>
          </a:xfrm>
        </p:spPr>
        <p:txBody>
          <a:bodyPr/>
          <a:lstStyle/>
          <a:p>
            <a:pPr algn="just"/>
            <a:r>
              <a:rPr lang="fa-IR" sz="2800" b="1" dirty="0" smtClean="0">
                <a:solidFill>
                  <a:srgbClr val="FF0000"/>
                </a:solidFill>
              </a:rPr>
              <a:t>اعلان آرايه‌ها</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Slide Number Placeholder 4"/>
          <p:cNvSpPr>
            <a:spLocks noGrp="1"/>
          </p:cNvSpPr>
          <p:nvPr>
            <p:ph type="sldNum" sz="quarter" idx="12"/>
          </p:nvPr>
        </p:nvSpPr>
        <p:spPr/>
        <p:txBody>
          <a:bodyPr/>
          <a:lstStyle/>
          <a:p>
            <a:fld id="{7F8B5327-662B-486C-A55F-C826F1128C71}" type="slidenum">
              <a:rPr lang="en-US" smtClean="0"/>
              <a:pPr/>
              <a:t>8</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306426" y="1285860"/>
            <a:ext cx="7505934" cy="5262979"/>
          </a:xfrm>
          <a:prstGeom prst="rect">
            <a:avLst/>
          </a:prstGeom>
          <a:noFill/>
          <a:ln w="9525">
            <a:noFill/>
            <a:miter lim="800000"/>
            <a:headEnd/>
            <a:tailEnd/>
          </a:ln>
        </p:spPr>
        <p:txBody>
          <a:bodyPr wrap="square">
            <a:spAutoFit/>
          </a:bodyPr>
          <a:lstStyle/>
          <a:p>
            <a:pPr algn="r" rtl="1">
              <a:spcBef>
                <a:spcPct val="20000"/>
              </a:spcBef>
              <a:buClr>
                <a:schemeClr val="hlink"/>
              </a:buClr>
              <a:buSzPct val="80000"/>
              <a:buFont typeface="Wingdings" pitchFamily="2" charset="2"/>
              <a:buNone/>
              <a:defRPr/>
            </a:pPr>
            <a:r>
              <a:rPr lang="ar-SA" sz="2400" b="1" dirty="0" smtClean="0"/>
              <a:t> مثال</a:t>
            </a:r>
            <a:r>
              <a:rPr lang="fa-IR" sz="2400" b="1" dirty="0" smtClean="0"/>
              <a:t>: </a:t>
            </a:r>
            <a:r>
              <a:rPr lang="ar-SA" sz="2400" b="1" dirty="0" smtClean="0"/>
              <a:t>دستيابي مستقيم به عناصر آرايه</a:t>
            </a:r>
            <a:endParaRPr lang="fa-IR" sz="2400" b="1" dirty="0" smtClean="0"/>
          </a:p>
          <a:p>
            <a:pPr algn="r" rtl="1">
              <a:spcBef>
                <a:spcPct val="20000"/>
              </a:spcBef>
              <a:buClr>
                <a:schemeClr val="hlink"/>
              </a:buClr>
              <a:buSzPct val="80000"/>
              <a:buFont typeface="Wingdings" pitchFamily="2" charset="2"/>
              <a:buNone/>
              <a:defRPr/>
            </a:pPr>
            <a:r>
              <a:rPr lang="ar-SA" sz="2400" b="1" dirty="0" smtClean="0"/>
              <a:t>برنامۀ سادۀ زير يک آرايۀ سه عنصري را تعريف مي‌کند و سپس مقاديري را در آن قرار داده و سرانجام اين مقادير را چاپ مي‌کند:</a:t>
            </a:r>
            <a:endParaRPr lang="en-US" sz="2400" b="1" dirty="0" smtClean="0"/>
          </a:p>
          <a:p>
            <a:pPr>
              <a:spcBef>
                <a:spcPct val="20000"/>
              </a:spcBef>
              <a:buClr>
                <a:schemeClr val="hlink"/>
              </a:buClr>
              <a:buSzPct val="80000"/>
              <a:defRPr/>
            </a:pPr>
            <a:r>
              <a:rPr lang="en-US" sz="2400" b="1" dirty="0" err="1" smtClean="0"/>
              <a:t>int</a:t>
            </a:r>
            <a:r>
              <a:rPr lang="en-US" sz="2400" b="1" dirty="0" smtClean="0"/>
              <a:t> main()</a:t>
            </a:r>
          </a:p>
          <a:p>
            <a:pPr>
              <a:spcBef>
                <a:spcPct val="20000"/>
              </a:spcBef>
              <a:buClr>
                <a:schemeClr val="hlink"/>
              </a:buClr>
              <a:buSzPct val="80000"/>
              <a:defRPr/>
            </a:pPr>
            <a:r>
              <a:rPr lang="en-US" sz="2400" b="1" dirty="0" smtClean="0"/>
              <a:t>{  </a:t>
            </a:r>
            <a:r>
              <a:rPr lang="en-US" sz="2400" b="1" dirty="0" err="1" smtClean="0"/>
              <a:t>int</a:t>
            </a:r>
            <a:r>
              <a:rPr lang="en-US" sz="2400" b="1" dirty="0" smtClean="0"/>
              <a:t> a[3];</a:t>
            </a:r>
          </a:p>
          <a:p>
            <a:pPr>
              <a:spcBef>
                <a:spcPct val="20000"/>
              </a:spcBef>
              <a:buClr>
                <a:schemeClr val="hlink"/>
              </a:buClr>
              <a:buSzPct val="80000"/>
              <a:defRPr/>
            </a:pPr>
            <a:r>
              <a:rPr lang="en-US" sz="2400" b="1" dirty="0" smtClean="0"/>
              <a:t>   a[2] = 55;</a:t>
            </a:r>
          </a:p>
          <a:p>
            <a:pPr>
              <a:spcBef>
                <a:spcPct val="20000"/>
              </a:spcBef>
              <a:buClr>
                <a:schemeClr val="hlink"/>
              </a:buClr>
              <a:buSzPct val="80000"/>
              <a:defRPr/>
            </a:pPr>
            <a:r>
              <a:rPr lang="en-US" sz="2400" b="1" dirty="0" smtClean="0"/>
              <a:t>   a[0] = 11;</a:t>
            </a:r>
          </a:p>
          <a:p>
            <a:pPr>
              <a:spcBef>
                <a:spcPct val="20000"/>
              </a:spcBef>
              <a:buClr>
                <a:schemeClr val="hlink"/>
              </a:buClr>
              <a:buSzPct val="80000"/>
              <a:defRPr/>
            </a:pPr>
            <a:r>
              <a:rPr lang="en-US" sz="2400" b="1" dirty="0" smtClean="0"/>
              <a:t>   a[1] = 33;</a:t>
            </a:r>
          </a:p>
          <a:p>
            <a:pPr>
              <a:spcBef>
                <a:spcPct val="20000"/>
              </a:spcBef>
              <a:buClr>
                <a:schemeClr val="hlink"/>
              </a:buClr>
              <a:buSzPct val="80000"/>
              <a:defRPr/>
            </a:pPr>
            <a:r>
              <a:rPr lang="en-US" sz="2400" b="1" dirty="0" smtClean="0"/>
              <a:t>   </a:t>
            </a:r>
            <a:r>
              <a:rPr lang="en-US" sz="2400" b="1" dirty="0" err="1" smtClean="0"/>
              <a:t>cout</a:t>
            </a:r>
            <a:r>
              <a:rPr lang="en-US" sz="2400" b="1" dirty="0" smtClean="0"/>
              <a:t> &lt;&lt; "a[0] = " &lt;&lt; a[0] &lt;&lt; </a:t>
            </a:r>
            <a:r>
              <a:rPr lang="en-US" sz="2400" b="1" dirty="0" err="1" smtClean="0"/>
              <a:t>endl</a:t>
            </a:r>
            <a:r>
              <a:rPr lang="en-US" sz="2400" b="1" dirty="0" smtClean="0"/>
              <a:t>;</a:t>
            </a:r>
          </a:p>
          <a:p>
            <a:pPr>
              <a:spcBef>
                <a:spcPct val="20000"/>
              </a:spcBef>
              <a:buClr>
                <a:schemeClr val="hlink"/>
              </a:buClr>
              <a:buSzPct val="80000"/>
              <a:defRPr/>
            </a:pPr>
            <a:r>
              <a:rPr lang="en-US" sz="2400" b="1" dirty="0" smtClean="0"/>
              <a:t>   </a:t>
            </a:r>
            <a:r>
              <a:rPr lang="en-US" sz="2400" b="1" dirty="0" err="1" smtClean="0"/>
              <a:t>cout</a:t>
            </a:r>
            <a:r>
              <a:rPr lang="en-US" sz="2400" b="1" dirty="0" smtClean="0"/>
              <a:t> &lt;&lt; "a[1] = " &lt;&lt; a[1] &lt;&lt; </a:t>
            </a:r>
            <a:r>
              <a:rPr lang="en-US" sz="2400" b="1" dirty="0" err="1" smtClean="0"/>
              <a:t>andl</a:t>
            </a:r>
            <a:r>
              <a:rPr lang="en-US" sz="2400" b="1" dirty="0" smtClean="0"/>
              <a:t>;</a:t>
            </a:r>
          </a:p>
          <a:p>
            <a:pPr>
              <a:spcBef>
                <a:spcPct val="20000"/>
              </a:spcBef>
              <a:buClr>
                <a:schemeClr val="hlink"/>
              </a:buClr>
              <a:buSzPct val="80000"/>
              <a:defRPr/>
            </a:pPr>
            <a:r>
              <a:rPr lang="en-US" sz="2400" b="1" dirty="0" smtClean="0"/>
              <a:t>   </a:t>
            </a:r>
            <a:r>
              <a:rPr lang="en-US" sz="2400" b="1" dirty="0" err="1" smtClean="0"/>
              <a:t>cout</a:t>
            </a:r>
            <a:r>
              <a:rPr lang="en-US" sz="2400" b="1" dirty="0" smtClean="0"/>
              <a:t> &lt;&lt; "a[2] = " &lt;&lt; a[2] &lt;&lt; </a:t>
            </a:r>
            <a:r>
              <a:rPr lang="en-US" sz="2400" b="1" dirty="0" err="1" smtClean="0"/>
              <a:t>endl</a:t>
            </a:r>
            <a:r>
              <a:rPr lang="en-US" sz="2400" b="1" dirty="0" smtClean="0"/>
              <a:t>;</a:t>
            </a:r>
          </a:p>
          <a:p>
            <a:pPr>
              <a:spcBef>
                <a:spcPct val="20000"/>
              </a:spcBef>
              <a:buClr>
                <a:schemeClr val="hlink"/>
              </a:buClr>
              <a:buSzPct val="80000"/>
              <a:defRPr/>
            </a:pPr>
            <a:r>
              <a:rPr lang="en-US" sz="2400" b="1" dirty="0" smtClean="0"/>
              <a:t>}</a:t>
            </a:r>
            <a:endParaRPr lang="en-US" sz="2400" b="1" dirty="0"/>
          </a:p>
        </p:txBody>
      </p:sp>
      <p:sp>
        <p:nvSpPr>
          <p:cNvPr id="9" name="Title 8"/>
          <p:cNvSpPr>
            <a:spLocks noGrp="1"/>
          </p:cNvSpPr>
          <p:nvPr>
            <p:ph type="title"/>
          </p:nvPr>
        </p:nvSpPr>
        <p:spPr>
          <a:xfrm>
            <a:off x="529937" y="428604"/>
            <a:ext cx="7086600" cy="689284"/>
          </a:xfrm>
        </p:spPr>
        <p:txBody>
          <a:bodyPr/>
          <a:lstStyle/>
          <a:p>
            <a:pPr algn="just"/>
            <a:r>
              <a:rPr lang="ar-SA" sz="2800" b="1" dirty="0" smtClean="0">
                <a:solidFill>
                  <a:srgbClr val="FF0000"/>
                </a:solidFill>
              </a:rPr>
              <a:t>پردازش‌ آرايه‌ها</a:t>
            </a:r>
            <a:endParaRPr lang="en-US" dirty="0"/>
          </a:p>
        </p:txBody>
      </p:sp>
      <p:sp>
        <p:nvSpPr>
          <p:cNvPr id="7" name="Footer Placeholder 7"/>
          <p:cNvSpPr>
            <a:spLocks noGrp="1"/>
          </p:cNvSpPr>
          <p:nvPr>
            <p:ph type="ftr" sz="quarter" idx="11"/>
          </p:nvPr>
        </p:nvSpPr>
        <p:spPr/>
        <p:txBody>
          <a:bodyPr/>
          <a:lstStyle/>
          <a:p>
            <a:r>
              <a:rPr lang="fa-IR" smtClean="0"/>
              <a:t>آرايه‌ها - فرهادي</a:t>
            </a:r>
            <a:endParaRPr lang="en-US" dirty="0"/>
          </a:p>
        </p:txBody>
      </p:sp>
      <p:sp>
        <p:nvSpPr>
          <p:cNvPr id="5" name="Text Box 7"/>
          <p:cNvSpPr txBox="1">
            <a:spLocks noChangeArrowheads="1"/>
          </p:cNvSpPr>
          <p:nvPr/>
        </p:nvSpPr>
        <p:spPr bwMode="auto">
          <a:xfrm>
            <a:off x="6659563" y="4868863"/>
            <a:ext cx="2089150" cy="1311275"/>
          </a:xfrm>
          <a:prstGeom prst="rect">
            <a:avLst/>
          </a:prstGeom>
          <a:solidFill>
            <a:srgbClr val="969696"/>
          </a:solidFill>
          <a:ln w="9525" algn="ctr">
            <a:noFill/>
            <a:miter lim="800000"/>
            <a:headEnd/>
            <a:tailEnd/>
          </a:ln>
        </p:spPr>
        <p:txBody>
          <a:bodyPr lIns="90000" tIns="46800" rIns="90000" bIns="46800">
            <a:spAutoFit/>
          </a:bodyPr>
          <a:lstStyle/>
          <a:p>
            <a:r>
              <a:rPr lang="en-US" sz="2000">
                <a:latin typeface="Tahoma" pitchFamily="34" charset="0"/>
              </a:rPr>
              <a:t>a[0] = 11</a:t>
            </a:r>
          </a:p>
          <a:p>
            <a:r>
              <a:rPr lang="en-US" sz="2000">
                <a:latin typeface="Tahoma" pitchFamily="34" charset="0"/>
              </a:rPr>
              <a:t>a[1] = 33</a:t>
            </a:r>
          </a:p>
          <a:p>
            <a:r>
              <a:rPr lang="en-US" sz="2000">
                <a:latin typeface="Tahoma" pitchFamily="34" charset="0"/>
              </a:rPr>
              <a:t>a[2] = 55</a:t>
            </a:r>
          </a:p>
        </p:txBody>
      </p:sp>
      <p:sp>
        <p:nvSpPr>
          <p:cNvPr id="6" name="Slide Number Placeholder 5"/>
          <p:cNvSpPr>
            <a:spLocks noGrp="1"/>
          </p:cNvSpPr>
          <p:nvPr>
            <p:ph type="sldNum" sz="quarter" idx="12"/>
          </p:nvPr>
        </p:nvSpPr>
        <p:spPr/>
        <p:txBody>
          <a:bodyPr/>
          <a:lstStyle/>
          <a:p>
            <a:fld id="{7F8B5327-662B-486C-A55F-C826F1128C71}" type="slidenum">
              <a:rPr lang="en-US" smtClean="0"/>
              <a:pPr/>
              <a:t>9</a:t>
            </a:fld>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نام درس}&amp;quot;&quot;/&gt;&lt;property id=&quot;20307&quot; value=&quot;256&quot;/&gt;&lt;/object&gt;&lt;object type=&quot;3&quot; unique_id=&quot;10005&quot;&gt;&lt;property id=&quot;20148&quot; value=&quot;5&quot;/&gt;&lt;property id=&quot;20300&quot; value=&quot;Slide 2&quot;/&gt;&lt;property id=&quot;20307&quot; value=&quot;260&quot;/&gt;&lt;/object&gt;&lt;object type=&quot;3&quot; unique_id=&quot;10006&quot;&gt;&lt;property id=&quot;20148&quot; value=&quot;5&quot;/&gt;&lt;property id=&quot;20300&quot; value=&quot;Slide 3&quot;/&gt;&lt;property id=&quot;20307&quot; value=&quot;277&quot;/&gt;&lt;/object&gt;&lt;object type=&quot;3&quot; unique_id=&quot;10009&quot;&gt;&lt;property id=&quot;20148&quot; value=&quot;5&quot;/&gt;&lt;property id=&quot;20300&quot; value=&quot;Slide 9&quot;/&gt;&lt;property id=&quot;20307&quot; value=&quot;258&quot;/&gt;&lt;/object&gt;&lt;object type=&quot;3&quot; unique_id=&quot;10057&quot;&gt;&lt;property id=&quot;20148&quot; value=&quot;5&quot;/&gt;&lt;property id=&quot;20300&quot; value=&quot;Slide 4&quot;/&gt;&lt;property id=&quot;20307&quot; value=&quot;278&quot;/&gt;&lt;/object&gt;&lt;object type=&quot;3&quot; unique_id=&quot;10094&quot;&gt;&lt;property id=&quot;20148&quot; value=&quot;5&quot;/&gt;&lt;property id=&quot;20300&quot; value=&quot;Slide 5&quot;/&gt;&lt;property id=&quot;20307&quot; value=&quot;279&quot;/&gt;&lt;/object&gt;&lt;object type=&quot;3&quot; unique_id=&quot;10095&quot;&gt;&lt;property id=&quot;20148&quot; value=&quot;5&quot;/&gt;&lt;property id=&quot;20300&quot; value=&quot;Slide 6&quot;/&gt;&lt;property id=&quot;20307&quot; value=&quot;280&quot;/&gt;&lt;/object&gt;&lt;object type=&quot;3&quot; unique_id=&quot;10150&quot;&gt;&lt;property id=&quot;20148&quot; value=&quot;5&quot;/&gt;&lt;property id=&quot;20300&quot; value=&quot;Slide 7&quot;/&gt;&lt;property id=&quot;20307&quot; value=&quot;281&quot;/&gt;&lt;/object&gt;&lt;object type=&quot;3&quot; unique_id=&quot;10251&quot;&gt;&lt;property id=&quot;20148&quot; value=&quot;5&quot;/&gt;&lt;property id=&quot;20300&quot; value=&quot;Slide 8&quot;/&gt;&lt;property id=&quot;20307&quot; value=&quot;282&quot;/&gt;&lt;/object&gt;&lt;/object&gt;&lt;/object&gt;&lt;/database&gt;"/>
  <p:tag name="ISPRING_RESOURCE_PATHS_HASH_2" val="e18615a7ccc54a8ab9e947dc9da7651e488a52f"/>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6">
      <a:majorFont>
        <a:latin typeface="Times New Roman"/>
        <a:ea typeface=""/>
        <a:cs typeface="B Titr"/>
      </a:majorFont>
      <a:minorFont>
        <a:latin typeface="Times New Roman"/>
        <a:ea typeface=""/>
        <a:cs typeface="B Nazani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4815</TotalTime>
  <Words>2516</Words>
  <Application>Microsoft Office PowerPoint</Application>
  <PresentationFormat>On-screen Show (4:3)</PresentationFormat>
  <Paragraphs>340</Paragraphs>
  <Slides>35</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45" baseType="lpstr">
      <vt:lpstr>Arial</vt:lpstr>
      <vt:lpstr>B Koodak</vt:lpstr>
      <vt:lpstr>B Nazanin</vt:lpstr>
      <vt:lpstr>B Titr</vt:lpstr>
      <vt:lpstr>Calibri</vt:lpstr>
      <vt:lpstr>Tahoma</vt:lpstr>
      <vt:lpstr>Times New Roman</vt:lpstr>
      <vt:lpstr>Wingdings</vt:lpstr>
      <vt:lpstr>Office Theme</vt:lpstr>
      <vt:lpstr>Equation</vt:lpstr>
      <vt:lpstr>مباني کامپيوتر و برنامه‌نويسي</vt:lpstr>
      <vt:lpstr>{آرايه‌ها (فهرست مطالب)}</vt:lpstr>
      <vt:lpstr>مقدمه</vt:lpstr>
      <vt:lpstr>مفاهیم اساسی و پیش‌نیاز</vt:lpstr>
      <vt:lpstr>مفاهیم اساسی و پیش‌نیاز</vt:lpstr>
      <vt:lpstr>هدف کلي:</vt:lpstr>
      <vt:lpstr>هدف‌هاي رفتاري:</vt:lpstr>
      <vt:lpstr>اعلان آرايه‌ها</vt:lpstr>
      <vt:lpstr>پردازش‌ آرايه‌ها</vt:lpstr>
      <vt:lpstr>پردازش‌ آرايه‌ها</vt:lpstr>
      <vt:lpstr>مقداردهي آرايه‌ها</vt:lpstr>
      <vt:lpstr>مقداردهي آرايه‌ها</vt:lpstr>
      <vt:lpstr>مقداردهي آرايه‌ها</vt:lpstr>
      <vt:lpstr>دسترسي به عناصر آرايه</vt:lpstr>
      <vt:lpstr>مقداردهي آرايه با مقادير ورودي</vt:lpstr>
      <vt:lpstr>ايندكس بيرون از حدود آرايه‌</vt:lpstr>
      <vt:lpstr>ايندكس بيرون از حدود آرايه‌</vt:lpstr>
      <vt:lpstr>ايندكس بيرون از حدود آرايه‌</vt:lpstr>
      <vt:lpstr>اثر همسايگي</vt:lpstr>
      <vt:lpstr>مثال: محاسبه واريانس</vt:lpstr>
      <vt:lpstr>ارسال آرايه به تابع‌</vt:lpstr>
      <vt:lpstr> مثال‌: ارسال آرايه به تابعي كه مجموع عناصر آرايه را برمي‌گرداند</vt:lpstr>
      <vt:lpstr> مثال‌: ارسال آرايه به تابعي كه مجموع عناصر آرايه را برمي‌گرداند</vt:lpstr>
      <vt:lpstr>مثال‌: توابع ورودي و خروجي براي يک آرايه</vt:lpstr>
      <vt:lpstr>ادامه مثال‌: توابع ورودي و خروجي براي يک آرايه</vt:lpstr>
      <vt:lpstr>ادامه مثال‌: توابع ورودي و خروجي براي يک آرايه</vt:lpstr>
      <vt:lpstr>مشخصه‌هاي لازم جهت ارسال آرايه به تابع</vt:lpstr>
      <vt:lpstr>آدرس اولين خانه آرايه</vt:lpstr>
      <vt:lpstr>مثال: آدرس اولين خانۀ آرايه و مقدار درون آن</vt:lpstr>
      <vt:lpstr>الگوريتم جستجوي خطي</vt:lpstr>
      <vt:lpstr>مثال‌: جستجوي خطي</vt:lpstr>
      <vt:lpstr>شرح مثال جستجوي خطي </vt:lpstr>
      <vt:lpstr>شرح مثال جستجوي خطي </vt:lpstr>
      <vt:lpstr>تمرین</vt:lpstr>
      <vt:lpstr>PowerPoint Presentation</vt:lpstr>
    </vt:vector>
  </TitlesOfParts>
  <Company>semoho.com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Seyyed Moslem Hosseini</dc:creator>
  <cp:lastModifiedBy>Windows User</cp:lastModifiedBy>
  <cp:revision>243</cp:revision>
  <dcterms:created xsi:type="dcterms:W3CDTF">2012-03-12T06:58:54Z</dcterms:created>
  <dcterms:modified xsi:type="dcterms:W3CDTF">2017-08-28T04:59:48Z</dcterms:modified>
</cp:coreProperties>
</file>