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8" r:id="rId4"/>
    <p:sldId id="259" r:id="rId5"/>
    <p:sldId id="257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1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31" r:id="rId75"/>
    <p:sldId id="332" r:id="rId76"/>
    <p:sldId id="329" r:id="rId77"/>
    <p:sldId id="330" r:id="rId7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7" autoAdjust="0"/>
    <p:restoredTop sz="94529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ctr" rtl="1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 rtl="1">
              <a:buNone/>
              <a:defRPr>
                <a:solidFill>
                  <a:schemeClr val="tx1"/>
                </a:solidFill>
                <a:cs typeface="B Nazanin Outline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2DA6-80F6-41A4-A92F-5C279E9FFE78}" type="datetimeFigureOut">
              <a:rPr lang="en-US" smtClean="0"/>
              <a:pPr/>
              <a:t>4/8/2018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2DA6-80F6-41A4-A92F-5C279E9FFE78}" type="datetimeFigureOut">
              <a:rPr lang="en-US" smtClean="0"/>
              <a:pPr/>
              <a:t>4/8/2018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2DA6-80F6-41A4-A92F-5C279E9FFE78}" type="datetimeFigureOut">
              <a:rPr lang="en-US" smtClean="0"/>
              <a:pPr/>
              <a:t>4/8/2018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ctr" rtl="1"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algn="r" rtl="1">
              <a:defRPr sz="3200">
                <a:cs typeface="B Nazanin" pitchFamily="2" charset="-78"/>
              </a:defRPr>
            </a:lvl1pPr>
            <a:lvl2pPr algn="r" rtl="1">
              <a:defRPr sz="2800">
                <a:cs typeface="B Nazanin" pitchFamily="2" charset="-78"/>
              </a:defRPr>
            </a:lvl2pPr>
            <a:lvl3pPr algn="r" rtl="1">
              <a:defRPr sz="2800">
                <a:cs typeface="B Nazanin" pitchFamily="2" charset="-78"/>
              </a:defRPr>
            </a:lvl3pPr>
            <a:lvl4pPr algn="r" rtl="1">
              <a:defRPr sz="2800">
                <a:cs typeface="B Nazanin" pitchFamily="2" charset="-78"/>
              </a:defRPr>
            </a:lvl4pPr>
            <a:lvl5pPr algn="r" rtl="1">
              <a:defRPr sz="2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2DA6-80F6-41A4-A92F-5C279E9FFE78}" type="datetimeFigureOut">
              <a:rPr lang="en-US" smtClean="0"/>
              <a:pPr/>
              <a:t>4/8/2018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2DA6-80F6-41A4-A92F-5C279E9FFE78}" type="datetimeFigureOut">
              <a:rPr lang="en-US" smtClean="0"/>
              <a:pPr/>
              <a:t>4/8/2018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2DA6-80F6-41A4-A92F-5C279E9FFE78}" type="datetimeFigureOut">
              <a:rPr lang="en-US" smtClean="0"/>
              <a:pPr/>
              <a:t>4/8/2018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2DA6-80F6-41A4-A92F-5C279E9FFE78}" type="datetimeFigureOut">
              <a:rPr lang="en-US" smtClean="0"/>
              <a:pPr/>
              <a:t>4/8/2018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2DA6-80F6-41A4-A92F-5C279E9FFE78}" type="datetimeFigureOut">
              <a:rPr lang="en-US" smtClean="0"/>
              <a:pPr/>
              <a:t>4/8/2018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2DA6-80F6-41A4-A92F-5C279E9FFE78}" type="datetimeFigureOut">
              <a:rPr lang="en-US" smtClean="0"/>
              <a:pPr/>
              <a:t>4/8/2018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2DA6-80F6-41A4-A92F-5C279E9FFE78}" type="datetimeFigureOut">
              <a:rPr lang="en-US" smtClean="0"/>
              <a:pPr/>
              <a:t>4/8/2018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2DA6-80F6-41A4-A92F-5C279E9FFE78}" type="datetimeFigureOut">
              <a:rPr lang="en-US" smtClean="0"/>
              <a:pPr/>
              <a:t>4/8/2018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022DA6-80F6-41A4-A92F-5C279E9FFE78}" type="datetimeFigureOut">
              <a:rPr lang="en-US" smtClean="0"/>
              <a:pPr/>
              <a:t>4/8/2018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B Traffic" pitchFamily="2" charset="-78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پايگاه داده‌ها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FF0000"/>
                </a:solidFill>
              </a:rPr>
              <a:t>مباني نظري مدل رابطه‌اي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a-IR" b="1" dirty="0" smtClean="0">
                <a:solidFill>
                  <a:srgbClr val="C00000"/>
                </a:solidFill>
              </a:rPr>
              <a:t>3- کليد اصلي:</a:t>
            </a:r>
          </a:p>
          <a:p>
            <a:pPr>
              <a:buNone/>
            </a:pPr>
            <a:r>
              <a:rPr lang="fa-IR" dirty="0" smtClean="0"/>
              <a:t>	يکي از کليدهاي کانديد است که توسط مدير بانک اطلاعات انتخاب شده است.</a:t>
            </a:r>
          </a:p>
          <a:p>
            <a:pPr>
              <a:buNone/>
            </a:pPr>
            <a:r>
              <a:rPr lang="fa-IR" b="1" dirty="0" smtClean="0">
                <a:solidFill>
                  <a:srgbClr val="C00000"/>
                </a:solidFill>
              </a:rPr>
              <a:t>4- کليد فرعي:</a:t>
            </a:r>
          </a:p>
          <a:p>
            <a:pPr>
              <a:buNone/>
            </a:pPr>
            <a:r>
              <a:rPr lang="fa-IR" dirty="0" smtClean="0"/>
              <a:t> 	يکي ديگر از کليدهاي کانديد است که براي برخي کاربردها انتخاب مي‌شود.</a:t>
            </a:r>
          </a:p>
          <a:p>
            <a:pPr>
              <a:buNone/>
            </a:pPr>
            <a:r>
              <a:rPr lang="fa-IR" b="1" dirty="0" smtClean="0">
                <a:solidFill>
                  <a:srgbClr val="C00000"/>
                </a:solidFill>
              </a:rPr>
              <a:t>5- کليد خارجي:</a:t>
            </a:r>
          </a:p>
          <a:p>
            <a:pPr>
              <a:buNone/>
            </a:pPr>
            <a:r>
              <a:rPr lang="fa-IR" dirty="0" smtClean="0"/>
              <a:t>	صفتي است در يک رابطه که در رابطه ديگري کليد اصلي (يا فرعي) است و براي برقراري ارتباط بين دو رابطه (جدول) استفاده مي‌شود.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4714884"/>
            <a:ext cx="8229600" cy="1357322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/>
              <a:t>ابرکليد </a:t>
            </a:r>
            <a:r>
              <a:rPr lang="en-US" sz="2800" dirty="0" smtClean="0">
                <a:sym typeface="Wingdings" pitchFamily="2" charset="2"/>
              </a:rPr>
              <a:t></a:t>
            </a:r>
            <a:br>
              <a:rPr lang="en-US" sz="2800" dirty="0" smtClean="0">
                <a:sym typeface="Wingdings" pitchFamily="2" charset="2"/>
              </a:rPr>
            </a:br>
            <a:r>
              <a:rPr lang="fa-IR" sz="2800" dirty="0" smtClean="0">
                <a:sym typeface="Wingdings" pitchFamily="2" charset="2"/>
              </a:rPr>
              <a:t>کليد کانديد </a:t>
            </a:r>
            <a:r>
              <a:rPr lang="en-US" sz="2800" dirty="0" smtClean="0">
                <a:sym typeface="Wingdings" pitchFamily="2" charset="2"/>
              </a:rPr>
              <a:t></a:t>
            </a:r>
            <a:r>
              <a:rPr lang="fa-IR" sz="2800" dirty="0" smtClean="0">
                <a:sym typeface="Wingdings" pitchFamily="2" charset="2"/>
              </a:rPr>
              <a:t/>
            </a:r>
            <a:br>
              <a:rPr lang="fa-IR" sz="2800" dirty="0" smtClean="0">
                <a:sym typeface="Wingdings" pitchFamily="2" charset="2"/>
              </a:rPr>
            </a:br>
            <a:r>
              <a:rPr lang="fa-IR" sz="2800" dirty="0" smtClean="0">
                <a:sym typeface="Wingdings" pitchFamily="2" charset="2"/>
              </a:rPr>
              <a:t>کليد اصلي </a:t>
            </a:r>
            <a:r>
              <a:rPr lang="en-US" sz="2800" dirty="0" smtClean="0">
                <a:sym typeface="Wingdings" pitchFamily="2" charset="2"/>
              </a:rPr>
              <a:t> </a:t>
            </a:r>
            <a:r>
              <a:rPr lang="fa-IR" sz="2800" dirty="0" smtClean="0">
                <a:sym typeface="Wingdings" pitchFamily="2" charset="2"/>
              </a:rPr>
              <a:t>   </a:t>
            </a:r>
            <a:r>
              <a:rPr lang="en-US" sz="2800" dirty="0" smtClean="0">
                <a:solidFill>
                  <a:schemeClr val="bg1"/>
                </a:solidFill>
                <a:sym typeface="Wingdings" pitchFamily="2" charset="2"/>
              </a:rPr>
              <a:t>S#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000108"/>
            <a:ext cx="657225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500034" y="0"/>
            <a:ext cx="8229600" cy="1143000"/>
          </a:xfrm>
          <a:prstGeom prst="rect">
            <a:avLst/>
          </a:prstGeom>
        </p:spPr>
        <p:txBody>
          <a:bodyPr vert="horz" lIns="0" rIns="0" bIns="0" anchor="t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B Traffic" pitchFamily="2" charset="-78"/>
              </a:rPr>
              <a:t>جدول دانشجو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B Traffic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50"/>
                            </p:stCondLst>
                            <p:childTnLst>
                              <p:par>
                                <p:cTn id="20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 anchor="t"/>
          <a:lstStyle/>
          <a:p>
            <a:r>
              <a:rPr lang="fa-IR" dirty="0" smtClean="0"/>
              <a:t>جدول استاد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42984"/>
            <a:ext cx="7705725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57158" y="5572140"/>
            <a:ext cx="8229600" cy="642942"/>
          </a:xfrm>
          <a:prstGeom prst="rect">
            <a:avLst/>
          </a:prstGeom>
        </p:spPr>
        <p:txBody>
          <a:bodyPr vert="horz" lIns="0" rIns="0" bIns="0" anchor="ctr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B Traffic" pitchFamily="2" charset="-78"/>
                <a:sym typeface="Wingdings" pitchFamily="2" charset="2"/>
              </a:rPr>
              <a:t>کليد اصلي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B Traffic" pitchFamily="2" charset="-78"/>
                <a:sym typeface="Wingdings" pitchFamily="2" charset="2"/>
              </a:rPr>
              <a:t>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B Traffic" pitchFamily="2" charset="-78"/>
                <a:sym typeface="Wingdings" pitchFamily="2" charset="2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B Traffic" pitchFamily="2" charset="-78"/>
                <a:sym typeface="Wingdings" pitchFamily="2" charset="2"/>
              </a:rPr>
              <a:t>Pname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B Traffic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معيارهاي تعيين کليد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endParaRPr lang="fa-IR" sz="3600" dirty="0" smtClean="0"/>
          </a:p>
          <a:p>
            <a:pPr marL="742950" indent="-742950">
              <a:buFont typeface="+mj-lt"/>
              <a:buAutoNum type="arabicPeriod"/>
            </a:pPr>
            <a:r>
              <a:rPr lang="fa-IR" sz="3600" dirty="0" smtClean="0"/>
              <a:t>عدد</a:t>
            </a:r>
          </a:p>
          <a:p>
            <a:pPr marL="742950" indent="-742950">
              <a:buFont typeface="+mj-lt"/>
              <a:buAutoNum type="arabicPeriod"/>
            </a:pPr>
            <a:r>
              <a:rPr lang="fa-IR" sz="3600" dirty="0" smtClean="0"/>
              <a:t>طول کمتري</a:t>
            </a:r>
          </a:p>
          <a:p>
            <a:pPr marL="742950" indent="-742950">
              <a:buFont typeface="+mj-lt"/>
              <a:buAutoNum type="arabicPeriod"/>
            </a:pPr>
            <a:r>
              <a:rPr lang="fa-IR" sz="3600" dirty="0" smtClean="0"/>
              <a:t>صفات کمتر</a:t>
            </a:r>
          </a:p>
          <a:p>
            <a:pPr marL="742950" indent="-742950">
              <a:buFont typeface="+mj-lt"/>
              <a:buAutoNum type="arabicPeriod"/>
            </a:pPr>
            <a:r>
              <a:rPr lang="fa-IR" sz="3600" dirty="0" smtClean="0"/>
              <a:t>تغييرات بيروني محفوظ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جامعيت (</a:t>
            </a:r>
            <a:r>
              <a:rPr lang="en-US" dirty="0" smtClean="0"/>
              <a:t>Integrity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fa-IR" b="1" dirty="0" smtClean="0">
                <a:solidFill>
                  <a:srgbClr val="C00000"/>
                </a:solidFill>
              </a:rPr>
              <a:t>انواع جامعيت در مدل رابطه‌اي</a:t>
            </a:r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جامعيت دامنه‌اي (</a:t>
            </a:r>
            <a:r>
              <a:rPr lang="en-US" dirty="0" smtClean="0"/>
              <a:t>Domain integrity</a:t>
            </a:r>
            <a:r>
              <a:rPr lang="fa-IR" dirty="0" smtClean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جامعيت درون رابطه‌اي (</a:t>
            </a:r>
            <a:r>
              <a:rPr lang="en-US" dirty="0" smtClean="0"/>
              <a:t>Intra-relation integrity</a:t>
            </a:r>
            <a:r>
              <a:rPr lang="fa-IR" dirty="0" smtClean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جامعيت ارجاع (</a:t>
            </a:r>
            <a:r>
              <a:rPr lang="en-US" dirty="0" smtClean="0"/>
              <a:t>Referential integrity</a:t>
            </a:r>
            <a:r>
              <a:rPr lang="fa-IR" dirty="0" smtClean="0"/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جامعيت دامنه‌اي (</a:t>
            </a:r>
            <a:r>
              <a:rPr lang="en-US" dirty="0" smtClean="0"/>
              <a:t>Domain integrity</a:t>
            </a:r>
            <a:r>
              <a:rPr lang="fa-IR" dirty="0" smtClean="0"/>
              <a:t>)</a:t>
            </a:r>
            <a:br>
              <a:rPr lang="fa-IR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endParaRPr lang="en-US" b="1" dirty="0" smtClean="0"/>
          </a:p>
          <a:p>
            <a:pPr marL="514350" indent="-514350">
              <a:buFont typeface="+mj-lt"/>
              <a:buAutoNum type="arabicPeriod"/>
            </a:pPr>
            <a:r>
              <a:rPr lang="fa-IR" b="1" dirty="0" smtClean="0"/>
              <a:t>هر صفت بايد از نوع خودش باشد.</a:t>
            </a:r>
          </a:p>
          <a:p>
            <a:pPr marL="514350" indent="-514350">
              <a:buFont typeface="+mj-lt"/>
              <a:buAutoNum type="arabicPeriod"/>
            </a:pPr>
            <a:r>
              <a:rPr lang="fa-IR" b="1" dirty="0" smtClean="0"/>
              <a:t>هر صفت بايد مقادير مجاز خود را رعايت کند.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جامعيت درون رابطه‌اي</a:t>
            </a:r>
            <a:br>
              <a:rPr lang="fa-IR" dirty="0" smtClean="0"/>
            </a:br>
            <a:r>
              <a:rPr lang="fa-IR" dirty="0" smtClean="0"/>
              <a:t> (</a:t>
            </a:r>
            <a:r>
              <a:rPr lang="en-US" dirty="0" smtClean="0"/>
              <a:t>Intra-relation integrity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b="1" dirty="0" smtClean="0"/>
          </a:p>
          <a:p>
            <a:pPr>
              <a:buNone/>
            </a:pPr>
            <a:r>
              <a:rPr lang="fa-IR" b="1" dirty="0" smtClean="0"/>
              <a:t>کليدهاي اصلي و فرعي نبايد مقادير تکراري داشته باشند.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جامعيت ارجاع (</a:t>
            </a:r>
            <a:r>
              <a:rPr lang="en-US" dirty="0" smtClean="0"/>
              <a:t>Referential integrity</a:t>
            </a:r>
            <a:r>
              <a:rPr lang="fa-IR" dirty="0" smtClean="0"/>
              <a:t>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fa-IR" b="1" dirty="0" smtClean="0"/>
          </a:p>
          <a:p>
            <a:pPr>
              <a:buNone/>
            </a:pPr>
            <a:r>
              <a:rPr lang="fa-IR" b="1" dirty="0" smtClean="0"/>
              <a:t>کليد خارجي نمي‌تواند مقداري داشته باشد که در جدول مرجع وجود ندارد.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جداول نمونه</a:t>
            </a:r>
            <a:br>
              <a:rPr lang="fa-IR" dirty="0" smtClean="0"/>
            </a:br>
            <a:r>
              <a:rPr lang="fa-IR" sz="3300" dirty="0" smtClean="0"/>
              <a:t>تصوير ادراکي بخشي از بانک اطلاعات دانشگاه در مدل رابطه‌اي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l" rtl="0"/>
            <a:r>
              <a:rPr lang="en-US" b="1" dirty="0" smtClean="0"/>
              <a:t>Stud</a:t>
            </a:r>
            <a:r>
              <a:rPr lang="en-US" dirty="0" smtClean="0"/>
              <a:t> ( </a:t>
            </a:r>
            <a:r>
              <a:rPr lang="en-US" u="sng" dirty="0" smtClean="0"/>
              <a:t>s#</a:t>
            </a:r>
            <a:r>
              <a:rPr lang="en-US" dirty="0" smtClean="0"/>
              <a:t>, </a:t>
            </a:r>
            <a:r>
              <a:rPr lang="en-US" dirty="0" err="1" smtClean="0"/>
              <a:t>sname</a:t>
            </a:r>
            <a:r>
              <a:rPr lang="en-US" dirty="0" smtClean="0"/>
              <a:t>, city, </a:t>
            </a:r>
            <a:r>
              <a:rPr lang="en-US" dirty="0" err="1" smtClean="0"/>
              <a:t>ave</a:t>
            </a:r>
            <a:r>
              <a:rPr lang="en-US" dirty="0" smtClean="0"/>
              <a:t>, </a:t>
            </a:r>
            <a:r>
              <a:rPr lang="en-US" dirty="0" err="1" smtClean="0"/>
              <a:t>clg</a:t>
            </a:r>
            <a:r>
              <a:rPr lang="en-US" dirty="0" smtClean="0"/>
              <a:t>#)</a:t>
            </a:r>
          </a:p>
          <a:p>
            <a:pPr algn="l" rtl="0">
              <a:buNone/>
            </a:pPr>
            <a:r>
              <a:rPr lang="fa-IR" sz="2800" dirty="0" smtClean="0"/>
              <a:t>	(شماره دانشکده، معدل کل، شهر محل تولد، نام، شماره) </a:t>
            </a:r>
            <a:r>
              <a:rPr lang="fa-IR" sz="2800" b="1" dirty="0" smtClean="0"/>
              <a:t>دانشجو</a:t>
            </a:r>
            <a:endParaRPr lang="en-US" sz="2800" b="1" dirty="0" smtClean="0"/>
          </a:p>
          <a:p>
            <a:pPr algn="l" rtl="0"/>
            <a:r>
              <a:rPr lang="en-US" b="1" dirty="0" smtClean="0"/>
              <a:t>Prof</a:t>
            </a:r>
            <a:r>
              <a:rPr lang="en-US" dirty="0" smtClean="0"/>
              <a:t> ( </a:t>
            </a:r>
            <a:r>
              <a:rPr lang="en-US" u="sng" dirty="0" err="1" smtClean="0"/>
              <a:t>pname</a:t>
            </a:r>
            <a:r>
              <a:rPr lang="en-US" dirty="0" smtClean="0"/>
              <a:t>, office, </a:t>
            </a:r>
            <a:r>
              <a:rPr lang="en-US" dirty="0" err="1" smtClean="0"/>
              <a:t>esp</a:t>
            </a:r>
            <a:r>
              <a:rPr lang="en-US" dirty="0" smtClean="0"/>
              <a:t>, </a:t>
            </a:r>
            <a:r>
              <a:rPr lang="en-US" dirty="0" err="1" smtClean="0"/>
              <a:t>degree,clg</a:t>
            </a:r>
            <a:r>
              <a:rPr lang="en-US" dirty="0" smtClean="0"/>
              <a:t>#)</a:t>
            </a:r>
            <a:endParaRPr lang="fa-IR" sz="2800" dirty="0" smtClean="0"/>
          </a:p>
          <a:p>
            <a:pPr algn="l" rtl="0">
              <a:buNone/>
            </a:pPr>
            <a:r>
              <a:rPr lang="fa-IR" sz="2800" b="1" dirty="0" smtClean="0"/>
              <a:t>	(</a:t>
            </a:r>
            <a:r>
              <a:rPr lang="fa-IR" sz="2800" dirty="0" smtClean="0"/>
              <a:t>شماره دانشکده، مدرک تحصيلي، تخصص، دفتر کار، نام) </a:t>
            </a:r>
            <a:r>
              <a:rPr lang="fa-IR" sz="2800" b="1" dirty="0" smtClean="0"/>
              <a:t>استاد</a:t>
            </a:r>
            <a:endParaRPr lang="en-US" sz="2800" b="1" dirty="0" smtClean="0"/>
          </a:p>
          <a:p>
            <a:pPr algn="l" rtl="0"/>
            <a:r>
              <a:rPr lang="en-US" b="1" dirty="0" err="1" smtClean="0"/>
              <a:t>Crs</a:t>
            </a:r>
            <a:r>
              <a:rPr lang="en-US" dirty="0" smtClean="0"/>
              <a:t> ( </a:t>
            </a:r>
            <a:r>
              <a:rPr lang="en-US" u="sng" dirty="0" smtClean="0"/>
              <a:t>c#</a:t>
            </a:r>
            <a:r>
              <a:rPr lang="en-US" dirty="0" smtClean="0"/>
              <a:t>, </a:t>
            </a:r>
            <a:r>
              <a:rPr lang="en-US" dirty="0" err="1" smtClean="0"/>
              <a:t>cname</a:t>
            </a:r>
            <a:r>
              <a:rPr lang="en-US" dirty="0" smtClean="0"/>
              <a:t>, unit, </a:t>
            </a:r>
            <a:r>
              <a:rPr lang="en-US" dirty="0" err="1" smtClean="0"/>
              <a:t>clg</a:t>
            </a:r>
            <a:r>
              <a:rPr lang="en-US" dirty="0" smtClean="0"/>
              <a:t>#)</a:t>
            </a:r>
            <a:endParaRPr lang="fa-IR" sz="2800" dirty="0" smtClean="0"/>
          </a:p>
          <a:p>
            <a:pPr algn="l" rtl="0">
              <a:buNone/>
            </a:pPr>
            <a:r>
              <a:rPr lang="fa-IR" sz="2800" dirty="0" smtClean="0"/>
              <a:t>	(شماره دانشکده ارائه دهنده، تعداد واحد، نام، شماره) </a:t>
            </a:r>
            <a:r>
              <a:rPr lang="fa-IR" sz="2800" b="1" dirty="0" smtClean="0"/>
              <a:t>درس</a:t>
            </a:r>
            <a:endParaRPr lang="en-US" sz="2800" b="1" dirty="0" smtClean="0"/>
          </a:p>
          <a:p>
            <a:pPr algn="l" rtl="0"/>
            <a:r>
              <a:rPr lang="en-US" b="1" dirty="0" smtClean="0"/>
              <a:t>Sec</a:t>
            </a:r>
            <a:r>
              <a:rPr lang="en-US" dirty="0" smtClean="0"/>
              <a:t> ( sec#, </a:t>
            </a:r>
            <a:r>
              <a:rPr lang="en-US" u="sng" dirty="0" smtClean="0"/>
              <a:t>c#, s#, term</a:t>
            </a:r>
            <a:r>
              <a:rPr lang="en-US" dirty="0" smtClean="0"/>
              <a:t>, </a:t>
            </a:r>
            <a:r>
              <a:rPr lang="en-US" dirty="0" err="1" smtClean="0"/>
              <a:t>pname</a:t>
            </a:r>
            <a:r>
              <a:rPr lang="en-US" dirty="0" smtClean="0"/>
              <a:t>, score)</a:t>
            </a:r>
            <a:endParaRPr lang="fa-IR" dirty="0" smtClean="0"/>
          </a:p>
          <a:p>
            <a:pPr algn="l" rtl="0">
              <a:buNone/>
            </a:pPr>
            <a:r>
              <a:rPr lang="fa-IR" sz="3000" dirty="0" smtClean="0"/>
              <a:t>	(نمره، نام استاد، ترم، شماره دانشجو، شماره درس، شماره گروه) </a:t>
            </a:r>
            <a:r>
              <a:rPr lang="fa-IR" sz="2800" b="1" dirty="0" smtClean="0"/>
              <a:t>گروه</a:t>
            </a:r>
            <a:r>
              <a:rPr lang="fa-IR" sz="3000" dirty="0" smtClean="0"/>
              <a:t> </a:t>
            </a:r>
            <a:r>
              <a:rPr lang="fa-IR" sz="2800" b="1" dirty="0" smtClean="0"/>
              <a:t>درس </a:t>
            </a:r>
            <a:endParaRPr lang="en-US" sz="2800" b="1" dirty="0" smtClean="0"/>
          </a:p>
          <a:p>
            <a:pPr algn="l" rtl="0"/>
            <a:r>
              <a:rPr lang="en-US" b="1" dirty="0" err="1" smtClean="0"/>
              <a:t>Clg</a:t>
            </a:r>
            <a:r>
              <a:rPr lang="en-US" dirty="0" smtClean="0"/>
              <a:t> ( </a:t>
            </a:r>
            <a:r>
              <a:rPr lang="en-US" u="sng" dirty="0" err="1" smtClean="0"/>
              <a:t>clg</a:t>
            </a:r>
            <a:r>
              <a:rPr lang="en-US" u="sng" dirty="0" smtClean="0"/>
              <a:t>#</a:t>
            </a:r>
            <a:r>
              <a:rPr lang="en-US" dirty="0" smtClean="0"/>
              <a:t>, </a:t>
            </a:r>
            <a:r>
              <a:rPr lang="en-US" dirty="0" err="1" smtClean="0"/>
              <a:t>clgname</a:t>
            </a:r>
            <a:r>
              <a:rPr lang="en-US" dirty="0" smtClean="0"/>
              <a:t>, city, </a:t>
            </a:r>
            <a:r>
              <a:rPr lang="en-US" dirty="0" err="1" smtClean="0"/>
              <a:t>pname</a:t>
            </a:r>
            <a:r>
              <a:rPr lang="en-US" dirty="0" smtClean="0"/>
              <a:t>)</a:t>
            </a:r>
            <a:endParaRPr lang="fa-IR" dirty="0" smtClean="0"/>
          </a:p>
          <a:p>
            <a:pPr algn="l" rtl="0">
              <a:buNone/>
            </a:pPr>
            <a:r>
              <a:rPr lang="fa-IR" dirty="0" smtClean="0"/>
              <a:t>	(نام رئيس، نام شهر، نام دانشکده، شماره) </a:t>
            </a:r>
            <a:r>
              <a:rPr lang="fa-IR" sz="2800" b="1" dirty="0" smtClean="0"/>
              <a:t>دانشکده</a:t>
            </a: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جبر رابطه‌اي (</a:t>
            </a:r>
            <a:r>
              <a:rPr lang="en-US" dirty="0" smtClean="0"/>
              <a:t>Relational algebra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3600" b="1" dirty="0" smtClean="0"/>
              <a:t>نوع داده</a:t>
            </a:r>
            <a:r>
              <a:rPr lang="fa-IR" sz="3600" dirty="0" smtClean="0"/>
              <a:t> (عملوند) در جبر رابطه‌اي فقط </a:t>
            </a:r>
            <a:r>
              <a:rPr lang="fa-IR" sz="3600" dirty="0" smtClean="0">
                <a:solidFill>
                  <a:srgbClr val="C00000"/>
                </a:solidFill>
              </a:rPr>
              <a:t>رابطه</a:t>
            </a:r>
            <a:r>
              <a:rPr lang="fa-IR" sz="3600" dirty="0" smtClean="0"/>
              <a:t> است.</a:t>
            </a:r>
          </a:p>
          <a:p>
            <a:r>
              <a:rPr lang="fa-IR" sz="3600" b="1" dirty="0" smtClean="0"/>
              <a:t>عملگرها</a:t>
            </a:r>
            <a:r>
              <a:rPr lang="fa-IR" sz="3600" dirty="0" smtClean="0"/>
              <a:t>ي جبر رابطه‌اي به چهار دسته تقسيم مي‌شوند.</a:t>
            </a:r>
          </a:p>
          <a:p>
            <a:pPr marL="742950" indent="-742950">
              <a:buFont typeface="+mj-lt"/>
              <a:buAutoNum type="arabicPeriod"/>
            </a:pPr>
            <a:r>
              <a:rPr lang="fa-IR" sz="3600" dirty="0" smtClean="0"/>
              <a:t>عملگرهاي ساده (</a:t>
            </a:r>
            <a:r>
              <a:rPr lang="az-Cyrl-AZ" sz="3600" dirty="0" smtClean="0"/>
              <a:t>П</a:t>
            </a:r>
            <a:r>
              <a:rPr lang="fa-IR" sz="3600" dirty="0" smtClean="0"/>
              <a:t>، </a:t>
            </a:r>
            <a:r>
              <a:rPr lang="el-GR" sz="3600" dirty="0" smtClean="0"/>
              <a:t>σ</a:t>
            </a:r>
            <a:r>
              <a:rPr lang="fa-IR" sz="3600" dirty="0" smtClean="0"/>
              <a:t>)</a:t>
            </a:r>
          </a:p>
          <a:p>
            <a:pPr marL="742950" indent="-742950">
              <a:buFont typeface="+mj-lt"/>
              <a:buAutoNum type="arabicPeriod"/>
            </a:pPr>
            <a:r>
              <a:rPr lang="fa-IR" sz="3600" dirty="0" smtClean="0"/>
              <a:t>عملگرهاي مجموعه‌اي (- ، </a:t>
            </a:r>
            <a:r>
              <a:rPr lang="fa-IR" sz="3600" dirty="0" smtClean="0">
                <a:latin typeface="Calibri" panose="020F0502020204030204" pitchFamily="34" charset="0"/>
                <a:cs typeface="Calibri" panose="020F0502020204030204" pitchFamily="34" charset="0"/>
                <a:sym typeface="MT Extra"/>
              </a:rPr>
              <a:t>ꓴ</a:t>
            </a:r>
            <a:r>
              <a:rPr lang="fa-IR" sz="3600" dirty="0" smtClean="0">
                <a:sym typeface="MT Extra"/>
              </a:rPr>
              <a:t> </a:t>
            </a:r>
            <a:r>
              <a:rPr lang="fa-IR" sz="3600" smtClean="0">
                <a:sym typeface="MT Extra"/>
              </a:rPr>
              <a:t>، </a:t>
            </a:r>
            <a:r>
              <a:rPr lang="fa-IR" sz="3600" smtClean="0">
                <a:latin typeface="Calibri" panose="020F0502020204030204" pitchFamily="34" charset="0"/>
                <a:cs typeface="Calibri" panose="020F0502020204030204" pitchFamily="34" charset="0"/>
                <a:sym typeface="MT Extra"/>
              </a:rPr>
              <a:t>ꓵ</a:t>
            </a:r>
            <a:r>
              <a:rPr lang="fa-IR" sz="3600" smtClean="0">
                <a:sym typeface="MT Extra"/>
              </a:rPr>
              <a:t>)</a:t>
            </a:r>
            <a:endParaRPr lang="fa-IR" sz="3600" dirty="0" smtClean="0"/>
          </a:p>
          <a:p>
            <a:pPr marL="742950" indent="-742950">
              <a:buFont typeface="+mj-lt"/>
              <a:buAutoNum type="arabicPeriod"/>
            </a:pPr>
            <a:r>
              <a:rPr lang="fa-IR" sz="3600" dirty="0" smtClean="0"/>
              <a:t>عملگرهاي پيوند (</a:t>
            </a:r>
            <a:r>
              <a:rPr lang="el-GR" sz="3600" dirty="0" smtClean="0">
                <a:latin typeface="MS Mincho"/>
                <a:ea typeface="MS Mincho"/>
                <a:cs typeface="Times New Roman"/>
              </a:rPr>
              <a:t>∝</a:t>
            </a:r>
            <a:r>
              <a:rPr lang="en-US" sz="3600" dirty="0" smtClean="0">
                <a:latin typeface="MS Mincho"/>
                <a:ea typeface="MS Mincho"/>
                <a:cs typeface="Times New Roman"/>
              </a:rPr>
              <a:t> , </a:t>
            </a:r>
            <a:r>
              <a:rPr lang="el-GR" sz="3600" dirty="0" smtClean="0">
                <a:latin typeface="MS Mincho"/>
                <a:ea typeface="MS Mincho"/>
                <a:cs typeface="Times New Roman"/>
              </a:rPr>
              <a:t>∞</a:t>
            </a:r>
            <a:r>
              <a:rPr lang="en-US" sz="3600" dirty="0" smtClean="0">
                <a:latin typeface="MS Mincho"/>
                <a:ea typeface="MS Mincho"/>
                <a:cs typeface="Times New Roman"/>
              </a:rPr>
              <a:t> ,</a:t>
            </a:r>
            <a:r>
              <a:rPr lang="en-US" sz="3600" dirty="0" smtClean="0"/>
              <a:t> x</a:t>
            </a:r>
            <a:r>
              <a:rPr lang="el-GR" sz="3600" baseline="-25000" dirty="0" smtClean="0"/>
              <a:t>θ</a:t>
            </a:r>
            <a:r>
              <a:rPr lang="el-GR" sz="3600" dirty="0" smtClean="0"/>
              <a:t> </a:t>
            </a:r>
            <a:r>
              <a:rPr lang="en-US" sz="3600" dirty="0" smtClean="0">
                <a:latin typeface="Times New Roman"/>
                <a:cs typeface="Times New Roman"/>
              </a:rPr>
              <a:t>, </a:t>
            </a:r>
            <a:r>
              <a:rPr lang="en-US" sz="3600" dirty="0" smtClean="0">
                <a:latin typeface="MS Mincho"/>
                <a:ea typeface="MS Mincho"/>
                <a:cs typeface="Times New Roman"/>
              </a:rPr>
              <a:t>x </a:t>
            </a:r>
            <a:r>
              <a:rPr lang="fa-IR" sz="3600" dirty="0" smtClean="0"/>
              <a:t> )</a:t>
            </a:r>
          </a:p>
          <a:p>
            <a:pPr marL="742950" indent="-742950">
              <a:buFont typeface="+mj-lt"/>
              <a:buAutoNum type="arabicPeriod"/>
            </a:pPr>
            <a:r>
              <a:rPr lang="fa-IR" sz="3600" dirty="0" smtClean="0"/>
              <a:t>ساير عملگرها ( </a:t>
            </a:r>
            <a:r>
              <a:rPr lang="fa-IR" sz="3600" dirty="0" smtClean="0">
                <a:latin typeface="MS Mincho"/>
                <a:ea typeface="MS Mincho"/>
              </a:rPr>
              <a:t>÷←</a:t>
            </a:r>
            <a:r>
              <a:rPr lang="el-GR" sz="3600" dirty="0" smtClean="0">
                <a:latin typeface="MS Mincho"/>
                <a:ea typeface="MS Mincho"/>
              </a:rPr>
              <a:t>ρ</a:t>
            </a:r>
            <a:r>
              <a:rPr lang="fa-IR" sz="3600" dirty="0" smtClean="0"/>
              <a:t> )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فهرست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 smtClean="0"/>
          </a:p>
          <a:p>
            <a:r>
              <a:rPr lang="fa-IR" dirty="0" smtClean="0"/>
              <a:t>تعاريف مدل رابطه‌اي</a:t>
            </a:r>
          </a:p>
          <a:p>
            <a:r>
              <a:rPr lang="fa-IR" dirty="0" smtClean="0"/>
              <a:t>انواع کليد</a:t>
            </a:r>
          </a:p>
          <a:p>
            <a:r>
              <a:rPr lang="fa-IR" dirty="0" smtClean="0"/>
              <a:t>جامعيت</a:t>
            </a:r>
          </a:p>
          <a:p>
            <a:r>
              <a:rPr lang="fa-IR" dirty="0" smtClean="0"/>
              <a:t>جبر رابطه‌اي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انواع عملگرها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 smtClean="0"/>
          </a:p>
          <a:p>
            <a:r>
              <a:rPr lang="fa-IR" dirty="0" smtClean="0"/>
              <a:t>عملگرهاي اصلي  </a:t>
            </a:r>
          </a:p>
          <a:p>
            <a:endParaRPr lang="fa-IR" dirty="0" smtClean="0"/>
          </a:p>
          <a:p>
            <a:r>
              <a:rPr lang="fa-IR" dirty="0" smtClean="0"/>
              <a:t>عملگرهاي اضافي</a:t>
            </a:r>
          </a:p>
          <a:p>
            <a:endParaRPr lang="fa-IR" dirty="0" smtClean="0"/>
          </a:p>
          <a:p>
            <a:pPr>
              <a:buNone/>
            </a:pPr>
            <a:r>
              <a:rPr lang="fa-IR" dirty="0" smtClean="0"/>
              <a:t>عملگرهاي اضافي را مي‌توان با ترکيب عملگرهاي اصلي جايگزين کرد، بنابراين حالت کمکي و ساده کردن کار را دارد.</a:t>
            </a:r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2643182"/>
            <a:ext cx="30480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3714752"/>
            <a:ext cx="3495679" cy="945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عملگر گزينش (</a:t>
            </a:r>
            <a:r>
              <a:rPr lang="en-US" dirty="0" smtClean="0"/>
              <a:t>Select</a:t>
            </a:r>
            <a:r>
              <a:rPr lang="fa-IR" dirty="0" smtClean="0"/>
              <a:t>‌ با  علامت </a:t>
            </a:r>
            <a:r>
              <a:rPr lang="el-GR" dirty="0" smtClean="0"/>
              <a:t>σ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3600" dirty="0" smtClean="0"/>
              <a:t>σ</a:t>
            </a:r>
            <a:r>
              <a:rPr lang="el-GR" sz="3600" baseline="-25000" dirty="0" smtClean="0"/>
              <a:t>θ</a:t>
            </a:r>
            <a:r>
              <a:rPr lang="en-US" sz="3600" dirty="0" smtClean="0"/>
              <a:t> (</a:t>
            </a:r>
            <a:r>
              <a:rPr lang="fa-IR" sz="3600" dirty="0" smtClean="0"/>
              <a:t>نام جدول</a:t>
            </a:r>
            <a:r>
              <a:rPr lang="en-US" sz="3600" dirty="0" smtClean="0"/>
              <a:t>)</a:t>
            </a:r>
            <a:r>
              <a:rPr lang="fa-IR" sz="3600" dirty="0" smtClean="0"/>
              <a:t>  </a:t>
            </a:r>
            <a:r>
              <a:rPr lang="en-US" sz="3600" dirty="0" smtClean="0"/>
              <a:t>      </a:t>
            </a:r>
            <a:r>
              <a:rPr lang="fa-IR" sz="3600" dirty="0" smtClean="0">
                <a:solidFill>
                  <a:srgbClr val="C00000"/>
                </a:solidFill>
              </a:rPr>
              <a:t>انتخاب سطر</a:t>
            </a:r>
          </a:p>
          <a:p>
            <a:pPr algn="r"/>
            <a:r>
              <a:rPr lang="fa-IR" sz="3600" dirty="0" smtClean="0"/>
              <a:t>ورودي: </a:t>
            </a:r>
            <a:r>
              <a:rPr lang="fa-IR" sz="3600" dirty="0" smtClean="0">
                <a:solidFill>
                  <a:srgbClr val="FF0000"/>
                </a:solidFill>
              </a:rPr>
              <a:t>يک رابطه</a:t>
            </a:r>
          </a:p>
          <a:p>
            <a:pPr algn="r"/>
            <a:r>
              <a:rPr lang="fa-IR" sz="3600" dirty="0" smtClean="0"/>
              <a:t>خروجي:‌ </a:t>
            </a:r>
            <a:r>
              <a:rPr lang="fa-IR" sz="3600" dirty="0" smtClean="0">
                <a:solidFill>
                  <a:srgbClr val="FF0000"/>
                </a:solidFill>
              </a:rPr>
              <a:t>يک رابطه</a:t>
            </a:r>
          </a:p>
          <a:p>
            <a:pPr algn="r"/>
            <a:r>
              <a:rPr lang="fa-IR" sz="3600" dirty="0" smtClean="0"/>
              <a:t>ستون‌هاي خروجي </a:t>
            </a:r>
            <a:r>
              <a:rPr lang="fa-IR" sz="3600" dirty="0" smtClean="0">
                <a:solidFill>
                  <a:srgbClr val="FF0000"/>
                </a:solidFill>
              </a:rPr>
              <a:t>برابر با</a:t>
            </a:r>
            <a:r>
              <a:rPr lang="fa-IR" sz="3600" dirty="0" smtClean="0"/>
              <a:t> تمام ستون‌هاي ورودي</a:t>
            </a:r>
          </a:p>
          <a:p>
            <a:pPr algn="r"/>
            <a:r>
              <a:rPr lang="fa-IR" sz="3600" dirty="0" smtClean="0"/>
              <a:t>سطرهاي خروجي </a:t>
            </a:r>
            <a:r>
              <a:rPr lang="fa-IR" sz="3600" dirty="0" smtClean="0">
                <a:solidFill>
                  <a:srgbClr val="FF0000"/>
                </a:solidFill>
              </a:rPr>
              <a:t>برابر با</a:t>
            </a:r>
            <a:r>
              <a:rPr lang="fa-IR" sz="3600" dirty="0" smtClean="0"/>
              <a:t> آن سطرهايي از ورودي که داراي شرط ذکر شده باشند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dirty="0" smtClean="0">
                <a:solidFill>
                  <a:srgbClr val="FF0000"/>
                </a:solidFill>
              </a:rPr>
              <a:t>مثال</a:t>
            </a:r>
            <a:r>
              <a:rPr lang="fa-IR" sz="3200" dirty="0" smtClean="0"/>
              <a:t>: مشخصات دانشجوياني که معدل الف دارند؟</a:t>
            </a:r>
            <a:br>
              <a:rPr lang="fa-IR" sz="3200" dirty="0" smtClean="0"/>
            </a:br>
            <a:r>
              <a:rPr lang="el-GR" sz="3600" dirty="0" smtClean="0"/>
              <a:t>σ</a:t>
            </a:r>
            <a:r>
              <a:rPr lang="en-US" sz="3600" dirty="0" smtClean="0"/>
              <a:t> </a:t>
            </a:r>
            <a:r>
              <a:rPr lang="en-US" sz="3200" baseline="-25000" dirty="0" err="1" smtClean="0"/>
              <a:t>ave</a:t>
            </a:r>
            <a:r>
              <a:rPr lang="en-US" sz="3200" baseline="-25000" dirty="0" smtClean="0"/>
              <a:t>&gt;=17 </a:t>
            </a:r>
            <a:r>
              <a:rPr lang="en-US" sz="3200" dirty="0" smtClean="0"/>
              <a:t>(stud)</a:t>
            </a:r>
            <a:endParaRPr lang="en-US" sz="32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172033"/>
            <a:ext cx="8229600" cy="3915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364"/>
            <a:ext cx="8229600" cy="1143000"/>
          </a:xfrm>
        </p:spPr>
        <p:txBody>
          <a:bodyPr>
            <a:normAutofit fontScale="90000"/>
          </a:bodyPr>
          <a:lstStyle/>
          <a:p>
            <a:pPr rtl="0"/>
            <a:r>
              <a:rPr lang="fa-IR" sz="2700" dirty="0" smtClean="0">
                <a:solidFill>
                  <a:srgbClr val="FF0000"/>
                </a:solidFill>
              </a:rPr>
              <a:t>مثال</a:t>
            </a:r>
            <a:r>
              <a:rPr lang="fa-IR" sz="2700" dirty="0" smtClean="0"/>
              <a:t>: مشخصات دانشجوياني که متولد تهران هستند و معدل الف دارند؟</a:t>
            </a:r>
            <a:r>
              <a:rPr lang="fa-IR" sz="5400" dirty="0" smtClean="0"/>
              <a:t/>
            </a:r>
            <a:br>
              <a:rPr lang="fa-IR" sz="5400" dirty="0" smtClean="0"/>
            </a:br>
            <a:r>
              <a:rPr lang="el-GR" sz="6000" dirty="0" smtClean="0"/>
              <a:t>σ</a:t>
            </a:r>
            <a:r>
              <a:rPr lang="en-US" sz="6000" dirty="0" smtClean="0"/>
              <a:t> </a:t>
            </a:r>
            <a:r>
              <a:rPr lang="en-US" sz="5400" baseline="-25000" dirty="0" err="1" smtClean="0"/>
              <a:t>ave</a:t>
            </a:r>
            <a:r>
              <a:rPr lang="en-US" sz="5400" baseline="-25000" dirty="0" smtClean="0"/>
              <a:t>&gt;=17 ^ city=‘</a:t>
            </a:r>
            <a:r>
              <a:rPr lang="fa-IR" sz="5400" baseline="-25000" dirty="0" smtClean="0"/>
              <a:t>تهران</a:t>
            </a:r>
            <a:r>
              <a:rPr lang="en-US" sz="5400" baseline="-25000" dirty="0" smtClean="0"/>
              <a:t>’ </a:t>
            </a:r>
            <a:r>
              <a:rPr lang="en-US" sz="5400" dirty="0" smtClean="0"/>
              <a:t>(stud)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33412" y="2148681"/>
            <a:ext cx="787717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عملگر پرتو (</a:t>
            </a:r>
            <a:r>
              <a:rPr lang="en-US" dirty="0" err="1" smtClean="0"/>
              <a:t>Progect</a:t>
            </a:r>
            <a:r>
              <a:rPr lang="fa-IR" dirty="0" smtClean="0"/>
              <a:t> با علامت </a:t>
            </a:r>
            <a:r>
              <a:rPr lang="az-Cyrl-AZ" dirty="0" smtClean="0"/>
              <a:t>П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az-Cyrl-AZ" dirty="0" smtClean="0"/>
              <a:t>П</a:t>
            </a:r>
            <a:r>
              <a:rPr lang="en-US" dirty="0" smtClean="0"/>
              <a:t> </a:t>
            </a:r>
            <a:r>
              <a:rPr lang="en-US" baseline="-25000" dirty="0" err="1" smtClean="0"/>
              <a:t>col</a:t>
            </a:r>
            <a:r>
              <a:rPr lang="en-US" dirty="0" smtClean="0"/>
              <a:t> (</a:t>
            </a:r>
            <a:r>
              <a:rPr lang="fa-IR" dirty="0" smtClean="0"/>
              <a:t>نام جدول ورودي</a:t>
            </a:r>
            <a:r>
              <a:rPr lang="en-US" dirty="0" smtClean="0"/>
              <a:t>)</a:t>
            </a:r>
            <a:r>
              <a:rPr lang="fa-IR" dirty="0" smtClean="0"/>
              <a:t>			</a:t>
            </a:r>
            <a:r>
              <a:rPr lang="fa-IR" dirty="0" smtClean="0">
                <a:solidFill>
                  <a:srgbClr val="FF0000"/>
                </a:solidFill>
              </a:rPr>
              <a:t>انتخاب ستون</a:t>
            </a:r>
          </a:p>
          <a:p>
            <a:r>
              <a:rPr lang="fa-IR" dirty="0" smtClean="0"/>
              <a:t>ورودي: </a:t>
            </a:r>
            <a:r>
              <a:rPr lang="fa-IR" dirty="0" smtClean="0">
                <a:solidFill>
                  <a:srgbClr val="FF0000"/>
                </a:solidFill>
              </a:rPr>
              <a:t>يک رابطه</a:t>
            </a:r>
          </a:p>
          <a:p>
            <a:r>
              <a:rPr lang="fa-IR" dirty="0" smtClean="0"/>
              <a:t>خروجي:‌ </a:t>
            </a:r>
            <a:r>
              <a:rPr lang="fa-IR" dirty="0" smtClean="0">
                <a:solidFill>
                  <a:srgbClr val="FF0000"/>
                </a:solidFill>
              </a:rPr>
              <a:t>يک رابطه</a:t>
            </a:r>
          </a:p>
          <a:p>
            <a:r>
              <a:rPr lang="fa-IR" dirty="0" smtClean="0"/>
              <a:t>ستون‌هاي خروجي: </a:t>
            </a:r>
            <a:r>
              <a:rPr lang="fa-IR" dirty="0" smtClean="0">
                <a:solidFill>
                  <a:srgbClr val="FF0000"/>
                </a:solidFill>
              </a:rPr>
              <a:t>فقط آن ستون‌هايي</a:t>
            </a:r>
            <a:r>
              <a:rPr lang="fa-IR" dirty="0" smtClean="0"/>
              <a:t> از جدول ورودي، که در دستور ذکر شده است.</a:t>
            </a:r>
          </a:p>
          <a:p>
            <a:r>
              <a:rPr lang="fa-IR" dirty="0" smtClean="0"/>
              <a:t>سطرهاي خروجي: شامل </a:t>
            </a:r>
            <a:r>
              <a:rPr lang="fa-IR" dirty="0" smtClean="0">
                <a:solidFill>
                  <a:srgbClr val="FF0000"/>
                </a:solidFill>
              </a:rPr>
              <a:t>تمام سطرهاي ورودي</a:t>
            </a:r>
            <a:r>
              <a:rPr lang="fa-IR" dirty="0" smtClean="0"/>
              <a:t> است.</a:t>
            </a:r>
            <a:endParaRPr lang="en-US" dirty="0" smtClean="0"/>
          </a:p>
          <a:p>
            <a:pPr algn="r">
              <a:buNone/>
            </a:pPr>
            <a:r>
              <a:rPr lang="fa-IR" dirty="0" smtClean="0">
                <a:solidFill>
                  <a:srgbClr val="FF0000"/>
                </a:solidFill>
              </a:rPr>
              <a:t>نکته</a:t>
            </a:r>
            <a:r>
              <a:rPr lang="fa-IR" dirty="0" smtClean="0"/>
              <a:t>: </a:t>
            </a:r>
            <a:r>
              <a:rPr lang="fa-IR" dirty="0" smtClean="0">
                <a:solidFill>
                  <a:schemeClr val="tx2"/>
                </a:solidFill>
              </a:rPr>
              <a:t>اين عملگر روي سطر شرط اعمال نمي‌کند.</a:t>
            </a:r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l" rtl="0"/>
            <a:r>
              <a:rPr lang="fa-IR" sz="3200" dirty="0" smtClean="0">
                <a:solidFill>
                  <a:srgbClr val="FF0000"/>
                </a:solidFill>
              </a:rPr>
              <a:t>مثال</a:t>
            </a:r>
            <a:r>
              <a:rPr lang="fa-IR" sz="3200" dirty="0" smtClean="0">
                <a:solidFill>
                  <a:schemeClr val="tx1"/>
                </a:solidFill>
              </a:rPr>
              <a:t>: شهرهايي که دانشجويان متولد آن شهرها هستند؟</a:t>
            </a:r>
            <a:br>
              <a:rPr lang="fa-IR" sz="3200" dirty="0" smtClean="0">
                <a:solidFill>
                  <a:schemeClr val="tx1"/>
                </a:solidFill>
              </a:rPr>
            </a:br>
            <a:r>
              <a:rPr lang="fa-IR" sz="3200" dirty="0" smtClean="0">
                <a:solidFill>
                  <a:schemeClr val="tx1"/>
                </a:solidFill>
              </a:rPr>
              <a:t>П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baseline="-25000" dirty="0" smtClean="0">
                <a:solidFill>
                  <a:schemeClr val="tx1"/>
                </a:solidFill>
              </a:rPr>
              <a:t>city</a:t>
            </a:r>
            <a:r>
              <a:rPr lang="en-US" sz="3200" dirty="0" smtClean="0">
                <a:solidFill>
                  <a:schemeClr val="tx1"/>
                </a:solidFill>
              </a:rPr>
              <a:t> (stud)</a:t>
            </a: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00200" y="2577306"/>
            <a:ext cx="59436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Down Arrow 6"/>
          <p:cNvSpPr/>
          <p:nvPr/>
        </p:nvSpPr>
        <p:spPr>
          <a:xfrm>
            <a:off x="4786314" y="1857364"/>
            <a:ext cx="357190" cy="642942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Up Arrow 7"/>
          <p:cNvSpPr/>
          <p:nvPr/>
        </p:nvSpPr>
        <p:spPr>
          <a:xfrm>
            <a:off x="4857752" y="5715016"/>
            <a:ext cx="357190" cy="571504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rtl="0"/>
            <a:r>
              <a:rPr lang="fa-IR" sz="3200" dirty="0" smtClean="0">
                <a:solidFill>
                  <a:srgbClr val="FF0000"/>
                </a:solidFill>
              </a:rPr>
              <a:t>مثال</a:t>
            </a:r>
            <a:r>
              <a:rPr lang="fa-IR" sz="3200" dirty="0" smtClean="0">
                <a:solidFill>
                  <a:schemeClr val="tx1"/>
                </a:solidFill>
              </a:rPr>
              <a:t>: شماره دانشجويي و نام دانشجويان؟</a:t>
            </a:r>
            <a:br>
              <a:rPr lang="fa-IR" sz="3200" dirty="0" smtClean="0">
                <a:solidFill>
                  <a:schemeClr val="tx1"/>
                </a:solidFill>
              </a:rPr>
            </a:br>
            <a:r>
              <a:rPr lang="fa-IR" sz="3200" dirty="0" smtClean="0">
                <a:solidFill>
                  <a:schemeClr val="tx1"/>
                </a:solidFill>
              </a:rPr>
              <a:t>П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baseline="-25000" dirty="0" err="1" smtClean="0">
                <a:solidFill>
                  <a:schemeClr val="tx1"/>
                </a:solidFill>
              </a:rPr>
              <a:t>S#,sname</a:t>
            </a:r>
            <a:r>
              <a:rPr lang="en-US" sz="3200" dirty="0" smtClean="0">
                <a:solidFill>
                  <a:schemeClr val="tx1"/>
                </a:solidFill>
              </a:rPr>
              <a:t>(stud)</a:t>
            </a: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00200" y="2577306"/>
            <a:ext cx="59436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Down Arrow 6"/>
          <p:cNvSpPr/>
          <p:nvPr/>
        </p:nvSpPr>
        <p:spPr>
          <a:xfrm>
            <a:off x="3571868" y="1857364"/>
            <a:ext cx="357190" cy="642942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Up Arrow 7"/>
          <p:cNvSpPr/>
          <p:nvPr/>
        </p:nvSpPr>
        <p:spPr>
          <a:xfrm>
            <a:off x="3571868" y="5715016"/>
            <a:ext cx="357190" cy="571504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>
            <a:off x="2071670" y="1857364"/>
            <a:ext cx="357190" cy="642942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Up Arrow 8"/>
          <p:cNvSpPr/>
          <p:nvPr/>
        </p:nvSpPr>
        <p:spPr>
          <a:xfrm>
            <a:off x="2071670" y="5715016"/>
            <a:ext cx="357190" cy="571504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6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عملگرهاي مجموعه‌اي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fa-IR" dirty="0" smtClean="0"/>
              <a:t>ورودي: </a:t>
            </a:r>
            <a:r>
              <a:rPr lang="fa-IR" dirty="0" smtClean="0">
                <a:solidFill>
                  <a:srgbClr val="FF0000"/>
                </a:solidFill>
              </a:rPr>
              <a:t>دو</a:t>
            </a:r>
            <a:r>
              <a:rPr lang="fa-IR" dirty="0" smtClean="0"/>
              <a:t> </a:t>
            </a:r>
            <a:r>
              <a:rPr lang="fa-IR" dirty="0" smtClean="0">
                <a:solidFill>
                  <a:srgbClr val="FF0000"/>
                </a:solidFill>
              </a:rPr>
              <a:t>رابطه</a:t>
            </a:r>
          </a:p>
          <a:p>
            <a:r>
              <a:rPr lang="fa-IR" dirty="0" smtClean="0"/>
              <a:t>خروجي: </a:t>
            </a:r>
            <a:r>
              <a:rPr lang="fa-IR" dirty="0" smtClean="0">
                <a:solidFill>
                  <a:srgbClr val="FF0000"/>
                </a:solidFill>
              </a:rPr>
              <a:t>يک</a:t>
            </a:r>
            <a:r>
              <a:rPr lang="fa-IR" dirty="0" smtClean="0"/>
              <a:t> </a:t>
            </a:r>
            <a:r>
              <a:rPr lang="fa-IR" dirty="0" smtClean="0">
                <a:solidFill>
                  <a:srgbClr val="FF0000"/>
                </a:solidFill>
              </a:rPr>
              <a:t>رابطه</a:t>
            </a:r>
          </a:p>
          <a:p>
            <a:endParaRPr lang="fa-IR" dirty="0" smtClean="0">
              <a:solidFill>
                <a:srgbClr val="FF0000"/>
              </a:solidFill>
            </a:endParaRPr>
          </a:p>
          <a:p>
            <a:pPr algn="just"/>
            <a:r>
              <a:rPr lang="fa-IR" dirty="0" smtClean="0">
                <a:solidFill>
                  <a:srgbClr val="FF0000"/>
                </a:solidFill>
              </a:rPr>
              <a:t>توجه</a:t>
            </a:r>
            <a:r>
              <a:rPr lang="fa-IR" dirty="0" smtClean="0"/>
              <a:t>: دو رابطه بايد </a:t>
            </a:r>
            <a:r>
              <a:rPr lang="fa-IR" dirty="0" smtClean="0">
                <a:solidFill>
                  <a:srgbClr val="FF0000"/>
                </a:solidFill>
              </a:rPr>
              <a:t>همتا</a:t>
            </a:r>
            <a:r>
              <a:rPr lang="fa-IR" dirty="0" smtClean="0"/>
              <a:t> باشند، </a:t>
            </a:r>
            <a:r>
              <a:rPr lang="fa-IR" dirty="0" smtClean="0">
                <a:solidFill>
                  <a:srgbClr val="FF0000"/>
                </a:solidFill>
              </a:rPr>
              <a:t>يعني</a:t>
            </a:r>
            <a:r>
              <a:rPr lang="fa-IR" dirty="0" smtClean="0"/>
              <a:t>: تعداد ستون‌ها برابر و </a:t>
            </a:r>
            <a:br>
              <a:rPr lang="fa-IR" dirty="0" smtClean="0"/>
            </a:br>
            <a:r>
              <a:rPr lang="fa-IR" dirty="0" smtClean="0"/>
              <a:t>نوع ستون‌ها نظير به نظير يکسان باشند.</a:t>
            </a:r>
          </a:p>
          <a:p>
            <a:endParaRPr lang="fa-IR" dirty="0" smtClean="0"/>
          </a:p>
          <a:p>
            <a:r>
              <a:rPr lang="fa-IR" dirty="0" smtClean="0"/>
              <a:t>ستون‌هاي خروجي</a:t>
            </a:r>
            <a:r>
              <a:rPr lang="fa-IR" b="1" dirty="0" smtClean="0">
                <a:solidFill>
                  <a:srgbClr val="C00000"/>
                </a:solidFill>
              </a:rPr>
              <a:t>:</a:t>
            </a:r>
            <a:r>
              <a:rPr lang="fa-IR" dirty="0" smtClean="0"/>
              <a:t> </a:t>
            </a:r>
            <a:r>
              <a:rPr lang="fa-IR" dirty="0" smtClean="0">
                <a:solidFill>
                  <a:srgbClr val="FF0000"/>
                </a:solidFill>
              </a:rPr>
              <a:t>همتا</a:t>
            </a:r>
            <a:r>
              <a:rPr lang="fa-IR" dirty="0" smtClean="0"/>
              <a:t> با ستون‌هاي ورودي</a:t>
            </a:r>
          </a:p>
          <a:p>
            <a:r>
              <a:rPr lang="fa-IR" dirty="0" smtClean="0"/>
              <a:t>سطرهاي خروجي</a:t>
            </a:r>
            <a:r>
              <a:rPr lang="fa-IR" b="1" dirty="0" smtClean="0">
                <a:solidFill>
                  <a:srgbClr val="C00000"/>
                </a:solidFill>
              </a:rPr>
              <a:t>:</a:t>
            </a:r>
            <a:r>
              <a:rPr lang="fa-IR" dirty="0" smtClean="0"/>
              <a:t> برابر با </a:t>
            </a:r>
            <a:r>
              <a:rPr lang="fa-IR" dirty="0" smtClean="0">
                <a:solidFill>
                  <a:srgbClr val="FF0000"/>
                </a:solidFill>
              </a:rPr>
              <a:t>اجتماع/اشتراک/تفاضل</a:t>
            </a:r>
            <a:r>
              <a:rPr lang="fa-IR" dirty="0" smtClean="0"/>
              <a:t> سطرهاي ورودي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fa-IR" sz="3200" dirty="0" smtClean="0">
                <a:solidFill>
                  <a:srgbClr val="FF0000"/>
                </a:solidFill>
              </a:rPr>
              <a:t>مثال</a:t>
            </a:r>
            <a:r>
              <a:rPr lang="fa-IR" sz="3200" dirty="0" smtClean="0">
                <a:solidFill>
                  <a:schemeClr val="tx1"/>
                </a:solidFill>
              </a:rPr>
              <a:t>: اسامي افرادي که يا دانشجو هستند يا استاد؟</a:t>
            </a:r>
            <a:r>
              <a:rPr lang="fa-IR" sz="3200" dirty="0">
                <a:solidFill>
                  <a:schemeClr val="tx1"/>
                </a:solidFill>
              </a:rPr>
              <a:t/>
            </a:r>
            <a:br>
              <a:rPr lang="fa-IR" sz="3200" dirty="0">
                <a:solidFill>
                  <a:schemeClr val="tx1"/>
                </a:solidFill>
              </a:rPr>
            </a:br>
            <a:r>
              <a:rPr lang="fa-IR" sz="3200" dirty="0">
                <a:solidFill>
                  <a:schemeClr val="tx1"/>
                </a:solidFill>
              </a:rPr>
              <a:t>П </a:t>
            </a:r>
            <a:r>
              <a:rPr lang="en-US" sz="3200" baseline="-25000" dirty="0" err="1" smtClean="0">
                <a:solidFill>
                  <a:schemeClr val="tx1"/>
                </a:solidFill>
              </a:rPr>
              <a:t>pname</a:t>
            </a:r>
            <a:r>
              <a:rPr lang="en-US" sz="3200" dirty="0" smtClean="0">
                <a:solidFill>
                  <a:schemeClr val="tx1"/>
                </a:solidFill>
              </a:rPr>
              <a:t>(prof</a:t>
            </a:r>
            <a:r>
              <a:rPr lang="en-US" sz="3200" dirty="0" smtClean="0">
                <a:solidFill>
                  <a:schemeClr val="tx1"/>
                </a:solidFill>
              </a:rPr>
              <a:t>) </a:t>
            </a:r>
            <a:r>
              <a:rPr lang="fa-IR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ꓴ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fa-IR" sz="2800" dirty="0" smtClean="0">
                <a:solidFill>
                  <a:schemeClr val="tx1"/>
                </a:solidFill>
              </a:rPr>
              <a:t>П </a:t>
            </a:r>
            <a:r>
              <a:rPr lang="en-US" sz="2800" baseline="-25000" dirty="0" err="1" smtClean="0">
                <a:solidFill>
                  <a:schemeClr val="tx1"/>
                </a:solidFill>
              </a:rPr>
              <a:t>sname</a:t>
            </a:r>
            <a:r>
              <a:rPr lang="en-US" sz="2800" dirty="0" smtClean="0">
                <a:solidFill>
                  <a:schemeClr val="tx1"/>
                </a:solidFill>
              </a:rPr>
              <a:t>(stud</a:t>
            </a:r>
            <a:r>
              <a:rPr lang="en-US" sz="2800" dirty="0" smtClean="0">
                <a:solidFill>
                  <a:schemeClr val="tx1"/>
                </a:solidFill>
              </a:rPr>
              <a:t>)</a:t>
            </a:r>
            <a:endParaRPr lang="en-US" sz="28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7616" y="2500306"/>
            <a:ext cx="3078500" cy="1975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0470" y="2500306"/>
            <a:ext cx="38290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48" y="1500174"/>
            <a:ext cx="866776" cy="4596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Down Arrow 6"/>
          <p:cNvSpPr/>
          <p:nvPr/>
        </p:nvSpPr>
        <p:spPr>
          <a:xfrm>
            <a:off x="3857620" y="1785926"/>
            <a:ext cx="357190" cy="642942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Up Arrow 7"/>
          <p:cNvSpPr/>
          <p:nvPr/>
        </p:nvSpPr>
        <p:spPr>
          <a:xfrm>
            <a:off x="3951068" y="6162926"/>
            <a:ext cx="357190" cy="571504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1142976" y="1785926"/>
            <a:ext cx="357190" cy="642942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Up Arrow 9"/>
          <p:cNvSpPr/>
          <p:nvPr/>
        </p:nvSpPr>
        <p:spPr>
          <a:xfrm>
            <a:off x="1142976" y="4572008"/>
            <a:ext cx="357190" cy="571504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53054"/>
          </a:xfrm>
        </p:spPr>
        <p:txBody>
          <a:bodyPr>
            <a:normAutofit/>
          </a:bodyPr>
          <a:lstStyle/>
          <a:p>
            <a:r>
              <a:rPr lang="fa-IR" sz="3600" dirty="0" smtClean="0">
                <a:solidFill>
                  <a:srgbClr val="FF0000"/>
                </a:solidFill>
              </a:rPr>
              <a:t>مثال</a:t>
            </a:r>
            <a:r>
              <a:rPr lang="fa-IR" sz="3600" dirty="0" smtClean="0"/>
              <a:t>: ليست نام اساتيدي که رئيس دانشکده نيستند.</a:t>
            </a:r>
          </a:p>
          <a:p>
            <a:pPr algn="l" rtl="0">
              <a:buNone/>
            </a:pPr>
            <a:r>
              <a:rPr lang="fa-IR" sz="3600" dirty="0" smtClean="0"/>
              <a:t>П</a:t>
            </a:r>
            <a:r>
              <a:rPr lang="en-US" sz="3600" dirty="0" smtClean="0"/>
              <a:t> </a:t>
            </a:r>
            <a:r>
              <a:rPr lang="en-US" sz="3600" baseline="-25000" dirty="0" err="1" smtClean="0"/>
              <a:t>pname</a:t>
            </a:r>
            <a:r>
              <a:rPr lang="en-US" sz="3600" dirty="0" smtClean="0"/>
              <a:t>(</a:t>
            </a:r>
            <a:r>
              <a:rPr lang="en-US" sz="3600" dirty="0" err="1" smtClean="0"/>
              <a:t>prof</a:t>
            </a:r>
            <a:r>
              <a:rPr lang="en-US" sz="3600" dirty="0" smtClean="0"/>
              <a:t>)</a:t>
            </a:r>
            <a:r>
              <a:rPr lang="fa-IR" dirty="0" smtClean="0"/>
              <a:t> </a:t>
            </a:r>
            <a:r>
              <a:rPr lang="en-US" dirty="0" smtClean="0"/>
              <a:t> -  </a:t>
            </a:r>
            <a:r>
              <a:rPr lang="fa-IR" dirty="0" smtClean="0"/>
              <a:t>П</a:t>
            </a:r>
            <a:r>
              <a:rPr lang="en-US" dirty="0" smtClean="0"/>
              <a:t> </a:t>
            </a:r>
            <a:r>
              <a:rPr lang="en-US" baseline="-25000" dirty="0" err="1" smtClean="0"/>
              <a:t>pname</a:t>
            </a:r>
            <a:r>
              <a:rPr lang="en-US" dirty="0" smtClean="0"/>
              <a:t>(</a:t>
            </a:r>
            <a:r>
              <a:rPr lang="en-US" dirty="0" err="1" smtClean="0"/>
              <a:t>clg</a:t>
            </a:r>
            <a:r>
              <a:rPr lang="en-US" dirty="0" smtClean="0"/>
              <a:t>)</a:t>
            </a:r>
            <a:endParaRPr lang="fa-IR" sz="3600" dirty="0" smtClean="0"/>
          </a:p>
          <a:p>
            <a:endParaRPr lang="fa-IR" sz="3600" dirty="0" smtClean="0"/>
          </a:p>
          <a:p>
            <a:r>
              <a:rPr lang="fa-IR" sz="3600" dirty="0" smtClean="0">
                <a:solidFill>
                  <a:srgbClr val="FF0000"/>
                </a:solidFill>
              </a:rPr>
              <a:t>مثال</a:t>
            </a:r>
            <a:r>
              <a:rPr lang="fa-IR" sz="3600" dirty="0" smtClean="0"/>
              <a:t>: ليست اسامي دانشجويان و اساتيد همنام.</a:t>
            </a:r>
            <a:endParaRPr lang="en-US" sz="3600" dirty="0" smtClean="0"/>
          </a:p>
          <a:p>
            <a:pPr algn="l" rtl="0">
              <a:buNone/>
            </a:pPr>
            <a:r>
              <a:rPr lang="fa-IR" sz="3600" dirty="0" smtClean="0"/>
              <a:t>П</a:t>
            </a:r>
            <a:r>
              <a:rPr lang="en-US" sz="3600" dirty="0" smtClean="0"/>
              <a:t> </a:t>
            </a:r>
            <a:r>
              <a:rPr lang="en-US" sz="3600" baseline="-25000" dirty="0" err="1" smtClean="0"/>
              <a:t>pname</a:t>
            </a:r>
            <a:r>
              <a:rPr lang="en-US" sz="3600" dirty="0" smtClean="0"/>
              <a:t>(prof) </a:t>
            </a:r>
            <a:r>
              <a:rPr lang="en-US" sz="3600" dirty="0" smtClean="0">
                <a:latin typeface="Calibri" panose="020F0502020204030204" pitchFamily="34" charset="0"/>
                <a:cs typeface="Calibri" panose="020F0502020204030204" pitchFamily="34" charset="0"/>
                <a:sym typeface="MT Extra"/>
              </a:rPr>
              <a:t>ꓵ </a:t>
            </a:r>
            <a:r>
              <a:rPr lang="fa-IR" dirty="0" smtClean="0"/>
              <a:t> </a:t>
            </a:r>
            <a:r>
              <a:rPr lang="fa-IR" dirty="0" smtClean="0"/>
              <a:t>П</a:t>
            </a:r>
            <a:r>
              <a:rPr lang="en-US" dirty="0" smtClean="0"/>
              <a:t> </a:t>
            </a:r>
            <a:r>
              <a:rPr lang="en-US" baseline="-25000" dirty="0" err="1" smtClean="0"/>
              <a:t>sname</a:t>
            </a:r>
            <a:r>
              <a:rPr lang="en-US" dirty="0" smtClean="0"/>
              <a:t>(stud)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تعاريف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دامنه (</a:t>
            </a:r>
            <a:r>
              <a:rPr lang="en-US" dirty="0" smtClean="0"/>
              <a:t>Domain</a:t>
            </a:r>
            <a:r>
              <a:rPr lang="fa-IR" dirty="0" smtClean="0"/>
              <a:t>)</a:t>
            </a:r>
          </a:p>
          <a:p>
            <a:pPr lvl="1"/>
            <a:r>
              <a:rPr lang="fa-IR" dirty="0" smtClean="0"/>
              <a:t>مجموعه تمام مقادير ممکن براي صفت (</a:t>
            </a:r>
            <a:r>
              <a:rPr lang="en-US" dirty="0" smtClean="0"/>
              <a:t>Attribute</a:t>
            </a:r>
            <a:r>
              <a:rPr lang="fa-IR" dirty="0" smtClean="0"/>
              <a:t>) است.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a-IR" dirty="0" smtClean="0"/>
              <a:t>عملگرهاي پيوند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عملگر ضرب دکارتي (</a:t>
            </a:r>
            <a:r>
              <a:rPr lang="en-US" dirty="0" err="1" smtClean="0"/>
              <a:t>cartesian</a:t>
            </a:r>
            <a:r>
              <a:rPr lang="en-US" dirty="0" smtClean="0"/>
              <a:t> product</a:t>
            </a:r>
            <a:r>
              <a:rPr lang="fa-IR" dirty="0" smtClean="0"/>
              <a:t> با علامت</a:t>
            </a:r>
            <a:r>
              <a:rPr lang="fa-IR" sz="4800" dirty="0" smtClean="0">
                <a:solidFill>
                  <a:srgbClr val="FF0000"/>
                </a:solidFill>
              </a:rPr>
              <a:t>×</a:t>
            </a:r>
            <a:r>
              <a:rPr lang="fa-IR" dirty="0" smtClean="0"/>
              <a:t>)</a:t>
            </a:r>
            <a:endParaRPr lang="en-US" dirty="0" smtClean="0"/>
          </a:p>
          <a:p>
            <a:pPr>
              <a:buNone/>
            </a:pPr>
            <a:r>
              <a:rPr lang="fa-IR" dirty="0" smtClean="0"/>
              <a:t>ترکيب جداول</a:t>
            </a:r>
            <a:endParaRPr lang="en-US" dirty="0" smtClean="0"/>
          </a:p>
          <a:p>
            <a:r>
              <a:rPr lang="fa-IR" dirty="0" smtClean="0"/>
              <a:t>ورودي: </a:t>
            </a:r>
            <a:r>
              <a:rPr lang="fa-IR" dirty="0" smtClean="0">
                <a:solidFill>
                  <a:srgbClr val="FF0000"/>
                </a:solidFill>
              </a:rPr>
              <a:t>دو رابطه</a:t>
            </a:r>
          </a:p>
          <a:p>
            <a:r>
              <a:rPr lang="fa-IR" dirty="0" smtClean="0"/>
              <a:t>خروجي:‌ </a:t>
            </a:r>
            <a:r>
              <a:rPr lang="fa-IR" dirty="0" smtClean="0">
                <a:solidFill>
                  <a:srgbClr val="FF0000"/>
                </a:solidFill>
              </a:rPr>
              <a:t>يک رابطه</a:t>
            </a:r>
          </a:p>
          <a:p>
            <a:r>
              <a:rPr lang="fa-IR" dirty="0" smtClean="0"/>
              <a:t>ستون‌هاي خروجي </a:t>
            </a:r>
            <a:r>
              <a:rPr lang="fa-IR" dirty="0" smtClean="0">
                <a:solidFill>
                  <a:srgbClr val="FF0000"/>
                </a:solidFill>
              </a:rPr>
              <a:t>برابر با</a:t>
            </a:r>
            <a:r>
              <a:rPr lang="fa-IR" dirty="0" smtClean="0"/>
              <a:t> تمام ستون‌هاي دو رابطه ورودي</a:t>
            </a:r>
          </a:p>
          <a:p>
            <a:r>
              <a:rPr lang="fa-IR" dirty="0" smtClean="0"/>
              <a:t>سطرهاي خروجي </a:t>
            </a:r>
            <a:r>
              <a:rPr lang="fa-IR" dirty="0" smtClean="0">
                <a:solidFill>
                  <a:srgbClr val="FF0000"/>
                </a:solidFill>
              </a:rPr>
              <a:t>برابر با</a:t>
            </a:r>
            <a:r>
              <a:rPr lang="fa-IR" dirty="0" smtClean="0"/>
              <a:t> همه ترکيب‌هاي ممکن از دو جدول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1960" y="-99392"/>
            <a:ext cx="4432006" cy="1143000"/>
          </a:xfrm>
        </p:spPr>
        <p:txBody>
          <a:bodyPr/>
          <a:lstStyle/>
          <a:p>
            <a:r>
              <a:rPr lang="fa-I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ضرب دکارتي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1052736"/>
            <a:ext cx="405765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ight Arrow 6"/>
          <p:cNvSpPr/>
          <p:nvPr/>
        </p:nvSpPr>
        <p:spPr>
          <a:xfrm>
            <a:off x="142876" y="1695678"/>
            <a:ext cx="571472" cy="142876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3286116" y="1767116"/>
            <a:ext cx="571472" cy="142876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286116" y="2267182"/>
            <a:ext cx="571472" cy="142876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3286116" y="2767248"/>
            <a:ext cx="571472" cy="142876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285720" y="3645024"/>
            <a:ext cx="571472" cy="142876"/>
          </a:xfrm>
          <a:prstGeom prst="rightArrow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285720" y="4002214"/>
            <a:ext cx="571472" cy="142876"/>
          </a:xfrm>
          <a:prstGeom prst="rightArrow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3" name="Right Arrow 12"/>
          <p:cNvSpPr/>
          <p:nvPr/>
        </p:nvSpPr>
        <p:spPr>
          <a:xfrm>
            <a:off x="285720" y="4359404"/>
            <a:ext cx="571472" cy="142876"/>
          </a:xfrm>
          <a:prstGeom prst="rightArrow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474114"/>
              </p:ext>
            </p:extLst>
          </p:nvPr>
        </p:nvGraphicFramePr>
        <p:xfrm>
          <a:off x="741001" y="1235312"/>
          <a:ext cx="2052860" cy="1674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764"/>
                <a:gridCol w="864096"/>
              </a:tblGrid>
              <a:tr h="418703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Clgname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Clg</a:t>
                      </a:r>
                      <a:r>
                        <a:rPr lang="en-US" dirty="0" smtClean="0"/>
                        <a:t>#</a:t>
                      </a:r>
                      <a:endParaRPr lang="en-US" dirty="0"/>
                    </a:p>
                  </a:txBody>
                  <a:tcPr/>
                </a:tc>
              </a:tr>
              <a:tr h="418703">
                <a:tc>
                  <a:txBody>
                    <a:bodyPr/>
                    <a:lstStyle/>
                    <a:p>
                      <a:r>
                        <a:rPr lang="fa-IR" sz="2000" b="0" dirty="0" smtClean="0">
                          <a:latin typeface="Bnazanin"/>
                          <a:cs typeface="B Nazanin" panose="00000400000000000000" pitchFamily="2" charset="-78"/>
                        </a:rPr>
                        <a:t>ریاضی</a:t>
                      </a:r>
                      <a:endParaRPr lang="en-US" sz="2000" b="0" dirty="0">
                        <a:latin typeface="Bnazanin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000" b="0" dirty="0" smtClean="0">
                          <a:latin typeface="Bnazanin"/>
                          <a:cs typeface="B Nazanin" panose="00000400000000000000" pitchFamily="2" charset="-78"/>
                        </a:rPr>
                        <a:t>1</a:t>
                      </a:r>
                      <a:endParaRPr lang="en-US" sz="2000" b="0" dirty="0">
                        <a:latin typeface="Bnazanin"/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418703">
                <a:tc>
                  <a:txBody>
                    <a:bodyPr/>
                    <a:lstStyle/>
                    <a:p>
                      <a:r>
                        <a:rPr lang="fa-IR" sz="2000" b="0" dirty="0" smtClean="0">
                          <a:latin typeface="Bnazanin"/>
                          <a:cs typeface="B Nazanin" panose="00000400000000000000" pitchFamily="2" charset="-78"/>
                        </a:rPr>
                        <a:t>فیزیک</a:t>
                      </a:r>
                      <a:endParaRPr lang="en-US" sz="2000" b="0" dirty="0">
                        <a:latin typeface="Bnazanin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000" b="0" dirty="0" smtClean="0">
                          <a:latin typeface="Bnazanin"/>
                          <a:cs typeface="B Nazanin" panose="00000400000000000000" pitchFamily="2" charset="-78"/>
                        </a:rPr>
                        <a:t>2</a:t>
                      </a:r>
                      <a:endParaRPr lang="en-US" sz="2000" b="0" dirty="0">
                        <a:latin typeface="Bnazanin"/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418703">
                <a:tc>
                  <a:txBody>
                    <a:bodyPr/>
                    <a:lstStyle/>
                    <a:p>
                      <a:r>
                        <a:rPr lang="fa-IR" sz="2000" b="0" dirty="0" smtClean="0">
                          <a:latin typeface="Bnazanin"/>
                          <a:cs typeface="B Nazanin" panose="00000400000000000000" pitchFamily="2" charset="-78"/>
                        </a:rPr>
                        <a:t>کامپیوتر</a:t>
                      </a:r>
                      <a:endParaRPr lang="en-US" sz="2000" b="0" dirty="0">
                        <a:latin typeface="Bnazanin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000" b="0" dirty="0" smtClean="0">
                          <a:latin typeface="Bnazanin"/>
                          <a:cs typeface="B Nazanin" panose="00000400000000000000" pitchFamily="2" charset="-78"/>
                        </a:rPr>
                        <a:t>10</a:t>
                      </a:r>
                      <a:endParaRPr lang="en-US" sz="2000" b="0" dirty="0">
                        <a:latin typeface="Bnazanin"/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643434"/>
              </p:ext>
            </p:extLst>
          </p:nvPr>
        </p:nvGraphicFramePr>
        <p:xfrm>
          <a:off x="878378" y="3155776"/>
          <a:ext cx="60960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  <a:gridCol w="926232"/>
                <a:gridCol w="1219200"/>
                <a:gridCol w="1219200"/>
                <a:gridCol w="1219200"/>
              </a:tblGrid>
              <a:tr h="350101">
                <a:tc>
                  <a:txBody>
                    <a:bodyPr/>
                    <a:lstStyle/>
                    <a:p>
                      <a:r>
                        <a:rPr lang="en-US" sz="1800" dirty="0" err="1" smtClean="0">
                          <a:cs typeface="B Nazanin" panose="00000400000000000000" pitchFamily="2" charset="-78"/>
                        </a:rPr>
                        <a:t>Clgname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err="1" smtClean="0">
                          <a:cs typeface="B Nazanin" panose="00000400000000000000" pitchFamily="2" charset="-78"/>
                        </a:rPr>
                        <a:t>Clg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#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CLG#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SNAME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S#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23840"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ریاضی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1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10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محمدی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71133848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50101"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ریاضی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1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10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err="1" smtClean="0">
                          <a:cs typeface="B Nazanin" panose="00000400000000000000" pitchFamily="2" charset="-78"/>
                        </a:rPr>
                        <a:t>وکیلی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72130502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50101"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ریاضی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1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1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err="1" smtClean="0">
                          <a:cs typeface="B Nazanin" panose="00000400000000000000" pitchFamily="2" charset="-78"/>
                        </a:rPr>
                        <a:t>علینقی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زاده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72203305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50101"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فیزیک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2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10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محمدی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71133848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50101"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فیزیک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2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10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err="1" smtClean="0">
                          <a:cs typeface="B Nazanin" panose="00000400000000000000" pitchFamily="2" charset="-78"/>
                        </a:rPr>
                        <a:t>وکیلی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72130502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50101"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فیزیک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2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1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err="1" smtClean="0">
                          <a:cs typeface="B Nazanin" panose="00000400000000000000" pitchFamily="2" charset="-78"/>
                        </a:rPr>
                        <a:t>علینقی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زاده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72203305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50101"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کامپیوتر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10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10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محمدی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71133848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50101"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کامپیوتر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10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10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err="1" smtClean="0">
                          <a:cs typeface="B Nazanin" panose="00000400000000000000" pitchFamily="2" charset="-78"/>
                        </a:rPr>
                        <a:t>وکیلی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72130502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50101"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کامپیوتر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10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1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err="1" smtClean="0">
                          <a:cs typeface="B Nazanin" panose="00000400000000000000" pitchFamily="2" charset="-78"/>
                        </a:rPr>
                        <a:t>علینقی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زاده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72203305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Rounded Rectangle 13"/>
          <p:cNvSpPr/>
          <p:nvPr/>
        </p:nvSpPr>
        <p:spPr>
          <a:xfrm>
            <a:off x="857192" y="4221088"/>
            <a:ext cx="6163080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857192" y="5661248"/>
            <a:ext cx="6163080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857192" y="6048584"/>
            <a:ext cx="6163080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8" grpId="0" animBg="1"/>
      <p:bldP spid="1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accent1">
                <a:tint val="66000"/>
                <a:satMod val="160000"/>
                <a:alpha val="18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 fontScale="90000"/>
          </a:bodyPr>
          <a:lstStyle/>
          <a:p>
            <a:r>
              <a:rPr lang="fa-IR" sz="4000" dirty="0" smtClean="0"/>
              <a:t>عملگرهاي پيوند - مثال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/>
          <a:lstStyle/>
          <a:p>
            <a:r>
              <a:rPr lang="fa-IR" dirty="0" smtClean="0"/>
              <a:t>نام دانشکده‌اي که درس شبيه‌سازي در آن ارايه مي‌شود؟</a:t>
            </a:r>
          </a:p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r>
              <a:rPr lang="fa-IR" dirty="0" err="1" smtClean="0"/>
              <a:t>اسامي</a:t>
            </a:r>
            <a:r>
              <a:rPr lang="fa-IR" dirty="0" smtClean="0"/>
              <a:t> </a:t>
            </a:r>
            <a:r>
              <a:rPr lang="fa-IR" dirty="0" err="1" smtClean="0"/>
              <a:t>اساتيد</a:t>
            </a:r>
            <a:r>
              <a:rPr lang="fa-IR" dirty="0" smtClean="0"/>
              <a:t> دانشکده </a:t>
            </a:r>
            <a:r>
              <a:rPr lang="fa-IR" dirty="0" err="1" smtClean="0"/>
              <a:t>کامپيوتر</a:t>
            </a:r>
            <a:r>
              <a:rPr lang="fa-IR" dirty="0" smtClean="0"/>
              <a:t>.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500306"/>
            <a:ext cx="8143913" cy="42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714884"/>
            <a:ext cx="795453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عملگر پيوند شرطي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مانند ضرب دکارتي عمل مي‌کند با اين تفاوت که شرط </a:t>
            </a:r>
            <a:r>
              <a:rPr lang="el-GR" dirty="0" smtClean="0">
                <a:solidFill>
                  <a:srgbClr val="FF0000"/>
                </a:solidFill>
              </a:rPr>
              <a:t>θ</a:t>
            </a:r>
            <a:r>
              <a:rPr lang="fa-IR" dirty="0" smtClean="0"/>
              <a:t> را نيز روي </a:t>
            </a:r>
            <a:r>
              <a:rPr lang="fa-IR" dirty="0" smtClean="0">
                <a:solidFill>
                  <a:srgbClr val="FF0000"/>
                </a:solidFill>
              </a:rPr>
              <a:t>سطرها</a:t>
            </a:r>
            <a:r>
              <a:rPr lang="fa-IR" dirty="0" smtClean="0"/>
              <a:t> اعمال مي‌کند.</a:t>
            </a:r>
          </a:p>
          <a:p>
            <a:r>
              <a:rPr lang="fa-IR" dirty="0" smtClean="0"/>
              <a:t>ورودي: </a:t>
            </a:r>
            <a:r>
              <a:rPr lang="fa-IR" dirty="0" smtClean="0">
                <a:solidFill>
                  <a:srgbClr val="FF0000"/>
                </a:solidFill>
              </a:rPr>
              <a:t>دو رابطه</a:t>
            </a:r>
          </a:p>
          <a:p>
            <a:r>
              <a:rPr lang="fa-IR" dirty="0" smtClean="0"/>
              <a:t>خروجي: </a:t>
            </a:r>
            <a:r>
              <a:rPr lang="fa-IR" dirty="0" smtClean="0">
                <a:solidFill>
                  <a:srgbClr val="FF0000"/>
                </a:solidFill>
              </a:rPr>
              <a:t>يک رابطه</a:t>
            </a:r>
          </a:p>
          <a:p>
            <a:pPr algn="l" rtl="0">
              <a:buNone/>
            </a:pPr>
            <a:r>
              <a:rPr lang="en-US" sz="4400" dirty="0" smtClean="0">
                <a:solidFill>
                  <a:srgbClr val="92D050"/>
                </a:solidFill>
              </a:rPr>
              <a:t>A </a:t>
            </a:r>
            <a:r>
              <a:rPr lang="en-US" sz="4400" dirty="0" smtClean="0">
                <a:solidFill>
                  <a:srgbClr val="92D050"/>
                </a:solidFill>
                <a:cs typeface="Miriam Fixed"/>
              </a:rPr>
              <a:t>×</a:t>
            </a:r>
            <a:r>
              <a:rPr lang="el-GR" sz="4400" baseline="-25000" dirty="0" smtClean="0">
                <a:solidFill>
                  <a:srgbClr val="92D050"/>
                </a:solidFill>
                <a:cs typeface="Miriam Fixed"/>
              </a:rPr>
              <a:t>θ</a:t>
            </a:r>
            <a:r>
              <a:rPr lang="en-US" sz="4400" baseline="-25000" dirty="0" smtClean="0">
                <a:solidFill>
                  <a:srgbClr val="92D050"/>
                </a:solidFill>
                <a:cs typeface="Miriam Fixed"/>
              </a:rPr>
              <a:t> </a:t>
            </a:r>
            <a:r>
              <a:rPr lang="en-US" sz="4400" dirty="0" smtClean="0">
                <a:solidFill>
                  <a:srgbClr val="92D050"/>
                </a:solidFill>
                <a:cs typeface="Miriam Fixed"/>
              </a:rPr>
              <a:t>B = </a:t>
            </a:r>
            <a:r>
              <a:rPr lang="el-GR" sz="4400" dirty="0" smtClean="0">
                <a:solidFill>
                  <a:srgbClr val="92D050"/>
                </a:solidFill>
                <a:cs typeface="Miriam Fixed"/>
              </a:rPr>
              <a:t>σ</a:t>
            </a:r>
            <a:r>
              <a:rPr lang="el-GR" sz="4400" baseline="-25000" dirty="0" smtClean="0">
                <a:solidFill>
                  <a:srgbClr val="92D050"/>
                </a:solidFill>
                <a:cs typeface="Miriam Fixed"/>
              </a:rPr>
              <a:t>θ</a:t>
            </a:r>
            <a:r>
              <a:rPr lang="en-US" sz="4400" baseline="-25000" dirty="0" smtClean="0">
                <a:solidFill>
                  <a:srgbClr val="92D050"/>
                </a:solidFill>
                <a:cs typeface="Miriam Fixed"/>
              </a:rPr>
              <a:t> </a:t>
            </a:r>
            <a:r>
              <a:rPr lang="en-US" sz="4400" dirty="0" smtClean="0">
                <a:solidFill>
                  <a:srgbClr val="92D050"/>
                </a:solidFill>
                <a:cs typeface="Miriam Fixed"/>
              </a:rPr>
              <a:t>(A × B)</a:t>
            </a:r>
            <a:endParaRPr lang="en-US" sz="44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accent1">
                <a:tint val="66000"/>
                <a:satMod val="160000"/>
                <a:alpha val="18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fa-IR" sz="4000" dirty="0" smtClean="0"/>
              <a:t>پيوند شرطي - مثال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شماره درس، نام دروس و نام دانشکده ارايه دهنده دروس چهار واحدي؟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493" y="3214686"/>
            <a:ext cx="8620349" cy="1157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accent1">
                <a:tint val="66000"/>
                <a:satMod val="160000"/>
                <a:alpha val="18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fa-IR" sz="4000" dirty="0" smtClean="0"/>
              <a:t>پيوند شرطي - مثال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شماره و نام دانشجويان به همراه شماره و نام دانشکده محل تحصيل آنها؟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2781" y="3276601"/>
            <a:ext cx="8149747" cy="723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6000">
              <a:schemeClr val="accent1">
                <a:tint val="66000"/>
                <a:satMod val="160000"/>
                <a:alpha val="18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fa-IR" sz="4000" dirty="0" smtClean="0"/>
              <a:t>پيوند شرطي - مثال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اسامي دانشجوياني که </a:t>
            </a:r>
            <a:r>
              <a:rPr lang="fa-IR" smtClean="0"/>
              <a:t>در درس </a:t>
            </a:r>
            <a:r>
              <a:rPr lang="fa-IR" dirty="0" smtClean="0"/>
              <a:t>مدار منطقي ثبت نام کرده‌اند؟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071810"/>
            <a:ext cx="8726587" cy="676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</a:rPr>
              <a:t>عملگر پيوند طبيعي</a:t>
            </a:r>
            <a:r>
              <a:rPr lang="fa-IR" dirty="0" smtClean="0"/>
              <a:t> </a:t>
            </a:r>
            <a:br>
              <a:rPr lang="fa-IR" dirty="0" smtClean="0"/>
            </a:br>
            <a:r>
              <a:rPr lang="fa-IR" dirty="0" smtClean="0"/>
              <a:t>(</a:t>
            </a:r>
            <a:r>
              <a:rPr lang="en-US" dirty="0" smtClean="0"/>
              <a:t>natural Join</a:t>
            </a:r>
            <a:r>
              <a:rPr lang="fa-IR" dirty="0" smtClean="0"/>
              <a:t> با علامت </a:t>
            </a:r>
            <a:r>
              <a:rPr lang="fa-IR" b="1" dirty="0" smtClean="0">
                <a:solidFill>
                  <a:srgbClr val="FF0000"/>
                </a:solidFill>
                <a:latin typeface="MS Mincho"/>
                <a:ea typeface="MS Mincho"/>
                <a:cs typeface="Times New Roman"/>
              </a:rPr>
              <a:t>∞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fa-IR" sz="3600" dirty="0" smtClean="0"/>
          </a:p>
          <a:p>
            <a:r>
              <a:rPr lang="fa-IR" sz="3600" dirty="0" smtClean="0"/>
              <a:t>مانند عملگر پيوند شرطي عمل مي‌کند با اين تفاوت که </a:t>
            </a:r>
            <a:r>
              <a:rPr lang="fa-IR" sz="3600" dirty="0" smtClean="0">
                <a:solidFill>
                  <a:srgbClr val="FF0000"/>
                </a:solidFill>
              </a:rPr>
              <a:t>شرط</a:t>
            </a:r>
            <a:r>
              <a:rPr lang="fa-IR" sz="3600" dirty="0" smtClean="0"/>
              <a:t> بطور اتوماتيک و خودبه خود اعمال </a:t>
            </a:r>
            <a:r>
              <a:rPr lang="fa-IR" sz="3600" dirty="0" err="1" smtClean="0"/>
              <a:t>مي</a:t>
            </a:r>
            <a:r>
              <a:rPr lang="fa-IR" sz="3600" dirty="0" err="1"/>
              <a:t>‌</a:t>
            </a:r>
            <a:r>
              <a:rPr lang="fa-IR" sz="3600" dirty="0" err="1" smtClean="0"/>
              <a:t>گردد</a:t>
            </a:r>
            <a:r>
              <a:rPr lang="fa-IR" sz="3600" dirty="0" smtClean="0"/>
              <a:t>.</a:t>
            </a:r>
          </a:p>
          <a:p>
            <a:endParaRPr lang="fa-IR" sz="3600" dirty="0" smtClean="0"/>
          </a:p>
          <a:p>
            <a:r>
              <a:rPr lang="fa-IR" sz="3600" dirty="0" smtClean="0"/>
              <a:t>اين عملگر روي </a:t>
            </a:r>
            <a:r>
              <a:rPr lang="fa-IR" sz="3600" dirty="0" smtClean="0">
                <a:solidFill>
                  <a:srgbClr val="FF0000"/>
                </a:solidFill>
              </a:rPr>
              <a:t>همه ستون‌هاي همنام </a:t>
            </a:r>
            <a:r>
              <a:rPr lang="fa-IR" sz="3600" dirty="0" smtClean="0"/>
              <a:t>شرط تساوي را اعمال مي‌کند.</a:t>
            </a:r>
          </a:p>
          <a:p>
            <a:r>
              <a:rPr lang="fa-IR" sz="3600" dirty="0" smtClean="0">
                <a:solidFill>
                  <a:srgbClr val="FF0000"/>
                </a:solidFill>
              </a:rPr>
              <a:t>ستون همنام </a:t>
            </a:r>
            <a:r>
              <a:rPr lang="fa-IR" sz="3600" dirty="0" smtClean="0"/>
              <a:t>فقط يکبار در خروجي مي‌آيد.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6000">
              <a:schemeClr val="accent1">
                <a:tint val="66000"/>
                <a:satMod val="160000"/>
                <a:alpha val="18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fa-IR" sz="4000" dirty="0" smtClean="0"/>
              <a:t>پيوند طبيعي - مثال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3600" dirty="0" err="1" smtClean="0">
                <a:solidFill>
                  <a:srgbClr val="C00000"/>
                </a:solidFill>
              </a:rPr>
              <a:t>اسامي</a:t>
            </a:r>
            <a:r>
              <a:rPr lang="fa-IR" sz="3600" dirty="0" smtClean="0">
                <a:solidFill>
                  <a:srgbClr val="C00000"/>
                </a:solidFill>
              </a:rPr>
              <a:t> دروس دانشکده </a:t>
            </a:r>
            <a:r>
              <a:rPr lang="fa-IR" sz="3600" dirty="0" err="1" smtClean="0">
                <a:solidFill>
                  <a:srgbClr val="C00000"/>
                </a:solidFill>
              </a:rPr>
              <a:t>کامپيوتر</a:t>
            </a:r>
            <a:r>
              <a:rPr lang="fa-IR" sz="3600" dirty="0" smtClean="0">
                <a:solidFill>
                  <a:srgbClr val="C00000"/>
                </a:solidFill>
              </a:rPr>
              <a:t>.</a:t>
            </a:r>
            <a:endParaRPr lang="en-US" sz="3600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214686"/>
            <a:ext cx="8332586" cy="723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fa-IR" sz="4000" dirty="0" smtClean="0"/>
              <a:t>پيوند طبيعي - مثال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06" y="1935480"/>
            <a:ext cx="8786842" cy="993454"/>
          </a:xfrm>
        </p:spPr>
        <p:txBody>
          <a:bodyPr>
            <a:normAutofit/>
          </a:bodyPr>
          <a:lstStyle/>
          <a:p>
            <a:r>
              <a:rPr lang="fa-IR" sz="3600" dirty="0" smtClean="0"/>
              <a:t>نام دانشکده دانشجويي به نام محمدي؟</a:t>
            </a:r>
          </a:p>
          <a:p>
            <a:endParaRPr lang="fa-IR" sz="36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142876" y="3000372"/>
            <a:ext cx="8715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 smtClean="0"/>
              <a:t>П</a:t>
            </a:r>
            <a:r>
              <a:rPr lang="en-US" sz="3200" b="1" baseline="-25000" dirty="0" err="1" smtClean="0"/>
              <a:t>clgname</a:t>
            </a:r>
            <a:r>
              <a:rPr lang="en-US" sz="3200" b="1" dirty="0" smtClean="0"/>
              <a:t>(</a:t>
            </a:r>
            <a:r>
              <a:rPr lang="el-GR" sz="3200" b="1" dirty="0" smtClean="0"/>
              <a:t>σ</a:t>
            </a:r>
            <a:r>
              <a:rPr lang="en-US" sz="3200" b="1" baseline="-25000" dirty="0" err="1" smtClean="0"/>
              <a:t>snme</a:t>
            </a:r>
            <a:r>
              <a:rPr lang="en-US" sz="3200" b="1" baseline="-25000" dirty="0" smtClean="0"/>
              <a:t>=‘</a:t>
            </a:r>
            <a:r>
              <a:rPr lang="fa-IR" sz="3200" b="1" baseline="-25000" dirty="0" smtClean="0"/>
              <a:t>محمدي</a:t>
            </a:r>
            <a:r>
              <a:rPr lang="en-US" sz="3200" b="1" baseline="-25000" dirty="0" smtClean="0"/>
              <a:t>’ </a:t>
            </a:r>
            <a:r>
              <a:rPr lang="en-US" sz="3200" b="1" dirty="0" smtClean="0"/>
              <a:t>(stud</a:t>
            </a:r>
            <a:r>
              <a:rPr lang="en-US" sz="3200" b="1" dirty="0" smtClean="0">
                <a:latin typeface="MS Mincho"/>
                <a:ea typeface="MS Mincho"/>
              </a:rPr>
              <a:t>∞</a:t>
            </a:r>
            <a:r>
              <a:rPr lang="az-Cyrl-AZ" sz="3200" b="1" dirty="0" smtClean="0">
                <a:latin typeface="MS Mincho"/>
                <a:ea typeface="MS Mincho"/>
              </a:rPr>
              <a:t>П</a:t>
            </a:r>
            <a:r>
              <a:rPr lang="en-US" sz="3200" b="1" baseline="-25000" dirty="0" err="1" smtClean="0">
                <a:latin typeface="MS Mincho"/>
                <a:ea typeface="MS Mincho"/>
              </a:rPr>
              <a:t>clg#,chgname</a:t>
            </a:r>
            <a:r>
              <a:rPr lang="en-US" sz="3200" b="1" dirty="0" smtClean="0">
                <a:latin typeface="MS Mincho"/>
                <a:ea typeface="MS Mincho"/>
              </a:rPr>
              <a:t>(</a:t>
            </a:r>
            <a:r>
              <a:rPr lang="en-US" sz="3200" b="1" dirty="0" err="1" smtClean="0">
                <a:latin typeface="MS Mincho"/>
                <a:ea typeface="MS Mincho"/>
              </a:rPr>
              <a:t>clg</a:t>
            </a:r>
            <a:r>
              <a:rPr lang="en-US" sz="3200" b="1" dirty="0" smtClean="0">
                <a:latin typeface="MS Mincho"/>
                <a:ea typeface="MS Mincho"/>
              </a:rPr>
              <a:t>)))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تعاريف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رابطه (</a:t>
            </a:r>
            <a:r>
              <a:rPr lang="en-US" dirty="0" smtClean="0"/>
              <a:t>Relation</a:t>
            </a:r>
            <a:r>
              <a:rPr lang="fa-IR" dirty="0" smtClean="0"/>
              <a:t>)</a:t>
            </a:r>
          </a:p>
          <a:p>
            <a:pPr lvl="1"/>
            <a:r>
              <a:rPr lang="fa-IR" dirty="0" smtClean="0"/>
              <a:t>زير مجموعه‌اي از ضرب دکارتي چند دامنه است.</a:t>
            </a:r>
          </a:p>
          <a:p>
            <a:pPr lvl="1"/>
            <a:r>
              <a:rPr lang="fa-IR" dirty="0" smtClean="0"/>
              <a:t>مثال: اگر داشته باشيم </a:t>
            </a:r>
            <a:r>
              <a:rPr lang="en-US" dirty="0" smtClean="0"/>
              <a:t>D2: Integer</a:t>
            </a:r>
            <a:r>
              <a:rPr lang="fa-IR" dirty="0" smtClean="0"/>
              <a:t> و </a:t>
            </a:r>
            <a:r>
              <a:rPr lang="en-US" dirty="0" smtClean="0"/>
              <a:t>D1: String</a:t>
            </a:r>
            <a:r>
              <a:rPr lang="fa-IR" dirty="0" smtClean="0"/>
              <a:t> آنگاه هر مجموعه‌اي که عضوهايش زوج‌هاي </a:t>
            </a:r>
            <a:r>
              <a:rPr lang="en-US" dirty="0" smtClean="0"/>
              <a:t>(D1,D2)</a:t>
            </a:r>
            <a:r>
              <a:rPr lang="fa-IR" dirty="0" smtClean="0"/>
              <a:t>‌باشند يک رابطه است.</a:t>
            </a:r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42910" y="4286256"/>
          <a:ext cx="4000528" cy="19389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0264"/>
                <a:gridCol w="2000264"/>
              </a:tblGrid>
              <a:tr h="56730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cs typeface="B Nazanin" pitchFamily="2" charset="-78"/>
                        </a:rPr>
                        <a:t>D1:</a:t>
                      </a:r>
                      <a:r>
                        <a:rPr lang="en-US" sz="2400" baseline="0" dirty="0" smtClean="0">
                          <a:cs typeface="B Nazanin" pitchFamily="2" charset="-78"/>
                        </a:rPr>
                        <a:t> String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cs typeface="B Nazanin" pitchFamily="2" charset="-78"/>
                        </a:rPr>
                        <a:t>D2: Integer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1361521"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cs typeface="B Nazanin" pitchFamily="2" charset="-78"/>
                        </a:rPr>
                        <a:t>علي</a:t>
                      </a:r>
                    </a:p>
                    <a:p>
                      <a:pPr algn="ctr"/>
                      <a:r>
                        <a:rPr lang="fa-IR" sz="2800" dirty="0" smtClean="0">
                          <a:cs typeface="B Nazanin" pitchFamily="2" charset="-78"/>
                        </a:rPr>
                        <a:t>رضا</a:t>
                      </a:r>
                    </a:p>
                    <a:p>
                      <a:pPr algn="ctr"/>
                      <a:r>
                        <a:rPr lang="fa-IR" sz="2800" dirty="0" smtClean="0">
                          <a:cs typeface="B Nazanin" pitchFamily="2" charset="-78"/>
                        </a:rPr>
                        <a:t>--</a:t>
                      </a:r>
                      <a:endParaRPr lang="en-US" sz="28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cs typeface="B Nazanin" pitchFamily="2" charset="-78"/>
                        </a:rPr>
                        <a:t>10</a:t>
                      </a:r>
                    </a:p>
                    <a:p>
                      <a:pPr algn="ctr"/>
                      <a:r>
                        <a:rPr lang="fa-IR" sz="2800" dirty="0" smtClean="0">
                          <a:cs typeface="B Nazanin" pitchFamily="2" charset="-78"/>
                        </a:rPr>
                        <a:t>20</a:t>
                      </a:r>
                    </a:p>
                    <a:p>
                      <a:pPr algn="ctr"/>
                      <a:r>
                        <a:rPr lang="fa-IR" sz="2800" dirty="0" smtClean="0">
                          <a:cs typeface="B Nazanin" pitchFamily="2" charset="-78"/>
                        </a:rPr>
                        <a:t>--</a:t>
                      </a:r>
                      <a:endParaRPr lang="en-US" sz="2800" dirty="0">
                        <a:cs typeface="B Nazani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786314" y="4643446"/>
            <a:ext cx="40005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بهترين راه نمايش و پياده‌سازي رابطه به وسيله جدول است</a:t>
            </a:r>
            <a:endParaRPr lang="en-US" sz="3200" dirty="0">
              <a:solidFill>
                <a:schemeClr val="accent2">
                  <a:lumMod val="50000"/>
                </a:schemeClr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9000">
              <a:schemeClr val="accent1">
                <a:tint val="66000"/>
                <a:satMod val="160000"/>
                <a:alpha val="18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fa-IR" sz="4000" dirty="0" smtClean="0">
                <a:solidFill>
                  <a:srgbClr val="C00000"/>
                </a:solidFill>
              </a:rPr>
              <a:t>پيوند طبيعي - مثال</a:t>
            </a: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3600" dirty="0" smtClean="0"/>
              <a:t>اسامي دروسي که دانشجويي به نام محمدي در ترم 761 اخذ نموده است؟</a:t>
            </a:r>
            <a:endParaRPr lang="en-US" sz="36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643314"/>
            <a:ext cx="7490036" cy="1596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fa-IR" sz="4000" dirty="0" smtClean="0"/>
              <a:t>پيوند طبيعي - مثال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064892"/>
          </a:xfrm>
        </p:spPr>
        <p:txBody>
          <a:bodyPr>
            <a:normAutofit/>
          </a:bodyPr>
          <a:lstStyle/>
          <a:p>
            <a:pPr algn="l" rtl="0">
              <a:buNone/>
            </a:pPr>
            <a:r>
              <a:rPr lang="en-US" sz="3600" dirty="0" err="1" smtClean="0"/>
              <a:t>П</a:t>
            </a:r>
            <a:r>
              <a:rPr lang="en-US" sz="4000" baseline="-25000" dirty="0" err="1" smtClean="0"/>
              <a:t>sname</a:t>
            </a:r>
            <a:r>
              <a:rPr lang="en-US" sz="3600" dirty="0" smtClean="0"/>
              <a:t>(</a:t>
            </a:r>
            <a:r>
              <a:rPr lang="en-US" sz="3600" dirty="0" err="1" smtClean="0"/>
              <a:t>stud</a:t>
            </a:r>
            <a:r>
              <a:rPr lang="en-US" sz="3600" dirty="0" err="1" smtClean="0">
                <a:latin typeface="MS Mincho"/>
                <a:ea typeface="MS Mincho"/>
              </a:rPr>
              <a:t>∞clg</a:t>
            </a:r>
            <a:r>
              <a:rPr lang="en-US" sz="3600" dirty="0" smtClean="0">
                <a:latin typeface="MS Mincho"/>
                <a:ea typeface="MS Mincho"/>
              </a:rPr>
              <a:t>)</a:t>
            </a:r>
          </a:p>
          <a:p>
            <a:pPr algn="l" rtl="0">
              <a:buNone/>
            </a:pPr>
            <a:endParaRPr lang="en-US" sz="3600" dirty="0" smtClean="0">
              <a:latin typeface="MS Mincho"/>
              <a:ea typeface="MS Mincho"/>
            </a:endParaRPr>
          </a:p>
        </p:txBody>
      </p:sp>
      <p:sp>
        <p:nvSpPr>
          <p:cNvPr id="4" name="Rectangle 3"/>
          <p:cNvSpPr/>
          <p:nvPr/>
        </p:nvSpPr>
        <p:spPr>
          <a:xfrm flipH="1">
            <a:off x="71406" y="3286124"/>
            <a:ext cx="88583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fa-IR" sz="3200" dirty="0" smtClean="0">
                <a:solidFill>
                  <a:srgbClr val="C00000"/>
                </a:solidFill>
                <a:latin typeface="MS Mincho"/>
                <a:ea typeface="MS Mincho"/>
                <a:cs typeface="B Nazanin" panose="00000400000000000000" pitchFamily="2" charset="-78"/>
              </a:rPr>
              <a:t>اسامي دانشجوياني که در دانشکده محل تولدشان تحصيل مي‌کنند.</a:t>
            </a:r>
            <a:endParaRPr lang="en-US" sz="32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r>
              <a:rPr lang="fa-IR" dirty="0" smtClean="0"/>
              <a:t>عملگر نيم پيوند (</a:t>
            </a:r>
            <a:r>
              <a:rPr lang="en-US" sz="4400" dirty="0" smtClean="0"/>
              <a:t>Semi Join</a:t>
            </a:r>
            <a:r>
              <a:rPr lang="fa-IR" sz="4400" dirty="0" smtClean="0"/>
              <a:t> با  علامت </a:t>
            </a:r>
            <a:r>
              <a:rPr lang="fa-IR" b="1" dirty="0" smtClean="0">
                <a:solidFill>
                  <a:srgbClr val="C00000"/>
                </a:solidFill>
                <a:latin typeface="MS Mincho"/>
                <a:ea typeface="MS Mincho"/>
              </a:rPr>
              <a:t>∝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3600" dirty="0" smtClean="0"/>
              <a:t>ورودي: </a:t>
            </a:r>
            <a:r>
              <a:rPr lang="fa-IR" sz="3600" dirty="0" smtClean="0">
                <a:solidFill>
                  <a:srgbClr val="C00000"/>
                </a:solidFill>
              </a:rPr>
              <a:t>دو رابطه</a:t>
            </a:r>
          </a:p>
          <a:p>
            <a:r>
              <a:rPr lang="fa-IR" sz="3600" dirty="0" smtClean="0"/>
              <a:t>خروجي: </a:t>
            </a:r>
            <a:r>
              <a:rPr lang="fa-IR" sz="3600" dirty="0" smtClean="0">
                <a:solidFill>
                  <a:srgbClr val="C00000"/>
                </a:solidFill>
              </a:rPr>
              <a:t>يک رابطه</a:t>
            </a:r>
          </a:p>
          <a:p>
            <a:r>
              <a:rPr lang="fa-IR" sz="3600" dirty="0" smtClean="0"/>
              <a:t>در خروجي فقط </a:t>
            </a:r>
            <a:r>
              <a:rPr lang="fa-IR" sz="3600" dirty="0" smtClean="0">
                <a:solidFill>
                  <a:srgbClr val="C00000"/>
                </a:solidFill>
              </a:rPr>
              <a:t>ستون‌هاي جدول اول </a:t>
            </a:r>
            <a:r>
              <a:rPr lang="fa-IR" sz="3600" dirty="0" smtClean="0"/>
              <a:t>مي‌آيد.</a:t>
            </a:r>
          </a:p>
          <a:p>
            <a:pPr algn="l" rtl="0">
              <a:lnSpc>
                <a:spcPct val="150000"/>
              </a:lnSpc>
            </a:pPr>
            <a:r>
              <a:rPr lang="en-US" sz="3600" dirty="0" smtClean="0"/>
              <a:t>A </a:t>
            </a:r>
            <a:r>
              <a:rPr lang="en-US" sz="3600" b="1" dirty="0" smtClean="0">
                <a:latin typeface="MS Mincho"/>
                <a:ea typeface="MS Mincho"/>
              </a:rPr>
              <a:t>∝</a:t>
            </a:r>
            <a:r>
              <a:rPr lang="en-US" sz="3600" dirty="0" smtClean="0">
                <a:latin typeface="MS Mincho"/>
                <a:ea typeface="MS Mincho"/>
              </a:rPr>
              <a:t> B = </a:t>
            </a:r>
            <a:r>
              <a:rPr lang="az-Cyrl-AZ" sz="3600" dirty="0" smtClean="0">
                <a:latin typeface="MS Mincho"/>
                <a:ea typeface="MS Mincho"/>
              </a:rPr>
              <a:t>П</a:t>
            </a:r>
            <a:r>
              <a:rPr lang="en-US" sz="3600" b="1" baseline="-25000" dirty="0" smtClean="0">
                <a:latin typeface="MS Mincho"/>
                <a:ea typeface="MS Mincho"/>
              </a:rPr>
              <a:t>A </a:t>
            </a:r>
            <a:r>
              <a:rPr lang="en-US" sz="3600" dirty="0" smtClean="0">
                <a:latin typeface="MS Mincho"/>
                <a:ea typeface="MS Mincho"/>
              </a:rPr>
              <a:t>(A </a:t>
            </a:r>
            <a:r>
              <a:rPr lang="en-US" sz="3600" b="1" dirty="0" smtClean="0">
                <a:latin typeface="MS Mincho"/>
                <a:ea typeface="MS Mincho"/>
              </a:rPr>
              <a:t>∞</a:t>
            </a:r>
            <a:r>
              <a:rPr lang="en-US" sz="3600" dirty="0" smtClean="0">
                <a:latin typeface="MS Mincho"/>
                <a:ea typeface="MS Mincho"/>
              </a:rPr>
              <a:t> B)</a:t>
            </a:r>
          </a:p>
          <a:p>
            <a:pPr algn="r">
              <a:lnSpc>
                <a:spcPct val="150000"/>
              </a:lnSpc>
              <a:buNone/>
            </a:pPr>
            <a:r>
              <a:rPr lang="fa-IR" sz="3600" dirty="0" smtClean="0">
                <a:latin typeface="MS Mincho"/>
                <a:ea typeface="MS Mincho"/>
              </a:rPr>
              <a:t>بيشترين کاربرد در بانک اطلاعات نامتمرکز</a:t>
            </a:r>
            <a:endParaRPr lang="fa-IR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7000">
              <a:schemeClr val="accent1">
                <a:tint val="66000"/>
                <a:satMod val="160000"/>
                <a:alpha val="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fa-IR" sz="4000" dirty="0" smtClean="0">
                <a:solidFill>
                  <a:srgbClr val="C00000"/>
                </a:solidFill>
              </a:rPr>
              <a:t>نيم پيوند - مثال</a:t>
            </a: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شماره و نام دانشجوياني که در دانشکده کامپيوتر درس مي‌خوانند؟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3233738"/>
            <a:ext cx="8786873" cy="52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5540" y="4429132"/>
            <a:ext cx="764842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1000">
              <a:schemeClr val="bg1">
                <a:alpha val="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fa-IR" sz="4000" dirty="0" smtClean="0">
                <a:solidFill>
                  <a:srgbClr val="C00000"/>
                </a:solidFill>
              </a:rPr>
              <a:t>نيم پيوند - مثال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401080" cy="4389120"/>
          </a:xfrm>
        </p:spPr>
        <p:txBody>
          <a:bodyPr>
            <a:normAutofit/>
          </a:bodyPr>
          <a:lstStyle/>
          <a:p>
            <a:r>
              <a:rPr lang="fa-IR" sz="3600" dirty="0" smtClean="0"/>
              <a:t>اسامي دانشجوياني که در نيمسال 841 با رئيس دانشکده خود درس داشته‌اند؟</a:t>
            </a:r>
            <a:endParaRPr lang="en-US" sz="36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05202"/>
            <a:ext cx="8513980" cy="566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ساير عملگرها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5400" dirty="0" smtClean="0">
                <a:latin typeface="MS Mincho"/>
                <a:ea typeface="MS Mincho"/>
              </a:rPr>
              <a:t>عملگر جايگزيني</a:t>
            </a:r>
            <a:r>
              <a:rPr lang="fa-IR" sz="6600" dirty="0" smtClean="0">
                <a:latin typeface="MS Mincho"/>
                <a:ea typeface="MS Mincho"/>
              </a:rPr>
              <a:t> (</a:t>
            </a:r>
            <a:r>
              <a:rPr lang="en-US" sz="6600" dirty="0" smtClean="0">
                <a:latin typeface="MS Mincho"/>
                <a:ea typeface="MS Mincho"/>
              </a:rPr>
              <a:t>←</a:t>
            </a:r>
            <a:r>
              <a:rPr lang="fa-IR" sz="6600" dirty="0" smtClean="0">
                <a:latin typeface="MS Mincho"/>
                <a:ea typeface="MS Mincho"/>
              </a:rPr>
              <a:t>)	</a:t>
            </a:r>
          </a:p>
          <a:p>
            <a:r>
              <a:rPr lang="fa-IR" sz="5400" dirty="0" smtClean="0">
                <a:latin typeface="MS Mincho"/>
                <a:ea typeface="MS Mincho"/>
              </a:rPr>
              <a:t>عملگر نامگذاري</a:t>
            </a:r>
            <a:r>
              <a:rPr lang="fa-IR" sz="6600" dirty="0" smtClean="0">
                <a:latin typeface="MS Mincho"/>
                <a:ea typeface="MS Mincho"/>
              </a:rPr>
              <a:t> (</a:t>
            </a:r>
            <a:r>
              <a:rPr lang="el-GR" sz="6600" dirty="0" smtClean="0">
                <a:latin typeface="MS Mincho"/>
                <a:ea typeface="MS Mincho"/>
              </a:rPr>
              <a:t>ρ</a:t>
            </a:r>
            <a:r>
              <a:rPr lang="fa-IR" sz="6600" dirty="0" smtClean="0">
                <a:latin typeface="MS Mincho"/>
                <a:ea typeface="MS Mincho"/>
              </a:rPr>
              <a:t>)		</a:t>
            </a:r>
          </a:p>
          <a:p>
            <a:r>
              <a:rPr lang="fa-IR" sz="5400" dirty="0" smtClean="0">
                <a:latin typeface="MS Mincho"/>
                <a:ea typeface="MS Mincho"/>
              </a:rPr>
              <a:t>عملگر تقسيم</a:t>
            </a:r>
            <a:r>
              <a:rPr lang="fa-IR" sz="6600" dirty="0" smtClean="0">
                <a:latin typeface="MS Mincho"/>
                <a:ea typeface="MS Mincho"/>
              </a:rPr>
              <a:t> ( ÷ )</a:t>
            </a:r>
            <a:endParaRPr 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fa-IR" sz="4800" dirty="0" smtClean="0">
                <a:solidFill>
                  <a:srgbClr val="C00000"/>
                </a:solidFill>
                <a:latin typeface="MS Mincho"/>
                <a:ea typeface="MS Mincho"/>
              </a:rPr>
              <a:t>عملگر جايگزيني</a:t>
            </a:r>
            <a:r>
              <a:rPr lang="fa-IR" sz="6000" dirty="0" smtClean="0">
                <a:solidFill>
                  <a:srgbClr val="C00000"/>
                </a:solidFill>
                <a:latin typeface="MS Mincho"/>
                <a:ea typeface="MS Mincho"/>
              </a:rPr>
              <a:t> (</a:t>
            </a:r>
            <a:r>
              <a:rPr lang="en-US" sz="6000" dirty="0" smtClean="0">
                <a:solidFill>
                  <a:srgbClr val="C00000"/>
                </a:solidFill>
                <a:latin typeface="MS Mincho"/>
                <a:ea typeface="MS Mincho"/>
              </a:rPr>
              <a:t>←</a:t>
            </a:r>
            <a:r>
              <a:rPr lang="fa-IR" sz="6000" dirty="0" smtClean="0">
                <a:solidFill>
                  <a:srgbClr val="C00000"/>
                </a:solidFill>
                <a:latin typeface="MS Mincho"/>
                <a:ea typeface="MS Mincho"/>
              </a:rPr>
              <a:t>)	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35480"/>
            <a:ext cx="9144000" cy="4389120"/>
          </a:xfrm>
        </p:spPr>
        <p:txBody>
          <a:bodyPr>
            <a:normAutofit/>
          </a:bodyPr>
          <a:lstStyle/>
          <a:p>
            <a:r>
              <a:rPr lang="fa-IR" sz="3600" dirty="0" smtClean="0"/>
              <a:t>حاصل عبارت </a:t>
            </a:r>
            <a:r>
              <a:rPr lang="fa-IR" sz="3600" dirty="0" smtClean="0">
                <a:solidFill>
                  <a:srgbClr val="C00000"/>
                </a:solidFill>
              </a:rPr>
              <a:t>سمت راست</a:t>
            </a:r>
            <a:r>
              <a:rPr lang="fa-IR" sz="3600" dirty="0" smtClean="0"/>
              <a:t> را در </a:t>
            </a:r>
            <a:r>
              <a:rPr lang="fa-IR" sz="3600" dirty="0" smtClean="0">
                <a:solidFill>
                  <a:srgbClr val="C00000"/>
                </a:solidFill>
              </a:rPr>
              <a:t>رابطه سمت چپ</a:t>
            </a:r>
            <a:r>
              <a:rPr lang="fa-IR" sz="3600" dirty="0" smtClean="0"/>
              <a:t> قرار مي‌دهد.</a:t>
            </a:r>
          </a:p>
          <a:p>
            <a:endParaRPr lang="fa-IR" sz="3600" dirty="0" smtClean="0"/>
          </a:p>
          <a:p>
            <a:pPr algn="ctr">
              <a:buNone/>
            </a:pPr>
            <a:r>
              <a:rPr lang="en-US" sz="4400" b="1" dirty="0" smtClean="0">
                <a:solidFill>
                  <a:schemeClr val="tx2"/>
                </a:solidFill>
              </a:rPr>
              <a:t>A   </a:t>
            </a:r>
            <a:r>
              <a:rPr lang="en-US" sz="4400" b="1" dirty="0" smtClean="0">
                <a:solidFill>
                  <a:schemeClr val="tx2"/>
                </a:solidFill>
                <a:latin typeface="MS Mincho"/>
                <a:ea typeface="MS Mincho"/>
              </a:rPr>
              <a:t>←  B</a:t>
            </a:r>
            <a:endParaRPr lang="en-US" sz="4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fa-IR" sz="4000" dirty="0" smtClean="0">
                <a:solidFill>
                  <a:srgbClr val="C00000"/>
                </a:solidFill>
                <a:latin typeface="MS Mincho"/>
                <a:ea typeface="MS Mincho"/>
              </a:rPr>
              <a:t>عملگر جايگزيني</a:t>
            </a:r>
            <a:r>
              <a:rPr lang="en-US" sz="4800" dirty="0" smtClean="0">
                <a:solidFill>
                  <a:srgbClr val="C00000"/>
                </a:solidFill>
                <a:latin typeface="MS Mincho"/>
                <a:ea typeface="MS Mincho"/>
              </a:rPr>
              <a:t> </a:t>
            </a:r>
            <a:r>
              <a:rPr lang="fa-IR" sz="4800" dirty="0" smtClean="0">
                <a:solidFill>
                  <a:srgbClr val="C00000"/>
                </a:solidFill>
                <a:latin typeface="MS Mincho"/>
                <a:ea typeface="MS Mincho"/>
              </a:rPr>
              <a:t>- مثال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3600" dirty="0" smtClean="0"/>
              <a:t>فرض کنيد جدولي به نام </a:t>
            </a:r>
            <a:r>
              <a:rPr lang="en-US" sz="3600" dirty="0" err="1" smtClean="0"/>
              <a:t>goodstud</a:t>
            </a:r>
            <a:r>
              <a:rPr lang="fa-IR" sz="3600" dirty="0" smtClean="0"/>
              <a:t>‌ با همان ساختار جدول دانشجو وجود دارد، مشخصات دانشجويان معدل الف را در آن قرار دهيد.</a:t>
            </a:r>
            <a:endParaRPr lang="en-US" sz="36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12" y="4357694"/>
            <a:ext cx="8401092" cy="900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2165004"/>
            <a:ext cx="7808654" cy="3977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ight Arrow 4"/>
          <p:cNvSpPr/>
          <p:nvPr/>
        </p:nvSpPr>
        <p:spPr>
          <a:xfrm>
            <a:off x="71438" y="2857496"/>
            <a:ext cx="785786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71438" y="4357694"/>
            <a:ext cx="785786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190752"/>
            <a:ext cx="78295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000109"/>
            <a:ext cx="7929618" cy="849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6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fa-IR" sz="4800" dirty="0" smtClean="0">
                <a:latin typeface="MS Mincho"/>
                <a:ea typeface="MS Mincho"/>
              </a:rPr>
              <a:t>عملگر نامگذاري</a:t>
            </a:r>
            <a:r>
              <a:rPr lang="fa-IR" sz="6000" dirty="0" smtClean="0">
                <a:latin typeface="MS Mincho"/>
                <a:ea typeface="MS Mincho"/>
              </a:rPr>
              <a:t> (</a:t>
            </a:r>
            <a:r>
              <a:rPr lang="el-GR" sz="6000" dirty="0" smtClean="0">
                <a:latin typeface="MS Mincho"/>
                <a:ea typeface="MS Mincho"/>
              </a:rPr>
              <a:t>ρ</a:t>
            </a:r>
            <a:r>
              <a:rPr lang="fa-IR" sz="6000" dirty="0" smtClean="0">
                <a:latin typeface="MS Mincho"/>
                <a:ea typeface="MS Mincho"/>
              </a:rPr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3600" dirty="0" smtClean="0"/>
              <a:t>با دستور      ، نام </a:t>
            </a:r>
            <a:r>
              <a:rPr lang="en-US" sz="3600" dirty="0" smtClean="0"/>
              <a:t>b</a:t>
            </a:r>
            <a:r>
              <a:rPr lang="fa-IR" sz="3600" dirty="0" smtClean="0"/>
              <a:t> بر روي جدول </a:t>
            </a:r>
            <a:r>
              <a:rPr lang="en-US" sz="3600" dirty="0" smtClean="0"/>
              <a:t>a</a:t>
            </a:r>
            <a:r>
              <a:rPr lang="fa-IR" sz="3600" dirty="0" smtClean="0"/>
              <a:t> گذاشته مي‌شود.</a:t>
            </a:r>
          </a:p>
          <a:p>
            <a:endParaRPr lang="fa-IR" sz="3600" dirty="0" smtClean="0"/>
          </a:p>
          <a:p>
            <a:r>
              <a:rPr lang="fa-IR" sz="3600" dirty="0" smtClean="0">
                <a:solidFill>
                  <a:srgbClr val="FF0000"/>
                </a:solidFill>
              </a:rPr>
              <a:t>نکته1</a:t>
            </a:r>
            <a:r>
              <a:rPr lang="fa-IR" sz="3600" dirty="0" smtClean="0"/>
              <a:t>: حوزه اعتبار نام جديد، فقط در آن دستور است.</a:t>
            </a:r>
          </a:p>
          <a:p>
            <a:r>
              <a:rPr lang="fa-IR" sz="3600" dirty="0" smtClean="0">
                <a:solidFill>
                  <a:srgbClr val="FF0000"/>
                </a:solidFill>
              </a:rPr>
              <a:t>نکته2:</a:t>
            </a:r>
            <a:r>
              <a:rPr lang="fa-IR" sz="3600" dirty="0" smtClean="0"/>
              <a:t> کاربرد زماني که از يک جدول دو يا چند بار در پرس و جو استفاده مي‌شود.</a:t>
            </a:r>
            <a:endParaRPr lang="en-US" sz="36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2000239"/>
            <a:ext cx="571504" cy="619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تعاريف مدل رابطه‌اي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cs typeface="B Nazanin" pitchFamily="2" charset="-78"/>
                        </a:rPr>
                        <a:t>نحوه نمايش</a:t>
                      </a:r>
                      <a:endParaRPr lang="en-US" sz="32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cs typeface="B Nazanin" pitchFamily="2" charset="-78"/>
                        </a:rPr>
                        <a:t>معادل در </a:t>
                      </a:r>
                      <a:endParaRPr lang="en-US" sz="3200" dirty="0" smtClean="0">
                        <a:cs typeface="B Nazanin" pitchFamily="2" charset="-78"/>
                      </a:endParaRPr>
                    </a:p>
                    <a:p>
                      <a:pPr algn="ctr" rtl="1"/>
                      <a:r>
                        <a:rPr lang="fa-IR" sz="3200" dirty="0" smtClean="0">
                          <a:cs typeface="B Nazanin" pitchFamily="2" charset="-78"/>
                        </a:rPr>
                        <a:t>مدل رابطه‌اي</a:t>
                      </a:r>
                      <a:endParaRPr lang="en-US" sz="32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cs typeface="B Nazanin" pitchFamily="2" charset="-78"/>
                        </a:rPr>
                        <a:t>مفاهيم اساسي</a:t>
                      </a:r>
                      <a:r>
                        <a:rPr lang="fa-IR" sz="3200" baseline="0" dirty="0" smtClean="0">
                          <a:cs typeface="B Nazanin" pitchFamily="2" charset="-78"/>
                        </a:rPr>
                        <a:t> بانک اطلاعات</a:t>
                      </a:r>
                      <a:endParaRPr lang="en-US" sz="3200" dirty="0">
                        <a:cs typeface="B Nazanin" pitchFamily="2" charset="-78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cs typeface="B Nazanin" pitchFamily="2" charset="-78"/>
                        </a:rPr>
                        <a:t>جدول </a:t>
                      </a:r>
                      <a:r>
                        <a:rPr lang="en-US" sz="3200" dirty="0" smtClean="0">
                          <a:cs typeface="B Nazanin" pitchFamily="2" charset="-78"/>
                        </a:rPr>
                        <a:t>Table</a:t>
                      </a:r>
                      <a:endParaRPr lang="en-US" sz="32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cs typeface="B Nazanin" pitchFamily="2" charset="-78"/>
                        </a:rPr>
                        <a:t>رابطه </a:t>
                      </a:r>
                      <a:r>
                        <a:rPr lang="en-US" sz="3200" dirty="0" smtClean="0">
                          <a:cs typeface="B Nazanin" pitchFamily="2" charset="-78"/>
                        </a:rPr>
                        <a:t>Relation</a:t>
                      </a:r>
                      <a:endParaRPr lang="en-US" sz="32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cs typeface="B Nazanin" pitchFamily="2" charset="-78"/>
                        </a:rPr>
                        <a:t>موجوديت</a:t>
                      </a:r>
                      <a:r>
                        <a:rPr lang="fa-IR" sz="3200" baseline="0" dirty="0" smtClean="0">
                          <a:cs typeface="B Nazanin" pitchFamily="2" charset="-78"/>
                        </a:rPr>
                        <a:t> </a:t>
                      </a:r>
                      <a:r>
                        <a:rPr lang="en-US" sz="3200" baseline="0" dirty="0" smtClean="0">
                          <a:cs typeface="B Nazanin" pitchFamily="2" charset="-78"/>
                        </a:rPr>
                        <a:t>Entity</a:t>
                      </a:r>
                      <a:endParaRPr lang="en-US" sz="3200" dirty="0">
                        <a:cs typeface="B Nazanin" pitchFamily="2" charset="-78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en-US" sz="3200" dirty="0" smtClean="0">
                          <a:cs typeface="B Nazanin" pitchFamily="2" charset="-78"/>
                        </a:rPr>
                        <a:t>Row</a:t>
                      </a:r>
                      <a:endParaRPr lang="en-US" sz="32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cs typeface="B Nazanin" pitchFamily="2" charset="-78"/>
                        </a:rPr>
                        <a:t>زوج مرتب </a:t>
                      </a:r>
                      <a:r>
                        <a:rPr lang="en-US" sz="3200" dirty="0" err="1" smtClean="0">
                          <a:cs typeface="B Nazanin" pitchFamily="2" charset="-78"/>
                        </a:rPr>
                        <a:t>Tuple</a:t>
                      </a:r>
                      <a:endParaRPr lang="en-US" sz="32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3200" dirty="0" smtClean="0">
                          <a:cs typeface="B Nazanin" pitchFamily="2" charset="-78"/>
                        </a:rPr>
                        <a:t>Entity Instance</a:t>
                      </a:r>
                      <a:endParaRPr lang="en-US" sz="3200" dirty="0">
                        <a:cs typeface="B Nazanin" pitchFamily="2" charset="-78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en-US" sz="3200" dirty="0" smtClean="0">
                          <a:cs typeface="B Nazanin" pitchFamily="2" charset="-78"/>
                        </a:rPr>
                        <a:t>Col</a:t>
                      </a:r>
                      <a:endParaRPr lang="en-US" sz="32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3200" dirty="0" smtClean="0">
                          <a:cs typeface="B Nazanin" pitchFamily="2" charset="-78"/>
                        </a:rPr>
                        <a:t>Attribute</a:t>
                      </a:r>
                      <a:endParaRPr lang="en-US" sz="32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3200" dirty="0" smtClean="0">
                          <a:cs typeface="B Nazanin" pitchFamily="2" charset="-78"/>
                        </a:rPr>
                        <a:t>Attribute</a:t>
                      </a:r>
                      <a:endParaRPr lang="en-US" sz="3200" dirty="0">
                        <a:cs typeface="B Nazanin" pitchFamily="2" charset="-78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cs typeface="B Nazanin" pitchFamily="2" charset="-78"/>
                        </a:rPr>
                        <a:t>توسط</a:t>
                      </a:r>
                      <a:r>
                        <a:rPr lang="fa-IR" sz="3200" baseline="0" dirty="0" smtClean="0">
                          <a:cs typeface="B Nazanin" pitchFamily="2" charset="-78"/>
                        </a:rPr>
                        <a:t> کليد (اصلي و خارجي)</a:t>
                      </a:r>
                      <a:endParaRPr lang="en-US" sz="32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cs typeface="B Nazanin" pitchFamily="2" charset="-78"/>
                        </a:rPr>
                        <a:t>-</a:t>
                      </a:r>
                      <a:endParaRPr lang="en-US" sz="32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3200" dirty="0" smtClean="0">
                          <a:cs typeface="B Nazanin" pitchFamily="2" charset="-78"/>
                        </a:rPr>
                        <a:t>Relation ship</a:t>
                      </a:r>
                      <a:endParaRPr lang="en-US" sz="3200" dirty="0">
                        <a:cs typeface="B Nazanin" pitchFamily="2" charset="-78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4000">
              <a:schemeClr val="bg1">
                <a:lumMod val="9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fa-IR" sz="2800" dirty="0" smtClean="0">
                <a:latin typeface="MS Mincho"/>
                <a:ea typeface="MS Mincho"/>
              </a:rPr>
              <a:t>عملگر نامگذاري</a:t>
            </a:r>
            <a:r>
              <a:rPr lang="fa-IR" sz="3600" dirty="0" smtClean="0">
                <a:latin typeface="MS Mincho"/>
                <a:ea typeface="MS Mincho"/>
              </a:rPr>
              <a:t> – مثال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اسامي استاداني که هم اتاقي دارند.</a:t>
            </a:r>
          </a:p>
          <a:p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3209925"/>
            <a:ext cx="8429684" cy="558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عملگر تقسيم (</a:t>
            </a:r>
            <a:r>
              <a:rPr lang="fa-IR" sz="6600" dirty="0" smtClean="0">
                <a:latin typeface="MS Mincho"/>
                <a:ea typeface="MS Mincho"/>
              </a:rPr>
              <a:t>÷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ورودي: </a:t>
            </a:r>
            <a:r>
              <a:rPr lang="fa-IR" dirty="0" smtClean="0">
                <a:solidFill>
                  <a:srgbClr val="FF0000"/>
                </a:solidFill>
              </a:rPr>
              <a:t>دو رابطه</a:t>
            </a:r>
          </a:p>
          <a:p>
            <a:r>
              <a:rPr lang="fa-IR" dirty="0" smtClean="0"/>
              <a:t>خروجي: </a:t>
            </a:r>
            <a:r>
              <a:rPr lang="fa-IR" dirty="0" smtClean="0">
                <a:solidFill>
                  <a:srgbClr val="FF0000"/>
                </a:solidFill>
              </a:rPr>
              <a:t>يک رابطه</a:t>
            </a:r>
          </a:p>
          <a:p>
            <a:endParaRPr lang="fa-IR" dirty="0" smtClean="0"/>
          </a:p>
          <a:p>
            <a:r>
              <a:rPr lang="fa-IR" dirty="0" smtClean="0">
                <a:solidFill>
                  <a:srgbClr val="FF0000"/>
                </a:solidFill>
              </a:rPr>
              <a:t>پيش شرط</a:t>
            </a:r>
            <a:r>
              <a:rPr lang="fa-IR" dirty="0" smtClean="0"/>
              <a:t>: جدول اول بايد شامل تمام ستون‌هاي جدول دوم باشد.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a-IR" dirty="0" smtClean="0"/>
              <a:t>عملگر تقسيم (</a:t>
            </a:r>
            <a:r>
              <a:rPr lang="fa-IR" sz="6600" dirty="0" smtClean="0">
                <a:latin typeface="MS Mincho"/>
                <a:ea typeface="MS Mincho"/>
              </a:rPr>
              <a:t>÷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329642" cy="4389120"/>
          </a:xfrm>
        </p:spPr>
        <p:txBody>
          <a:bodyPr/>
          <a:lstStyle/>
          <a:p>
            <a:endParaRPr lang="fa-IR" dirty="0" smtClean="0">
              <a:solidFill>
                <a:srgbClr val="FF0000"/>
              </a:solidFill>
            </a:endParaRPr>
          </a:p>
          <a:p>
            <a:r>
              <a:rPr lang="fa-IR" dirty="0" smtClean="0">
                <a:solidFill>
                  <a:srgbClr val="FF0000"/>
                </a:solidFill>
              </a:rPr>
              <a:t>ستون‌هاي خروجي</a:t>
            </a:r>
            <a:r>
              <a:rPr lang="fa-IR" dirty="0" smtClean="0"/>
              <a:t>: تمام ستون‌هاي غير مشترک جدول مي‌باشد.</a:t>
            </a:r>
          </a:p>
          <a:p>
            <a:endParaRPr lang="fa-IR" dirty="0" smtClean="0">
              <a:solidFill>
                <a:srgbClr val="FF0000"/>
              </a:solidFill>
            </a:endParaRPr>
          </a:p>
          <a:p>
            <a:r>
              <a:rPr lang="fa-IR" dirty="0" smtClean="0">
                <a:solidFill>
                  <a:srgbClr val="FF0000"/>
                </a:solidFill>
              </a:rPr>
              <a:t>سطرهاي خروجي</a:t>
            </a:r>
            <a:r>
              <a:rPr lang="fa-IR" dirty="0" smtClean="0"/>
              <a:t>: ابتدا جدول اول بر اساس ستون‌هاي غيرمشترک گروه‌بندي مي‌گردد و آن گروههايي در </a:t>
            </a:r>
            <a:r>
              <a:rPr lang="fa-IR" smtClean="0"/>
              <a:t>خروجي مي‌آيد </a:t>
            </a:r>
            <a:r>
              <a:rPr lang="fa-IR" dirty="0" smtClean="0"/>
              <a:t>که مقادير ستون‌هاي مشترک آن شامل مقادير جدول دوم باشد.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 anchor="t">
            <a:normAutofit/>
          </a:bodyPr>
          <a:lstStyle/>
          <a:p>
            <a:r>
              <a:rPr lang="fa-IR" sz="3600" dirty="0" smtClean="0"/>
              <a:t>عملگر تقسيم - مثال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14388" y="1935162"/>
          <a:ext cx="3829050" cy="3565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5810"/>
                <a:gridCol w="765810"/>
                <a:gridCol w="765810"/>
                <a:gridCol w="765810"/>
                <a:gridCol w="765810"/>
              </a:tblGrid>
              <a:tr h="3961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</a:t>
                      </a:r>
                      <a:endParaRPr lang="en-US" dirty="0"/>
                    </a:p>
                  </a:txBody>
                  <a:tcPr/>
                </a:tc>
              </a:tr>
              <a:tr h="3961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a1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b1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c1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d1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e1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961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a1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b1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c1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d2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e2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961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e1</a:t>
                      </a:r>
                      <a:endParaRPr lang="en-US" dirty="0"/>
                    </a:p>
                  </a:txBody>
                  <a:tcPr/>
                </a:tc>
              </a:tr>
              <a:tr h="3961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a2</a:t>
                      </a:r>
                      <a:endParaRPr lang="en-US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b2</a:t>
                      </a:r>
                      <a:endParaRPr lang="en-US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c2</a:t>
                      </a:r>
                      <a:endParaRPr lang="en-US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d2</a:t>
                      </a:r>
                      <a:endParaRPr lang="en-US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e2</a:t>
                      </a:r>
                      <a:endParaRPr lang="en-US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961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a2</a:t>
                      </a:r>
                      <a:endParaRPr lang="en-US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b2</a:t>
                      </a:r>
                      <a:endParaRPr lang="en-US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c2</a:t>
                      </a:r>
                      <a:endParaRPr lang="en-US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d3</a:t>
                      </a:r>
                      <a:endParaRPr lang="en-US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e3</a:t>
                      </a:r>
                      <a:endParaRPr lang="en-US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961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a3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b3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c3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d2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e2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961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a3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b3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c3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d3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e3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961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a3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b3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c3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d1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e1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286380" y="1928803"/>
          <a:ext cx="1643074" cy="1500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7"/>
                <a:gridCol w="821537"/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</a:t>
                      </a:r>
                      <a:endParaRPr lang="en-US" dirty="0"/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e1</a:t>
                      </a:r>
                      <a:endParaRPr lang="en-US" dirty="0"/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286380" y="4286256"/>
          <a:ext cx="2476497" cy="1246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5499"/>
                <a:gridCol w="825499"/>
                <a:gridCol w="825499"/>
              </a:tblGrid>
              <a:tr h="41539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</a:tr>
              <a:tr h="41539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c1</a:t>
                      </a:r>
                      <a:endParaRPr lang="en-US" dirty="0"/>
                    </a:p>
                  </a:txBody>
                  <a:tcPr/>
                </a:tc>
              </a:tr>
              <a:tr h="41539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57224" y="1488032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T1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286380" y="1428736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T2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214942" y="385762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T1</a:t>
            </a:r>
            <a:r>
              <a:rPr lang="en-US" dirty="0" smtClean="0">
                <a:latin typeface="MS Mincho"/>
                <a:ea typeface="MS Mincho"/>
              </a:rPr>
              <a:t>÷T2</a:t>
            </a:r>
            <a:endParaRPr lang="en-US" dirty="0"/>
          </a:p>
        </p:txBody>
      </p:sp>
      <p:sp>
        <p:nvSpPr>
          <p:cNvPr id="12" name="Left Brace 11"/>
          <p:cNvSpPr/>
          <p:nvPr/>
        </p:nvSpPr>
        <p:spPr>
          <a:xfrm>
            <a:off x="428596" y="2285992"/>
            <a:ext cx="357190" cy="785818"/>
          </a:xfrm>
          <a:prstGeom prst="leftBrac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 Brace 12"/>
          <p:cNvSpPr/>
          <p:nvPr/>
        </p:nvSpPr>
        <p:spPr>
          <a:xfrm>
            <a:off x="500034" y="3214686"/>
            <a:ext cx="285752" cy="285752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Brace 13"/>
          <p:cNvSpPr/>
          <p:nvPr/>
        </p:nvSpPr>
        <p:spPr>
          <a:xfrm>
            <a:off x="428596" y="3643314"/>
            <a:ext cx="357190" cy="714380"/>
          </a:xfrm>
          <a:prstGeom prst="leftBrac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eft Brace 14"/>
          <p:cNvSpPr/>
          <p:nvPr/>
        </p:nvSpPr>
        <p:spPr>
          <a:xfrm>
            <a:off x="428596" y="4429132"/>
            <a:ext cx="357190" cy="928694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7000">
              <a:schemeClr val="bg1">
                <a:lumMod val="9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fa-IR" sz="4000" dirty="0" smtClean="0"/>
              <a:t>عملگر تقسيم - مثال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3600" dirty="0" smtClean="0"/>
              <a:t>شماره دانشجوياني که در همه درس‌هاي استاد ميرشمسي ثبت نام نموده‌اند؟</a:t>
            </a:r>
            <a:endParaRPr lang="en-US" sz="36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3234" y="3300413"/>
            <a:ext cx="3508391" cy="557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4000504"/>
            <a:ext cx="6418291" cy="557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4643446"/>
            <a:ext cx="1322900" cy="461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chemeClr val="bg1">
                <a:lumMod val="9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fa-IR" sz="4000" dirty="0" smtClean="0">
                <a:solidFill>
                  <a:srgbClr val="FF0000"/>
                </a:solidFill>
              </a:rPr>
              <a:t>عملگر تقسيم - مثال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401080" cy="4389120"/>
          </a:xfrm>
        </p:spPr>
        <p:txBody>
          <a:bodyPr/>
          <a:lstStyle/>
          <a:p>
            <a:r>
              <a:rPr lang="fa-IR" b="1" dirty="0" smtClean="0">
                <a:solidFill>
                  <a:srgbClr val="C00000"/>
                </a:solidFill>
              </a:rPr>
              <a:t>شماره دانشجوياني که در همه درس‌هاي استاد ميرشمسي که در ترم 841 ارايه کرده است، ثبت نام نموده‌اند؟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786190"/>
            <a:ext cx="5572164" cy="532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4500570"/>
            <a:ext cx="7455350" cy="466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5" y="5072075"/>
            <a:ext cx="1571636" cy="44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a-IR" dirty="0" smtClean="0"/>
              <a:t>بهينه سازي پرس و جو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064892"/>
          </a:xfrm>
        </p:spPr>
        <p:txBody>
          <a:bodyPr>
            <a:normAutofit lnSpcReduction="10000"/>
          </a:bodyPr>
          <a:lstStyle/>
          <a:p>
            <a:r>
              <a:rPr lang="fa-IR" dirty="0" smtClean="0"/>
              <a:t>مثال: مشخصات دروس چهار واحدي که در ترم 901 ارايه شده است؟</a:t>
            </a:r>
          </a:p>
        </p:txBody>
      </p:sp>
      <p:sp>
        <p:nvSpPr>
          <p:cNvPr id="4" name="Rectangle 3"/>
          <p:cNvSpPr/>
          <p:nvPr/>
        </p:nvSpPr>
        <p:spPr>
          <a:xfrm>
            <a:off x="642910" y="2857496"/>
            <a:ext cx="45625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3200" dirty="0" smtClean="0">
                <a:latin typeface="Times New Roman" pitchFamily="18" charset="0"/>
                <a:cs typeface="Times New Roman" pitchFamily="18" charset="0"/>
              </a:rPr>
              <a:t>σ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</a:rPr>
              <a:t>unit=4^term=901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crs</a:t>
            </a:r>
            <a:r>
              <a:rPr lang="en-US" sz="3200" dirty="0" err="1" smtClean="0">
                <a:latin typeface="Times New Roman" pitchFamily="18" charset="0"/>
                <a:ea typeface="MS Mincho"/>
                <a:cs typeface="Times New Roman" pitchFamily="18" charset="0"/>
              </a:rPr>
              <a:t>∝sec</a:t>
            </a:r>
            <a:r>
              <a:rPr lang="en-US" sz="3200" dirty="0" smtClean="0">
                <a:latin typeface="Times New Roman" pitchFamily="18" charset="0"/>
                <a:ea typeface="MS Mincho"/>
                <a:cs typeface="Times New Roman" pitchFamily="18" charset="0"/>
              </a:rPr>
              <a:t>)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42910" y="3558605"/>
            <a:ext cx="628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3200" dirty="0" smtClean="0">
                <a:latin typeface="Times New Roman" pitchFamily="18" charset="0"/>
                <a:cs typeface="Times New Roman" pitchFamily="18" charset="0"/>
              </a:rPr>
              <a:t>σ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</a:rPr>
              <a:t>unit=4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crs</a:t>
            </a:r>
            <a:r>
              <a:rPr lang="en-US" sz="3200" dirty="0" smtClean="0">
                <a:latin typeface="MS Mincho"/>
                <a:ea typeface="MS Mincho"/>
                <a:cs typeface="Times New Roman" pitchFamily="18" charset="0"/>
              </a:rPr>
              <a:t>∝(</a:t>
            </a:r>
            <a:r>
              <a:rPr lang="el-GR" sz="3200" dirty="0" smtClean="0">
                <a:latin typeface="MS Mincho"/>
                <a:ea typeface="MS Mincho"/>
                <a:cs typeface="Times New Roman" pitchFamily="18" charset="0"/>
              </a:rPr>
              <a:t>σ</a:t>
            </a:r>
            <a:r>
              <a:rPr lang="en-US" sz="3200" baseline="-25000" dirty="0" smtClean="0">
                <a:latin typeface="MS Mincho"/>
                <a:ea typeface="MS Mincho"/>
                <a:cs typeface="Times New Roman" pitchFamily="18" charset="0"/>
              </a:rPr>
              <a:t>term=901</a:t>
            </a:r>
            <a:r>
              <a:rPr lang="en-US" sz="3200" dirty="0" smtClean="0">
                <a:latin typeface="MS Mincho"/>
                <a:ea typeface="MS Mincho"/>
                <a:cs typeface="Times New Roman" pitchFamily="18" charset="0"/>
              </a:rPr>
              <a:t>(sec))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1472" y="4286256"/>
            <a:ext cx="6786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l-GR" sz="3200" dirty="0" smtClean="0">
                <a:latin typeface="Times New Roman" pitchFamily="18" charset="0"/>
                <a:cs typeface="Times New Roman" pitchFamily="18" charset="0"/>
              </a:rPr>
              <a:t>σ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</a:rPr>
              <a:t>unit=4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crs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))</a:t>
            </a:r>
            <a:r>
              <a:rPr lang="en-US" sz="3200" dirty="0" smtClean="0">
                <a:latin typeface="MS Mincho"/>
                <a:ea typeface="MS Mincho"/>
                <a:cs typeface="Times New Roman" pitchFamily="18" charset="0"/>
              </a:rPr>
              <a:t>∝(</a:t>
            </a:r>
            <a:r>
              <a:rPr lang="el-GR" sz="3200" dirty="0" smtClean="0">
                <a:latin typeface="MS Mincho"/>
                <a:ea typeface="MS Mincho"/>
                <a:cs typeface="Times New Roman" pitchFamily="18" charset="0"/>
              </a:rPr>
              <a:t>σ</a:t>
            </a:r>
            <a:r>
              <a:rPr lang="en-US" sz="3200" baseline="-25000" dirty="0" smtClean="0">
                <a:latin typeface="MS Mincho"/>
                <a:ea typeface="MS Mincho"/>
                <a:cs typeface="Times New Roman" pitchFamily="18" charset="0"/>
              </a:rPr>
              <a:t>term=901</a:t>
            </a:r>
            <a:r>
              <a:rPr lang="en-US" sz="3200" dirty="0" smtClean="0">
                <a:latin typeface="MS Mincho"/>
                <a:ea typeface="MS Mincho"/>
                <a:cs typeface="Times New Roman" pitchFamily="18" charset="0"/>
              </a:rPr>
              <a:t>(sec))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2910" y="5000636"/>
            <a:ext cx="7786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3200" dirty="0" smtClean="0">
                <a:latin typeface="Times New Roman" pitchFamily="18" charset="0"/>
                <a:cs typeface="Times New Roman" pitchFamily="18" charset="0"/>
              </a:rPr>
              <a:t>σ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</a:rPr>
              <a:t>unit=4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crs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3200" dirty="0" smtClean="0">
                <a:latin typeface="MS Mincho"/>
                <a:ea typeface="MS Mincho"/>
                <a:cs typeface="Times New Roman" pitchFamily="18" charset="0"/>
              </a:rPr>
              <a:t>∝(</a:t>
            </a:r>
            <a:r>
              <a:rPr lang="el-GR" sz="3200" dirty="0" smtClean="0">
                <a:latin typeface="MS Mincho"/>
                <a:ea typeface="MS Mincho"/>
                <a:cs typeface="Times New Roman" pitchFamily="18" charset="0"/>
              </a:rPr>
              <a:t>σ</a:t>
            </a:r>
            <a:r>
              <a:rPr lang="en-US" sz="3200" baseline="-25000" dirty="0" smtClean="0">
                <a:latin typeface="MS Mincho"/>
                <a:ea typeface="MS Mincho"/>
                <a:cs typeface="Times New Roman" pitchFamily="18" charset="0"/>
              </a:rPr>
              <a:t>term=901</a:t>
            </a:r>
            <a:r>
              <a:rPr lang="en-US" sz="3200" dirty="0" smtClean="0">
                <a:latin typeface="MS Mincho"/>
                <a:ea typeface="MS Mincho"/>
                <a:cs typeface="Times New Roman" pitchFamily="18" charset="0"/>
              </a:rPr>
              <a:t>(</a:t>
            </a:r>
            <a:r>
              <a:rPr lang="az-Cyrl-AZ" sz="3200" dirty="0" smtClean="0">
                <a:latin typeface="MS Mincho"/>
                <a:ea typeface="MS Mincho"/>
                <a:cs typeface="Times New Roman" pitchFamily="18" charset="0"/>
              </a:rPr>
              <a:t>П</a:t>
            </a:r>
            <a:r>
              <a:rPr lang="en-US" sz="3200" baseline="-25000" dirty="0" err="1" smtClean="0">
                <a:latin typeface="MS Mincho"/>
                <a:ea typeface="MS Mincho"/>
                <a:cs typeface="Times New Roman" pitchFamily="18" charset="0"/>
              </a:rPr>
              <a:t>c#,term</a:t>
            </a:r>
            <a:r>
              <a:rPr lang="en-US" sz="3200" dirty="0" smtClean="0">
                <a:latin typeface="MS Mincho"/>
                <a:ea typeface="MS Mincho"/>
                <a:cs typeface="Times New Roman" pitchFamily="18" charset="0"/>
              </a:rPr>
              <a:t>(sec)))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2910" y="5857892"/>
            <a:ext cx="7143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3200" dirty="0" smtClean="0">
                <a:latin typeface="Times New Roman" pitchFamily="18" charset="0"/>
                <a:cs typeface="Times New Roman" pitchFamily="18" charset="0"/>
              </a:rPr>
              <a:t>σ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</a:rPr>
              <a:t>unit=4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crs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3200" dirty="0" smtClean="0">
                <a:latin typeface="MS Mincho"/>
                <a:ea typeface="MS Mincho"/>
                <a:cs typeface="Times New Roman" pitchFamily="18" charset="0"/>
              </a:rPr>
              <a:t>∝</a:t>
            </a:r>
            <a:r>
              <a:rPr lang="az-Cyrl-AZ" sz="3200" dirty="0" smtClean="0">
                <a:latin typeface="MS Mincho"/>
                <a:ea typeface="MS Mincho"/>
                <a:cs typeface="Times New Roman" pitchFamily="18" charset="0"/>
              </a:rPr>
              <a:t>П</a:t>
            </a:r>
            <a:r>
              <a:rPr lang="en-US" sz="3200" dirty="0" smtClean="0">
                <a:latin typeface="MS Mincho"/>
                <a:ea typeface="MS Mincho"/>
                <a:cs typeface="Times New Roman" pitchFamily="18" charset="0"/>
              </a:rPr>
              <a:t>c# (</a:t>
            </a:r>
            <a:r>
              <a:rPr lang="el-GR" sz="3200" dirty="0" smtClean="0">
                <a:latin typeface="MS Mincho"/>
                <a:ea typeface="MS Mincho"/>
                <a:cs typeface="Times New Roman" pitchFamily="18" charset="0"/>
              </a:rPr>
              <a:t>σ</a:t>
            </a:r>
            <a:r>
              <a:rPr lang="en-US" sz="3200" baseline="-25000" dirty="0" smtClean="0">
                <a:latin typeface="MS Mincho"/>
                <a:ea typeface="MS Mincho"/>
                <a:cs typeface="Times New Roman" pitchFamily="18" charset="0"/>
              </a:rPr>
              <a:t>term=901</a:t>
            </a:r>
            <a:r>
              <a:rPr lang="en-US" sz="3200" dirty="0" smtClean="0">
                <a:latin typeface="MS Mincho"/>
                <a:ea typeface="MS Mincho"/>
                <a:cs typeface="Times New Roman" pitchFamily="18" charset="0"/>
              </a:rPr>
              <a:t>(sec))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57752" y="3000372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FF0000"/>
                </a:solidFill>
                <a:cs typeface="Andalus" pitchFamily="2" charset="-78"/>
              </a:rPr>
              <a:t>دستور غلط</a:t>
            </a:r>
            <a:endParaRPr lang="en-US" sz="2400" dirty="0">
              <a:solidFill>
                <a:srgbClr val="FF0000"/>
              </a:solidFill>
              <a:cs typeface="Andal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>
                <a:alpha val="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a-IR" dirty="0" smtClean="0"/>
              <a:t>اولويت هزينه عملگرها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538674"/>
          </a:xfrm>
        </p:spPr>
        <p:txBody>
          <a:bodyPr/>
          <a:lstStyle/>
          <a:p>
            <a:endParaRPr lang="fa-IR" dirty="0" smtClean="0"/>
          </a:p>
          <a:p>
            <a:endParaRPr lang="fa-IR" dirty="0" smtClean="0"/>
          </a:p>
          <a:p>
            <a:r>
              <a:rPr lang="fa-IR" dirty="0" smtClean="0"/>
              <a:t>عملگرهاي پرهزينه</a:t>
            </a:r>
          </a:p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r>
              <a:rPr lang="fa-IR" dirty="0" smtClean="0"/>
              <a:t>عملگرهاي کم هزينه </a:t>
            </a:r>
            <a:endParaRPr lang="en-US" dirty="0"/>
          </a:p>
        </p:txBody>
      </p:sp>
      <p:sp>
        <p:nvSpPr>
          <p:cNvPr id="4" name="Right Brace 3"/>
          <p:cNvSpPr/>
          <p:nvPr/>
        </p:nvSpPr>
        <p:spPr>
          <a:xfrm>
            <a:off x="5429256" y="2071678"/>
            <a:ext cx="357190" cy="235745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071678"/>
            <a:ext cx="428628" cy="413320"/>
          </a:xfrm>
          <a:prstGeom prst="rect">
            <a:avLst/>
          </a:prstGeom>
          <a:ln w="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643185"/>
            <a:ext cx="1816103" cy="571501"/>
          </a:xfrm>
          <a:prstGeom prst="rect">
            <a:avLst/>
          </a:prstGeom>
          <a:ln w="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3357562"/>
            <a:ext cx="3133725" cy="990600"/>
          </a:xfrm>
          <a:prstGeom prst="rect">
            <a:avLst/>
          </a:prstGeom>
          <a:ln w="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8" name="Right Brace 7"/>
          <p:cNvSpPr/>
          <p:nvPr/>
        </p:nvSpPr>
        <p:spPr>
          <a:xfrm>
            <a:off x="5357818" y="4643446"/>
            <a:ext cx="357190" cy="192882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06827" y="4714884"/>
            <a:ext cx="1231908" cy="571504"/>
          </a:xfrm>
          <a:prstGeom prst="rect">
            <a:avLst/>
          </a:prstGeom>
          <a:ln w="9525" cap="flat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4814" y="5429264"/>
            <a:ext cx="928690" cy="402432"/>
          </a:xfrm>
          <a:prstGeom prst="rect">
            <a:avLst/>
          </a:prstGeom>
          <a:ln w="9525" cap="flat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43453" y="6009237"/>
            <a:ext cx="400051" cy="563035"/>
          </a:xfrm>
          <a:prstGeom prst="rect">
            <a:avLst/>
          </a:prstGeom>
          <a:ln w="9525" cap="flat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FF0000"/>
                </a:solidFill>
              </a:rPr>
              <a:t>قواعد بهينه سازي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lang="fa-IR" sz="3600" dirty="0" smtClean="0"/>
              <a:t>گزينش را هر چه ممکن است زودتر انجام دهيد.</a:t>
            </a:r>
          </a:p>
          <a:p>
            <a:pPr marL="742950" indent="-742950">
              <a:buFont typeface="+mj-lt"/>
              <a:buAutoNum type="arabicPeriod"/>
            </a:pPr>
            <a:r>
              <a:rPr lang="fa-IR" sz="3600" dirty="0" smtClean="0"/>
              <a:t>شرط‌هاي ترکيبي را به شرط‌هاي متوالي تبديل کنيد.</a:t>
            </a:r>
          </a:p>
          <a:p>
            <a:pPr marL="742950" indent="-742950" algn="l" rtl="0">
              <a:buNone/>
            </a:pPr>
            <a:r>
              <a:rPr lang="fa-IR" sz="3600" dirty="0" smtClean="0"/>
              <a:t>σ</a:t>
            </a:r>
            <a:r>
              <a:rPr lang="en-US" sz="3600" baseline="-25000" dirty="0" smtClean="0"/>
              <a:t>p1^p2</a:t>
            </a:r>
            <a:r>
              <a:rPr lang="en-US" sz="3600" dirty="0" smtClean="0"/>
              <a:t>(e) </a:t>
            </a:r>
            <a:r>
              <a:rPr lang="fa-IR" sz="3600" dirty="0" smtClean="0"/>
              <a:t>		</a:t>
            </a:r>
            <a:r>
              <a:rPr lang="en-US" sz="3600" dirty="0" smtClean="0">
                <a:sym typeface="MS Reference Specialty"/>
              </a:rPr>
              <a:t> </a:t>
            </a:r>
            <a:r>
              <a:rPr lang="el-GR" sz="3600" dirty="0" smtClean="0">
                <a:sym typeface="MS Reference Specialty"/>
              </a:rPr>
              <a:t>σ</a:t>
            </a:r>
            <a:r>
              <a:rPr lang="en-US" sz="3600" baseline="-25000" dirty="0" smtClean="0">
                <a:sym typeface="MS Reference Specialty"/>
              </a:rPr>
              <a:t>p1</a:t>
            </a:r>
            <a:r>
              <a:rPr lang="en-US" sz="3600" dirty="0" smtClean="0">
                <a:sym typeface="MS Reference Specialty"/>
              </a:rPr>
              <a:t>(</a:t>
            </a:r>
            <a:r>
              <a:rPr lang="el-GR" sz="3600" dirty="0" smtClean="0">
                <a:sym typeface="MS Reference Specialty"/>
              </a:rPr>
              <a:t>σ</a:t>
            </a:r>
            <a:r>
              <a:rPr lang="en-US" sz="3600" baseline="-25000" dirty="0" smtClean="0">
                <a:sym typeface="MS Reference Specialty"/>
              </a:rPr>
              <a:t>p2</a:t>
            </a:r>
            <a:r>
              <a:rPr lang="en-US" sz="3600" dirty="0" smtClean="0">
                <a:sym typeface="MS Reference Specialty"/>
              </a:rPr>
              <a:t>(e))</a:t>
            </a:r>
          </a:p>
          <a:p>
            <a:pPr marL="742950" indent="-742950" algn="r">
              <a:buFont typeface="+mj-lt"/>
              <a:buAutoNum type="arabicPeriod" startAt="3"/>
            </a:pPr>
            <a:r>
              <a:rPr lang="fa-IR" sz="3600" dirty="0" smtClean="0">
                <a:sym typeface="MS Reference Specialty"/>
              </a:rPr>
              <a:t>پرتو را زود انجام دهيد (ولي ديرتر از گزينش)</a:t>
            </a:r>
          </a:p>
          <a:p>
            <a:pPr marL="742950" indent="-742950" algn="r">
              <a:buFont typeface="+mj-lt"/>
              <a:buAutoNum type="arabicPeriod" startAt="3"/>
            </a:pPr>
            <a:r>
              <a:rPr lang="fa-IR" sz="3600" dirty="0" smtClean="0">
                <a:sym typeface="MS Reference Specialty"/>
              </a:rPr>
              <a:t>عملگرهاي ترکيبي مانند عملگرهاي مجموعه‌اي و پيوند در انتها بيايند.</a:t>
            </a:r>
            <a:endParaRPr lang="en-US" sz="3600" dirty="0"/>
          </a:p>
        </p:txBody>
      </p:sp>
      <p:sp>
        <p:nvSpPr>
          <p:cNvPr id="4" name="Right Arrow 3"/>
          <p:cNvSpPr/>
          <p:nvPr/>
        </p:nvSpPr>
        <p:spPr>
          <a:xfrm>
            <a:off x="2285984" y="3429000"/>
            <a:ext cx="1000132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400" dirty="0" smtClean="0"/>
              <a:t>بهينه‌سازي در زمان اجرا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1422082"/>
          </a:xfrm>
        </p:spPr>
        <p:txBody>
          <a:bodyPr/>
          <a:lstStyle/>
          <a:p>
            <a:r>
              <a:rPr lang="fa-IR" dirty="0" smtClean="0"/>
              <a:t>مثال: مشخصات کامل دروس و گروههاي درسي آنها.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fa-IR" dirty="0" smtClean="0"/>
              <a:t>حل: </a:t>
            </a:r>
            <a:r>
              <a:rPr lang="en-US" dirty="0" err="1">
                <a:latin typeface="MS Mincho"/>
                <a:ea typeface="MS Mincho"/>
              </a:rPr>
              <a:t>crs</a:t>
            </a:r>
            <a:r>
              <a:rPr lang="en-US" dirty="0" err="1" smtClean="0">
                <a:latin typeface="MS Mincho"/>
                <a:ea typeface="MS Mincho"/>
              </a:rPr>
              <a:t>∞sec</a:t>
            </a:r>
            <a:r>
              <a:rPr lang="en-US" dirty="0" smtClean="0">
                <a:latin typeface="MS Mincho"/>
                <a:ea typeface="MS Mincho"/>
              </a:rPr>
              <a:t>	</a:t>
            </a:r>
            <a:r>
              <a:rPr lang="fa-IR" dirty="0" smtClean="0">
                <a:latin typeface="MS Mincho"/>
                <a:ea typeface="MS Mincho"/>
              </a:rPr>
              <a:t>يا 	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Mincho"/>
                <a:ea typeface="MS Mincho"/>
              </a:rPr>
              <a:t>sec∞crs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00562" y="3286124"/>
            <a:ext cx="4338638" cy="3071834"/>
          </a:xfrm>
          <a:prstGeom prst="rect">
            <a:avLst/>
          </a:prstGeom>
          <a:solidFill>
            <a:schemeClr val="bg2"/>
          </a:solidFill>
        </p:spPr>
        <p:txBody>
          <a:bodyPr vert="horz">
            <a:normAutofit/>
          </a:bodyPr>
          <a:lstStyle/>
          <a:p>
            <a:pPr marL="274320" marR="0" lvl="0" indent="-27432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lang="fa-IR" sz="3200" dirty="0" smtClean="0">
                <a:cs typeface="B Nazanin" pitchFamily="2" charset="-78"/>
              </a:rPr>
              <a:t>الگوريتم 1</a:t>
            </a: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Nazanin" pitchFamily="2" charset="-78"/>
              </a:rPr>
              <a:t>: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Nazanin" pitchFamily="2" charset="-78"/>
              </a:rPr>
              <a:t>crs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S Mincho"/>
                <a:ea typeface="MS Mincho"/>
                <a:cs typeface="B Nazanin" pitchFamily="2" charset="-78"/>
              </a:rPr>
              <a:t>∞sec</a:t>
            </a:r>
            <a:endParaRPr kumimoji="0" lang="fa-I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Mincho"/>
              <a:ea typeface="MS Mincho"/>
              <a:cs typeface="B Nazanin" pitchFamily="2" charset="-78"/>
            </a:endParaRPr>
          </a:p>
          <a:p>
            <a:pPr marL="274320" marR="0" lvl="0" indent="-27432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lang="fa-IR" sz="3200" dirty="0" smtClean="0">
                <a:latin typeface="MS Mincho"/>
                <a:ea typeface="MS Mincho"/>
                <a:cs typeface="B Nazanin" pitchFamily="2" charset="-78"/>
              </a:rPr>
              <a:t>براي هر سطر جدول </a:t>
            </a:r>
            <a:r>
              <a:rPr lang="en-US" sz="3200" dirty="0" err="1" smtClean="0">
                <a:latin typeface="MS Mincho"/>
                <a:ea typeface="MS Mincho"/>
                <a:cs typeface="B Nazanin" pitchFamily="2" charset="-78"/>
              </a:rPr>
              <a:t>crs</a:t>
            </a:r>
            <a:r>
              <a:rPr lang="fa-IR" sz="3200" dirty="0" smtClean="0">
                <a:latin typeface="MS Mincho"/>
                <a:ea typeface="MS Mincho"/>
                <a:cs typeface="B Nazanin" pitchFamily="2" charset="-78"/>
              </a:rPr>
              <a:t>{</a:t>
            </a:r>
          </a:p>
          <a:p>
            <a:pPr marL="731520" lvl="1" indent="-274320" algn="r" rtl="1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S Mincho"/>
                <a:ea typeface="MS Mincho"/>
                <a:cs typeface="B Nazanin" pitchFamily="2" charset="-78"/>
              </a:rPr>
              <a:t>براي</a:t>
            </a:r>
            <a:r>
              <a:rPr kumimoji="0" lang="fa-IR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S Mincho"/>
                <a:ea typeface="MS Mincho"/>
                <a:cs typeface="B Nazanin" pitchFamily="2" charset="-78"/>
              </a:rPr>
              <a:t> هر سطر جدول </a:t>
            </a:r>
            <a:r>
              <a:rPr lang="en-US" sz="3200" dirty="0" smtClean="0">
                <a:latin typeface="MS Mincho"/>
                <a:ea typeface="MS Mincho"/>
                <a:cs typeface="B Nazanin" pitchFamily="2" charset="-78"/>
              </a:rPr>
              <a:t>sec</a:t>
            </a:r>
            <a:r>
              <a:rPr lang="fa-IR" sz="3200" dirty="0" smtClean="0">
                <a:latin typeface="MS Mincho"/>
                <a:ea typeface="MS Mincho"/>
                <a:cs typeface="B Nazanin" pitchFamily="2" charset="-78"/>
              </a:rPr>
              <a:t>{</a:t>
            </a:r>
          </a:p>
          <a:p>
            <a:pPr marL="2103120" lvl="4" indent="-274320" algn="r" rtl="1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S Mincho"/>
                <a:ea typeface="MS Mincho"/>
                <a:cs typeface="B Nazanin" pitchFamily="2" charset="-78"/>
              </a:rPr>
              <a:t>مقايسه کن</a:t>
            </a:r>
          </a:p>
          <a:p>
            <a:pPr marL="2103120" lvl="4" indent="-274320" algn="r" rtl="1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fa-IR" sz="3200" dirty="0" smtClean="0">
                <a:latin typeface="MS Mincho"/>
                <a:ea typeface="MS Mincho"/>
                <a:cs typeface="B Nazanin" pitchFamily="2" charset="-78"/>
              </a:rPr>
              <a:t>انتخاب کن</a:t>
            </a:r>
            <a:r>
              <a:rPr lang="en-US" sz="3200" dirty="0" smtClean="0">
                <a:latin typeface="MS Mincho"/>
                <a:ea typeface="MS Mincho"/>
                <a:cs typeface="B Nazanin" pitchFamily="2" charset="-78"/>
              </a:rPr>
              <a:t>{{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Nazanin" pitchFamily="2" charset="-7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42844" y="3357562"/>
            <a:ext cx="4338638" cy="307183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vert="horz">
            <a:normAutofit/>
          </a:bodyPr>
          <a:lstStyle/>
          <a:p>
            <a:pPr marL="274320" lvl="0" indent="-274320" algn="r" rtl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fa-IR" sz="3200" dirty="0" smtClean="0">
                <a:cs typeface="B Nazanin" pitchFamily="2" charset="-78"/>
              </a:rPr>
              <a:t>الگوريتم 2</a:t>
            </a: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Nazanin" pitchFamily="2" charset="-78"/>
              </a:rPr>
              <a:t>: </a:t>
            </a:r>
            <a:r>
              <a:rPr lang="en-US" sz="3200" dirty="0" err="1" smtClean="0">
                <a:latin typeface="MS Mincho"/>
                <a:ea typeface="MS Mincho"/>
              </a:rPr>
              <a:t>sec∞crs</a:t>
            </a:r>
            <a:endParaRPr kumimoji="0" lang="fa-I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Mincho"/>
              <a:ea typeface="MS Mincho"/>
              <a:cs typeface="B Nazanin" pitchFamily="2" charset="-78"/>
            </a:endParaRPr>
          </a:p>
          <a:p>
            <a:pPr marL="274320" marR="0" lvl="0" indent="-27432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lang="fa-IR" sz="3200" dirty="0" smtClean="0">
                <a:latin typeface="MS Mincho"/>
                <a:ea typeface="MS Mincho"/>
                <a:cs typeface="B Nazanin" pitchFamily="2" charset="-78"/>
              </a:rPr>
              <a:t>براي هر سطر جدول </a:t>
            </a:r>
            <a:r>
              <a:rPr lang="en-US" sz="3200" dirty="0" smtClean="0">
                <a:latin typeface="MS Mincho"/>
                <a:ea typeface="MS Mincho"/>
                <a:cs typeface="B Nazanin" pitchFamily="2" charset="-78"/>
              </a:rPr>
              <a:t>sec</a:t>
            </a:r>
            <a:r>
              <a:rPr lang="fa-IR" sz="3200" dirty="0" smtClean="0">
                <a:latin typeface="MS Mincho"/>
                <a:ea typeface="MS Mincho"/>
                <a:cs typeface="B Nazanin" pitchFamily="2" charset="-78"/>
              </a:rPr>
              <a:t>{</a:t>
            </a:r>
          </a:p>
          <a:p>
            <a:pPr marL="731520" lvl="1" indent="-274320" algn="r" rtl="1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S Mincho"/>
                <a:ea typeface="MS Mincho"/>
                <a:cs typeface="B Nazanin" pitchFamily="2" charset="-78"/>
              </a:rPr>
              <a:t>براي</a:t>
            </a:r>
            <a:r>
              <a:rPr kumimoji="0" lang="fa-IR" sz="32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S Mincho"/>
                <a:ea typeface="MS Mincho"/>
                <a:cs typeface="B Nazanin" pitchFamily="2" charset="-78"/>
              </a:rPr>
              <a:t> هر سطر جدول </a:t>
            </a:r>
            <a:r>
              <a:rPr lang="en-US" sz="3200" dirty="0" err="1" smtClean="0">
                <a:solidFill>
                  <a:srgbClr val="FF0000"/>
                </a:solidFill>
                <a:latin typeface="MS Mincho"/>
                <a:ea typeface="MS Mincho"/>
                <a:cs typeface="B Nazanin" pitchFamily="2" charset="-78"/>
              </a:rPr>
              <a:t>crs</a:t>
            </a:r>
            <a:r>
              <a:rPr lang="fa-IR" sz="3200" dirty="0">
                <a:latin typeface="MS Mincho"/>
                <a:ea typeface="MS Mincho"/>
                <a:cs typeface="B Nazanin" pitchFamily="2" charset="-78"/>
              </a:rPr>
              <a:t>{</a:t>
            </a:r>
          </a:p>
          <a:p>
            <a:pPr marL="2103120" lvl="4" indent="-274320" algn="r" rtl="1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S Mincho"/>
                <a:ea typeface="MS Mincho"/>
                <a:cs typeface="B Nazanin" pitchFamily="2" charset="-78"/>
              </a:rPr>
              <a:t>مقايسه کن</a:t>
            </a:r>
          </a:p>
          <a:p>
            <a:pPr marL="2103120" lvl="4" indent="-274320" algn="r" rtl="1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fa-IR" sz="3200" dirty="0" smtClean="0">
                <a:latin typeface="MS Mincho"/>
                <a:ea typeface="MS Mincho"/>
                <a:cs typeface="B Nazanin" pitchFamily="2" charset="-78"/>
              </a:rPr>
              <a:t>انتخاب کن</a:t>
            </a:r>
            <a:r>
              <a:rPr lang="en-US" sz="3200" dirty="0" smtClean="0">
                <a:latin typeface="MS Mincho"/>
                <a:ea typeface="MS Mincho"/>
                <a:cs typeface="B Nazanin" pitchFamily="2" charset="-78"/>
              </a:rPr>
              <a:t>{{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تعريف خاصيت کليدي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3200" dirty="0" smtClean="0"/>
              <a:t>کليد يک رابطه، تمام عضوهاي آن را به صورتي منحصر به فرد مشخص مي‌کند.</a:t>
            </a:r>
          </a:p>
          <a:p>
            <a:endParaRPr lang="fa-IR" sz="3200" dirty="0" smtClean="0"/>
          </a:p>
          <a:p>
            <a:r>
              <a:rPr lang="fa-IR" sz="3200" dirty="0" smtClean="0"/>
              <a:t>در مدل رابطه‌اي، کليد مجموعه‌اي از صفت‌ها است که بايد دو مورد زير را در مورد آنها رعايت کرد.</a:t>
            </a:r>
          </a:p>
          <a:p>
            <a:pPr lvl="1"/>
            <a:r>
              <a:rPr lang="fa-IR" dirty="0" smtClean="0"/>
              <a:t>کليد تکراري وارد رابطه (جدول) نشود.</a:t>
            </a:r>
          </a:p>
          <a:p>
            <a:pPr lvl="1"/>
            <a:r>
              <a:rPr lang="fa-IR" dirty="0" smtClean="0"/>
              <a:t>مقدار تهي (</a:t>
            </a:r>
            <a:r>
              <a:rPr lang="en-US" dirty="0" smtClean="0"/>
              <a:t>NULL</a:t>
            </a:r>
            <a:r>
              <a:rPr lang="fa-IR" dirty="0" smtClean="0"/>
              <a:t>) براي کليد وارد نشود.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نيازهاي </a:t>
            </a:r>
            <a:r>
              <a:rPr lang="en-US" dirty="0" smtClean="0"/>
              <a:t>DB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3600" dirty="0" smtClean="0"/>
              <a:t>استخراج</a:t>
            </a:r>
          </a:p>
          <a:p>
            <a:r>
              <a:rPr lang="fa-IR" sz="3600" dirty="0" smtClean="0"/>
              <a:t>اضافه کردن داده به جدول</a:t>
            </a:r>
          </a:p>
          <a:p>
            <a:r>
              <a:rPr lang="fa-IR" sz="3600" dirty="0" smtClean="0"/>
              <a:t>حذف داده از جدول</a:t>
            </a:r>
          </a:p>
          <a:p>
            <a:r>
              <a:rPr lang="fa-IR" sz="3600" dirty="0" smtClean="0"/>
              <a:t>تغيير داده‌هاي جدول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5400" dirty="0" smtClean="0"/>
              <a:t>اضافه کردن داده به جدول</a:t>
            </a:r>
            <a:br>
              <a:rPr lang="fa-IR" sz="54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3600" dirty="0" smtClean="0"/>
              <a:t>با عملگرهاي </a:t>
            </a:r>
            <a:r>
              <a:rPr lang="fa-IR" sz="3600" dirty="0" smtClean="0">
                <a:solidFill>
                  <a:srgbClr val="FF0000"/>
                </a:solidFill>
              </a:rPr>
              <a:t>اجتماع</a:t>
            </a:r>
            <a:r>
              <a:rPr lang="fa-IR" sz="3600" dirty="0" smtClean="0"/>
              <a:t> و </a:t>
            </a:r>
            <a:r>
              <a:rPr lang="fa-IR" sz="3600" dirty="0" smtClean="0">
                <a:solidFill>
                  <a:srgbClr val="FF0000"/>
                </a:solidFill>
              </a:rPr>
              <a:t>جايگزيني</a:t>
            </a:r>
            <a:r>
              <a:rPr lang="fa-IR" sz="3600" dirty="0" smtClean="0"/>
              <a:t> اين کار انجام مي‌گيرد.</a:t>
            </a:r>
          </a:p>
          <a:p>
            <a:endParaRPr lang="fa-IR" sz="3600" dirty="0" smtClean="0"/>
          </a:p>
          <a:p>
            <a:r>
              <a:rPr lang="fa-IR" sz="3600" dirty="0" smtClean="0"/>
              <a:t>وارد کردن اطلاعات به دو صورت امکان‌پذير است:</a:t>
            </a:r>
          </a:p>
          <a:p>
            <a:pPr marL="907542" lvl="1" indent="-514350">
              <a:buFont typeface="+mj-lt"/>
              <a:buAutoNum type="arabicPeriod"/>
            </a:pPr>
            <a:r>
              <a:rPr lang="fa-IR" sz="3200" dirty="0" smtClean="0"/>
              <a:t>اضافه کردن يک سطر به جدول</a:t>
            </a:r>
          </a:p>
          <a:p>
            <a:pPr marL="907542" lvl="1" indent="-514350">
              <a:buFont typeface="+mj-lt"/>
              <a:buAutoNum type="arabicPeriod"/>
            </a:pPr>
            <a:r>
              <a:rPr lang="fa-IR" sz="3200" dirty="0" smtClean="0"/>
              <a:t>وارد کردن چند سطر از جدول ديگر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/>
              <a:t>اضافه کردن يک سطر اطلاعات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مثال: دانشجويي به نام ”صمدي“ به شماره دانشجويي ”85427335“، متولد ”تهران“، با معدل ”13/40“ که در دانشکده 10 تحصيل مي‌کند را به جدول </a:t>
            </a:r>
            <a:r>
              <a:rPr lang="en-US" dirty="0" smtClean="0"/>
              <a:t>stud</a:t>
            </a:r>
            <a:r>
              <a:rPr lang="fa-IR" dirty="0" smtClean="0"/>
              <a:t> اضافه نماييد.</a:t>
            </a:r>
          </a:p>
          <a:p>
            <a:pPr algn="l" rtl="0"/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071945"/>
            <a:ext cx="81534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/>
              <a:t>اضافه کردن چند سطر اطلاعات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مثال: فرض کنيد جدولي به نام </a:t>
            </a:r>
            <a:r>
              <a:rPr lang="en-US" dirty="0" err="1" smtClean="0"/>
              <a:t>good_stud</a:t>
            </a:r>
            <a:r>
              <a:rPr lang="fa-IR" dirty="0" smtClean="0"/>
              <a:t> با همان ساختار جدول </a:t>
            </a:r>
            <a:r>
              <a:rPr lang="en-US" dirty="0" smtClean="0"/>
              <a:t>stud</a:t>
            </a:r>
            <a:r>
              <a:rPr lang="fa-IR" dirty="0" smtClean="0"/>
              <a:t>‌وجود دارد و دانشجويان معدل الف دانشکده‌هاي 10 و 15 در آن قرار دارند. دانشجويان معدل الف دانشکده 5 را نيز به آن اضافه نماييد.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4429132"/>
            <a:ext cx="838205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400" dirty="0" smtClean="0"/>
              <a:t>حذف کردن سطر از جدول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918" y="1935480"/>
            <a:ext cx="8686800" cy="4389120"/>
          </a:xfrm>
        </p:spPr>
        <p:txBody>
          <a:bodyPr/>
          <a:lstStyle/>
          <a:p>
            <a:r>
              <a:rPr lang="fa-IR" dirty="0" smtClean="0"/>
              <a:t>با استفاده از عملگرهاي </a:t>
            </a:r>
            <a:r>
              <a:rPr lang="fa-IR" dirty="0" smtClean="0">
                <a:solidFill>
                  <a:srgbClr val="FF0000"/>
                </a:solidFill>
              </a:rPr>
              <a:t>تفاضل</a:t>
            </a:r>
            <a:r>
              <a:rPr lang="fa-IR" dirty="0" smtClean="0"/>
              <a:t> و </a:t>
            </a:r>
            <a:r>
              <a:rPr lang="fa-IR" dirty="0" smtClean="0">
                <a:solidFill>
                  <a:srgbClr val="FF0000"/>
                </a:solidFill>
              </a:rPr>
              <a:t>جايگزيني</a:t>
            </a:r>
            <a:r>
              <a:rPr lang="fa-IR" dirty="0" smtClean="0"/>
              <a:t> اين‌کار انجام مي‌گيرد.</a:t>
            </a:r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r>
              <a:rPr lang="fa-IR" dirty="0" smtClean="0"/>
              <a:t>	مثال: دانشجوياني که معدل زير 10 دارند را از جدول </a:t>
            </a:r>
            <a:r>
              <a:rPr lang="en-US" dirty="0" smtClean="0"/>
              <a:t>stud</a:t>
            </a:r>
            <a:r>
              <a:rPr lang="fa-IR" dirty="0" smtClean="0"/>
              <a:t>‌ حذف نماييد.</a:t>
            </a:r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4429132"/>
            <a:ext cx="600079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به روز درآوردن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3600" dirty="0" smtClean="0"/>
              <a:t>فقط </a:t>
            </a:r>
            <a:r>
              <a:rPr lang="fa-IR" sz="3600" dirty="0" smtClean="0">
                <a:solidFill>
                  <a:srgbClr val="FF0000"/>
                </a:solidFill>
              </a:rPr>
              <a:t>بخشي از سطر </a:t>
            </a:r>
            <a:r>
              <a:rPr lang="fa-IR" sz="3600" dirty="0" smtClean="0"/>
              <a:t>تغيير مي‌کند.</a:t>
            </a:r>
          </a:p>
          <a:p>
            <a:endParaRPr lang="fa-IR" sz="3600" dirty="0" smtClean="0"/>
          </a:p>
          <a:p>
            <a:pPr>
              <a:buNone/>
            </a:pPr>
            <a:r>
              <a:rPr lang="fa-IR" sz="3600" dirty="0" smtClean="0"/>
              <a:t>	مثال: تغيير نام باختران به کرمانشاه در جدول </a:t>
            </a:r>
            <a:r>
              <a:rPr lang="en-US" sz="3600" dirty="0" err="1" smtClean="0"/>
              <a:t>clg</a:t>
            </a:r>
            <a:r>
              <a:rPr lang="fa-IR" sz="3600" dirty="0" smtClean="0"/>
              <a:t>؟</a:t>
            </a:r>
          </a:p>
          <a:p>
            <a:endParaRPr lang="en-US" sz="3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4143380"/>
            <a:ext cx="734025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>
                <a:alpha val="34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/>
              <a:t>به روز درآوردن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a-IR" sz="3600" dirty="0" smtClean="0"/>
              <a:t>	مثال: اضافه کردن يک نمره به همه دانشجويان؟</a:t>
            </a:r>
          </a:p>
          <a:p>
            <a:endParaRPr lang="en-US" sz="36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928934"/>
            <a:ext cx="5559874" cy="1138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4857760"/>
            <a:ext cx="6496697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Multiply 6"/>
          <p:cNvSpPr/>
          <p:nvPr/>
        </p:nvSpPr>
        <p:spPr>
          <a:xfrm>
            <a:off x="2143108" y="2571744"/>
            <a:ext cx="3000396" cy="1785950"/>
          </a:xfrm>
          <a:prstGeom prst="mathMultiply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محاسبات رابطه‌ای دامنه‌ای (</a:t>
            </a:r>
            <a:r>
              <a:rPr lang="en-US" dirty="0" smtClean="0"/>
              <a:t>DRC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Domain Relational Calculus</a:t>
            </a:r>
          </a:p>
          <a:p>
            <a:pPr algn="ctr">
              <a:buNone/>
            </a:pPr>
            <a:endParaRPr lang="en-US" dirty="0" smtClean="0"/>
          </a:p>
          <a:p>
            <a:pPr>
              <a:buNone/>
            </a:pPr>
            <a:r>
              <a:rPr lang="fa-IR" dirty="0" smtClean="0"/>
              <a:t>آقاي کاد دو سال بعد از ارائه جبر رابطه‌اي، تئوري ديگري به نام </a:t>
            </a:r>
            <a:r>
              <a:rPr lang="fa-IR" dirty="0" smtClean="0">
                <a:solidFill>
                  <a:srgbClr val="FF0000"/>
                </a:solidFill>
              </a:rPr>
              <a:t>حساب رابطه‌اي تاپلي </a:t>
            </a:r>
            <a:r>
              <a:rPr lang="fa-IR" dirty="0" smtClean="0"/>
              <a:t>ارائه نمود. پنج سال بعد دانشمندي ديگر روش سومي به نام </a:t>
            </a:r>
            <a:r>
              <a:rPr lang="fa-IR" dirty="0" smtClean="0">
                <a:solidFill>
                  <a:srgbClr val="FF0000"/>
                </a:solidFill>
              </a:rPr>
              <a:t>حساب رابطه‌اي دامنه‌اي </a:t>
            </a:r>
            <a:r>
              <a:rPr lang="fa-IR" dirty="0" smtClean="0"/>
              <a:t>ارائه نمود.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7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شکل کلی حساب رابطه‌ای دامنه‌ای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 smtClean="0"/>
          </a:p>
          <a:p>
            <a:endParaRPr lang="fa-IR" dirty="0" smtClean="0"/>
          </a:p>
          <a:p>
            <a:r>
              <a:rPr lang="fa-IR" dirty="0" smtClean="0"/>
              <a:t>یعنی: ستون های </a:t>
            </a:r>
            <a:r>
              <a:rPr lang="en-US" dirty="0" smtClean="0"/>
              <a:t>C1</a:t>
            </a:r>
            <a:r>
              <a:rPr lang="fa-IR" dirty="0" smtClean="0"/>
              <a:t>، ...، </a:t>
            </a:r>
            <a:r>
              <a:rPr lang="en-US" dirty="0" err="1" smtClean="0"/>
              <a:t>Cn</a:t>
            </a:r>
            <a:r>
              <a:rPr lang="fa-IR" dirty="0" smtClean="0"/>
              <a:t> را بده به طوریکه شرط </a:t>
            </a:r>
            <a:br>
              <a:rPr lang="fa-IR" dirty="0" smtClean="0"/>
            </a:br>
            <a:r>
              <a:rPr lang="en-US" dirty="0" smtClean="0"/>
              <a:t>P(C1, C2, … ,</a:t>
            </a:r>
            <a:r>
              <a:rPr lang="en-US" dirty="0" err="1" smtClean="0"/>
              <a:t>Cn</a:t>
            </a:r>
            <a:r>
              <a:rPr lang="en-US" dirty="0" smtClean="0"/>
              <a:t>, Cn+1, …)</a:t>
            </a:r>
            <a:r>
              <a:rPr lang="fa-IR" dirty="0" smtClean="0"/>
              <a:t> برقرار باشد.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09" y="2071678"/>
            <a:ext cx="8094885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قواعد حساب رابطه‌ای دامنه‌ای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681550"/>
          </a:xfrm>
        </p:spPr>
        <p:txBody>
          <a:bodyPr>
            <a:normAutofit fontScale="92500" lnSpcReduction="20000"/>
          </a:bodyPr>
          <a:lstStyle/>
          <a:p>
            <a:r>
              <a:rPr lang="fa-IR" dirty="0" smtClean="0"/>
              <a:t>خروجی دستور شامل همه ستون‌های </a:t>
            </a:r>
            <a:r>
              <a:rPr lang="en-US" dirty="0" smtClean="0"/>
              <a:t>&lt;C1, C2, … ,</a:t>
            </a:r>
            <a:r>
              <a:rPr lang="en-US" dirty="0" err="1" smtClean="0"/>
              <a:t>Cn</a:t>
            </a:r>
            <a:r>
              <a:rPr lang="en-US" dirty="0" smtClean="0"/>
              <a:t>&gt;</a:t>
            </a:r>
            <a:r>
              <a:rPr lang="fa-IR" dirty="0" smtClean="0"/>
              <a:t> خواهد بود.</a:t>
            </a:r>
          </a:p>
          <a:p>
            <a:r>
              <a:rPr lang="fa-IR" dirty="0" smtClean="0"/>
              <a:t>برای ارتباط متغیرها به جداول، از تعلق (</a:t>
            </a:r>
            <a:r>
              <a:rPr lang="az-Cyrl-AZ" sz="2800" dirty="0" smtClean="0"/>
              <a:t>Є</a:t>
            </a:r>
            <a:r>
              <a:rPr lang="fa-IR" dirty="0" smtClean="0"/>
              <a:t>) استفاده می‌شود و شرط همتایی باید رعایت شود.</a:t>
            </a:r>
          </a:p>
          <a:p>
            <a:r>
              <a:rPr lang="fa-IR" dirty="0" smtClean="0"/>
              <a:t>ترکیب شرط ها با عملگرهای منطقی </a:t>
            </a:r>
            <a:r>
              <a:rPr lang="en-US" sz="2800" dirty="0" smtClean="0"/>
              <a:t>AND</a:t>
            </a:r>
            <a:r>
              <a:rPr lang="en-US" dirty="0" smtClean="0"/>
              <a:t>, </a:t>
            </a:r>
            <a:r>
              <a:rPr lang="en-US" sz="2800" dirty="0" smtClean="0"/>
              <a:t>OR</a:t>
            </a:r>
            <a:r>
              <a:rPr lang="en-US" dirty="0" smtClean="0"/>
              <a:t>, </a:t>
            </a:r>
            <a:r>
              <a:rPr lang="en-US" sz="2800" dirty="0" smtClean="0"/>
              <a:t>NOT</a:t>
            </a:r>
            <a:r>
              <a:rPr lang="fa-IR" sz="2800" dirty="0" smtClean="0"/>
              <a:t> </a:t>
            </a:r>
            <a:r>
              <a:rPr lang="fa-IR" dirty="0" smtClean="0"/>
              <a:t>امکان‌پذیر است.</a:t>
            </a:r>
          </a:p>
          <a:p>
            <a:r>
              <a:rPr lang="fa-IR" dirty="0" smtClean="0"/>
              <a:t>علاوه بر متغیرهای خروجی، استفاده از سایر متغیرها در شرط بلامانع است به شرط آنکه با یکی از علائم </a:t>
            </a:r>
            <a:r>
              <a:rPr lang="fa-IR" dirty="0" smtClean="0">
                <a:latin typeface="MS UI Gothic"/>
                <a:ea typeface="MS UI Gothic"/>
              </a:rPr>
              <a:t>∃</a:t>
            </a:r>
            <a:r>
              <a:rPr lang="fa-IR" dirty="0" smtClean="0"/>
              <a:t> یا </a:t>
            </a:r>
            <a:r>
              <a:rPr lang="fa-IR" dirty="0" smtClean="0">
                <a:latin typeface="MS UI Gothic"/>
                <a:ea typeface="MS UI Gothic"/>
              </a:rPr>
              <a:t>∀</a:t>
            </a:r>
            <a:r>
              <a:rPr lang="fa-IR" dirty="0" smtClean="0"/>
              <a:t> تعریف شده باشند.</a:t>
            </a:r>
          </a:p>
          <a:p>
            <a:r>
              <a:rPr lang="fa-IR" dirty="0" smtClean="0"/>
              <a:t>پیوند جداول با استفاده از متغیرهای هم نام صورت می‌پذیرد.</a:t>
            </a:r>
          </a:p>
          <a:p>
            <a:r>
              <a:rPr lang="fa-IR" dirty="0" smtClean="0"/>
              <a:t>عدم تعلق با منفی کردن شرط (</a:t>
            </a:r>
            <a:r>
              <a:rPr lang="az-Cyrl-AZ" dirty="0" smtClean="0">
                <a:ea typeface="MS UI Gothic"/>
              </a:rPr>
              <a:t>Є</a:t>
            </a:r>
            <a:r>
              <a:rPr lang="az-Cyrl-AZ" dirty="0" smtClean="0">
                <a:latin typeface="MS UI Gothic"/>
                <a:ea typeface="MS UI Gothic"/>
              </a:rPr>
              <a:t> </a:t>
            </a:r>
            <a:r>
              <a:rPr lang="fa-IR" dirty="0" smtClean="0">
                <a:latin typeface="MS UI Gothic"/>
                <a:ea typeface="MS UI Gothic"/>
              </a:rPr>
              <a:t>┐</a:t>
            </a:r>
            <a:r>
              <a:rPr lang="fa-IR" dirty="0" smtClean="0"/>
              <a:t>) صورت می‌گیرد.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143669" cy="704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انواع کليد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ابر کليد (</a:t>
            </a:r>
            <a:r>
              <a:rPr lang="en-US" dirty="0" smtClean="0"/>
              <a:t>Super key</a:t>
            </a:r>
            <a:r>
              <a:rPr lang="fa-IR" dirty="0" smtClean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کليد کانديد (</a:t>
            </a:r>
            <a:r>
              <a:rPr lang="en-US" dirty="0" smtClean="0"/>
              <a:t>Candidate key</a:t>
            </a:r>
            <a:r>
              <a:rPr lang="fa-IR" dirty="0" smtClean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کليد اصلي (</a:t>
            </a:r>
            <a:r>
              <a:rPr lang="en-US" dirty="0" smtClean="0"/>
              <a:t>Primary key</a:t>
            </a:r>
            <a:r>
              <a:rPr lang="fa-IR" dirty="0" smtClean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کليد فرعي (</a:t>
            </a:r>
            <a:r>
              <a:rPr lang="en-US" dirty="0" smtClean="0"/>
              <a:t>Secondary key</a:t>
            </a:r>
            <a:r>
              <a:rPr lang="fa-IR" dirty="0" smtClean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کليد خارجي (</a:t>
            </a:r>
            <a:r>
              <a:rPr lang="en-US" dirty="0" smtClean="0"/>
              <a:t>Foreign key</a:t>
            </a:r>
            <a:r>
              <a:rPr lang="fa-IR" dirty="0" smtClean="0"/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7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fa-IR" sz="4400" dirty="0" smtClean="0">
                <a:solidFill>
                  <a:srgbClr val="FF0000"/>
                </a:solidFill>
              </a:rPr>
              <a:t>مثال</a:t>
            </a:r>
            <a:r>
              <a:rPr lang="fa-IR" sz="4400" dirty="0" smtClean="0"/>
              <a:t>: مشخصات دانشجویانی که معدل الف دارند.</a:t>
            </a:r>
            <a:endParaRPr lang="en-US" sz="4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496"/>
            <a:ext cx="839641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7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solidFill>
                  <a:srgbClr val="FF0000"/>
                </a:solidFill>
              </a:rPr>
              <a:t>مثال</a:t>
            </a:r>
            <a:r>
              <a:rPr lang="fa-IR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895600"/>
          </a:xfrm>
        </p:spPr>
        <p:txBody>
          <a:bodyPr/>
          <a:lstStyle/>
          <a:p>
            <a:r>
              <a:rPr lang="fa-IR" dirty="0" smtClean="0"/>
              <a:t>شماره و نام دانشجویانی که معدل الف دارند يا متولد زاهدان هستند.</a:t>
            </a:r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3116"/>
            <a:ext cx="8643998" cy="760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7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fa-IR" dirty="0" smtClean="0">
                <a:solidFill>
                  <a:srgbClr val="FF0000"/>
                </a:solidFill>
              </a:rPr>
              <a:t>مثال</a:t>
            </a:r>
            <a:r>
              <a:rPr lang="fa-IR" dirty="0" smtClean="0"/>
              <a:t>: شماره و نام دروس چهار واحدی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3000372"/>
            <a:ext cx="8358378" cy="591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fa-IR" sz="4000" dirty="0" smtClean="0">
                <a:solidFill>
                  <a:srgbClr val="FF0000"/>
                </a:solidFill>
              </a:rPr>
              <a:t>مثال</a:t>
            </a:r>
            <a:r>
              <a:rPr lang="fa-IR" sz="4000" dirty="0" smtClean="0"/>
              <a:t>: نام دانشکده‌ای که رئیس آن دکتر جاهدمطلق است.</a:t>
            </a:r>
            <a:endParaRPr lang="en-US" sz="40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357430"/>
            <a:ext cx="861083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fa-IR" sz="4000" dirty="0" smtClean="0">
                <a:solidFill>
                  <a:srgbClr val="FF0000"/>
                </a:solidFill>
              </a:rPr>
              <a:t>مثال</a:t>
            </a:r>
            <a:r>
              <a:rPr lang="fa-IR" sz="4000" dirty="0" smtClean="0"/>
              <a:t>: شماره و نام دانشجویان دانشکده کامپیوتر</a:t>
            </a:r>
            <a:r>
              <a:rPr lang="fa-IR" sz="4400" dirty="0" smtClean="0"/>
              <a:t>.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824294"/>
          </a:xfrm>
        </p:spPr>
        <p:txBody>
          <a:bodyPr/>
          <a:lstStyle/>
          <a:p>
            <a:pPr algn="l" rtl="0"/>
            <a:r>
              <a:rPr lang="en-US" dirty="0" smtClean="0"/>
              <a:t>{&lt;</a:t>
            </a:r>
            <a:r>
              <a:rPr lang="en-US" dirty="0" err="1" smtClean="0"/>
              <a:t>s,sn</a:t>
            </a:r>
            <a:r>
              <a:rPr lang="en-US" dirty="0" smtClean="0"/>
              <a:t>&gt; |</a:t>
            </a:r>
            <a:r>
              <a:rPr lang="en-US" dirty="0" smtClean="0">
                <a:sym typeface="Symbol" panose="05050102010706020507" pitchFamily="18" charset="2"/>
              </a:rPr>
              <a:t></a:t>
            </a:r>
            <a:r>
              <a:rPr lang="en-US" dirty="0" smtClean="0"/>
              <a:t> </a:t>
            </a:r>
            <a:r>
              <a:rPr lang="en-US" dirty="0" err="1" smtClean="0"/>
              <a:t>ci,a,cl</a:t>
            </a:r>
            <a:r>
              <a:rPr lang="en-US" dirty="0" smtClean="0"/>
              <a:t> (&lt;</a:t>
            </a:r>
            <a:r>
              <a:rPr lang="en-US" dirty="0" err="1" smtClean="0"/>
              <a:t>s,sn,ci,a,cl</a:t>
            </a:r>
            <a:r>
              <a:rPr lang="en-US" dirty="0" smtClean="0"/>
              <a:t>&gt; </a:t>
            </a:r>
            <a:r>
              <a:rPr lang="en-US" dirty="0" smtClean="0">
                <a:latin typeface="MS UI Gothic"/>
                <a:ea typeface="MS UI Gothic"/>
              </a:rPr>
              <a:t>∊ stud </a:t>
            </a:r>
            <a:r>
              <a:rPr lang="fa-IR" dirty="0" smtClean="0">
                <a:latin typeface="MS UI Gothic"/>
                <a:ea typeface="MS UI Gothic"/>
              </a:rPr>
              <a:t>^</a:t>
            </a:r>
            <a:r>
              <a:rPr lang="en-US" dirty="0" smtClean="0">
                <a:latin typeface="MS UI Gothic"/>
                <a:ea typeface="MS UI Gothic"/>
              </a:rPr>
              <a:t> </a:t>
            </a:r>
            <a:r>
              <a:rPr lang="fa-IR" dirty="0" smtClean="0">
                <a:latin typeface="MS UI Gothic"/>
                <a:ea typeface="MS UI Gothic"/>
              </a:rPr>
              <a:t>      </a:t>
            </a:r>
            <a:r>
              <a:rPr lang="en-US" dirty="0" smtClean="0">
                <a:latin typeface="MS UI Gothic"/>
                <a:ea typeface="MS UI Gothic"/>
                <a:sym typeface="Symbol" panose="05050102010706020507" pitchFamily="18" charset="2"/>
              </a:rPr>
              <a:t></a:t>
            </a:r>
            <a:r>
              <a:rPr lang="fa-IR" dirty="0" smtClean="0">
                <a:latin typeface="MS UI Gothic"/>
                <a:ea typeface="MS UI Gothic"/>
                <a:sym typeface="Symbol" panose="05050102010706020507" pitchFamily="18" charset="2"/>
              </a:rPr>
              <a:t> </a:t>
            </a:r>
            <a:r>
              <a:rPr lang="en-US" dirty="0" smtClean="0">
                <a:latin typeface="MS UI Gothic"/>
                <a:ea typeface="MS UI Gothic"/>
              </a:rPr>
              <a:t>clgn,ci2,pn (&lt;cl,clgn,ci2,pn&gt; ∊ </a:t>
            </a:r>
            <a:r>
              <a:rPr lang="en-US" dirty="0" err="1" smtClean="0">
                <a:latin typeface="MS UI Gothic"/>
                <a:ea typeface="MS UI Gothic"/>
              </a:rPr>
              <a:t>clg</a:t>
            </a:r>
            <a:r>
              <a:rPr lang="en-US" dirty="0" smtClean="0">
                <a:latin typeface="MS UI Gothic"/>
                <a:ea typeface="MS UI Gothic"/>
              </a:rPr>
              <a:t>∧ </a:t>
            </a:r>
            <a:r>
              <a:rPr lang="en-US" dirty="0" err="1" smtClean="0">
                <a:latin typeface="MS UI Gothic"/>
                <a:ea typeface="MS UI Gothic"/>
              </a:rPr>
              <a:t>clgn</a:t>
            </a:r>
            <a:r>
              <a:rPr lang="en-US" dirty="0" smtClean="0">
                <a:latin typeface="MS UI Gothic"/>
                <a:ea typeface="MS UI Gothic"/>
              </a:rPr>
              <a:t>= ‘</a:t>
            </a:r>
            <a:r>
              <a:rPr lang="fa-IR" dirty="0" smtClean="0">
                <a:latin typeface="MS UI Gothic"/>
                <a:ea typeface="MS UI Gothic"/>
              </a:rPr>
              <a:t>کامپیوتر</a:t>
            </a:r>
            <a:r>
              <a:rPr lang="en-US" dirty="0" smtClean="0">
                <a:latin typeface="MS UI Gothic"/>
                <a:ea typeface="MS UI Gothic"/>
              </a:rPr>
              <a:t>’)}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23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fa-IR" sz="4000" dirty="0" smtClean="0">
                <a:solidFill>
                  <a:srgbClr val="FF0000"/>
                </a:solidFill>
              </a:rPr>
              <a:t>مثال</a:t>
            </a:r>
            <a:r>
              <a:rPr lang="fa-IR" sz="4000" dirty="0" smtClean="0"/>
              <a:t>: مشخصات روسای دانشکده</a:t>
            </a:r>
            <a:r>
              <a:rPr lang="fa-IR" sz="900" dirty="0" smtClean="0"/>
              <a:t> </a:t>
            </a:r>
            <a:r>
              <a:rPr lang="fa-IR" sz="4000" dirty="0" smtClean="0"/>
              <a:t>ها</a:t>
            </a:r>
            <a:r>
              <a:rPr lang="fa-IR" sz="4400" dirty="0" smtClean="0"/>
              <a:t>.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824294"/>
          </a:xfrm>
        </p:spPr>
        <p:txBody>
          <a:bodyPr/>
          <a:lstStyle/>
          <a:p>
            <a:pPr algn="l" rtl="0"/>
            <a:r>
              <a:rPr lang="en-US" dirty="0" smtClean="0"/>
              <a:t>{&lt;</a:t>
            </a:r>
            <a:r>
              <a:rPr lang="en-US" dirty="0">
                <a:latin typeface="MS UI Gothic"/>
                <a:ea typeface="MS UI Gothic"/>
              </a:rPr>
              <a:t> </a:t>
            </a:r>
            <a:r>
              <a:rPr lang="en-US" dirty="0" err="1" smtClean="0">
                <a:latin typeface="MS UI Gothic"/>
                <a:ea typeface="MS UI Gothic"/>
              </a:rPr>
              <a:t>pn,o,e,d,cl</a:t>
            </a:r>
            <a:r>
              <a:rPr lang="en-US" dirty="0" smtClean="0">
                <a:latin typeface="MS UI Gothic"/>
                <a:ea typeface="MS UI Gothic"/>
              </a:rPr>
              <a:t> </a:t>
            </a:r>
            <a:r>
              <a:rPr lang="en-US" dirty="0" smtClean="0"/>
              <a:t>&gt; | &lt;</a:t>
            </a:r>
            <a:r>
              <a:rPr lang="en-US" dirty="0" smtClean="0">
                <a:latin typeface="MS UI Gothic"/>
                <a:ea typeface="MS UI Gothic"/>
              </a:rPr>
              <a:t> </a:t>
            </a:r>
            <a:r>
              <a:rPr lang="en-US" dirty="0" err="1" smtClean="0">
                <a:latin typeface="MS UI Gothic"/>
                <a:ea typeface="MS UI Gothic"/>
              </a:rPr>
              <a:t>pn,o,e,d,cl</a:t>
            </a:r>
            <a:r>
              <a:rPr lang="en-US" dirty="0" smtClean="0">
                <a:latin typeface="MS UI Gothic"/>
                <a:ea typeface="MS UI Gothic"/>
              </a:rPr>
              <a:t> </a:t>
            </a:r>
            <a:r>
              <a:rPr lang="en-US" dirty="0" smtClean="0"/>
              <a:t>&gt; </a:t>
            </a:r>
            <a:r>
              <a:rPr lang="en-US" dirty="0" smtClean="0">
                <a:latin typeface="MS UI Gothic"/>
                <a:ea typeface="MS UI Gothic"/>
              </a:rPr>
              <a:t>∊ prof </a:t>
            </a:r>
            <a:r>
              <a:rPr lang="fa-IR" dirty="0" smtClean="0">
                <a:latin typeface="MS UI Gothic"/>
                <a:ea typeface="MS UI Gothic"/>
              </a:rPr>
              <a:t>^</a:t>
            </a:r>
            <a:r>
              <a:rPr lang="en-US" dirty="0" smtClean="0">
                <a:latin typeface="MS UI Gothic"/>
                <a:ea typeface="MS UI Gothic"/>
              </a:rPr>
              <a:t> </a:t>
            </a:r>
            <a:r>
              <a:rPr lang="fa-IR" dirty="0" smtClean="0">
                <a:latin typeface="MS UI Gothic"/>
                <a:ea typeface="MS UI Gothic"/>
              </a:rPr>
              <a:t>     </a:t>
            </a:r>
            <a:r>
              <a:rPr lang="en-US" dirty="0" smtClean="0">
                <a:latin typeface="MS UI Gothic"/>
                <a:ea typeface="MS UI Gothic"/>
              </a:rPr>
              <a:t>  </a:t>
            </a:r>
            <a:r>
              <a:rPr lang="fa-IR" dirty="0" smtClean="0">
                <a:latin typeface="MS UI Gothic"/>
                <a:ea typeface="MS UI Gothic"/>
              </a:rPr>
              <a:t> </a:t>
            </a:r>
            <a:r>
              <a:rPr lang="en-US" dirty="0" smtClean="0">
                <a:latin typeface="MS UI Gothic"/>
                <a:ea typeface="MS UI Gothic"/>
              </a:rPr>
              <a:t>  </a:t>
            </a:r>
            <a:r>
              <a:rPr lang="en-US" dirty="0" smtClean="0">
                <a:latin typeface="MS UI Gothic"/>
                <a:ea typeface="MS UI Gothic"/>
                <a:sym typeface="Symbol" panose="05050102010706020507" pitchFamily="18" charset="2"/>
              </a:rPr>
              <a:t></a:t>
            </a:r>
            <a:r>
              <a:rPr lang="fa-IR" dirty="0" smtClean="0">
                <a:latin typeface="MS UI Gothic"/>
                <a:ea typeface="MS UI Gothic"/>
                <a:sym typeface="Symbol" panose="05050102010706020507" pitchFamily="18" charset="2"/>
              </a:rPr>
              <a:t> </a:t>
            </a:r>
            <a:r>
              <a:rPr lang="en-US" dirty="0" smtClean="0">
                <a:latin typeface="MS UI Gothic"/>
                <a:ea typeface="MS UI Gothic"/>
                <a:sym typeface="Symbol" panose="05050102010706020507" pitchFamily="18" charset="2"/>
              </a:rPr>
              <a:t>cl2,</a:t>
            </a:r>
            <a:r>
              <a:rPr lang="en-US" dirty="0" smtClean="0">
                <a:latin typeface="MS UI Gothic"/>
                <a:ea typeface="MS UI Gothic"/>
              </a:rPr>
              <a:t>clgn,ci (&lt;cl2,clgn,ci,pn&gt; ∊ </a:t>
            </a:r>
            <a:r>
              <a:rPr lang="en-US" dirty="0" err="1" smtClean="0">
                <a:latin typeface="MS UI Gothic"/>
                <a:ea typeface="MS UI Gothic"/>
              </a:rPr>
              <a:t>clg</a:t>
            </a:r>
            <a:r>
              <a:rPr lang="en-US" dirty="0" smtClean="0">
                <a:latin typeface="MS UI Gothic"/>
                <a:ea typeface="MS UI Gothic"/>
              </a:rPr>
              <a:t>)}</a:t>
            </a:r>
            <a:endParaRPr lang="fa-IR" dirty="0" smtClean="0">
              <a:latin typeface="MS UI Gothic"/>
              <a:ea typeface="MS UI Gothic"/>
            </a:endParaRPr>
          </a:p>
          <a:p>
            <a:pPr algn="l" rtl="0"/>
            <a:endParaRPr lang="fa-IR" dirty="0">
              <a:latin typeface="MS UI Gothic"/>
              <a:ea typeface="MS UI Gothic"/>
            </a:endParaRPr>
          </a:p>
        </p:txBody>
      </p:sp>
    </p:spTree>
    <p:extLst>
      <p:ext uri="{BB962C8B-B14F-4D97-AF65-F5344CB8AC3E}">
        <p14:creationId xmlns:p14="http://schemas.microsoft.com/office/powerpoint/2010/main" val="182890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401080" cy="1143000"/>
          </a:xfrm>
        </p:spPr>
        <p:txBody>
          <a:bodyPr>
            <a:noAutofit/>
          </a:bodyPr>
          <a:lstStyle/>
          <a:p>
            <a:r>
              <a:rPr lang="fa-IR" sz="4000" dirty="0" smtClean="0">
                <a:solidFill>
                  <a:srgbClr val="FF0000"/>
                </a:solidFill>
              </a:rPr>
              <a:t>مثال</a:t>
            </a:r>
            <a:r>
              <a:rPr lang="fa-IR" sz="4000" dirty="0" smtClean="0"/>
              <a:t>: اسامی دانشکده‌هایی که تمام دانشجویان آن معدل الف هستند.</a:t>
            </a:r>
            <a:endParaRPr lang="en-US" sz="40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268" y="2428868"/>
            <a:ext cx="8595115" cy="19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fa-IR" sz="4400" dirty="0" smtClean="0">
                <a:solidFill>
                  <a:srgbClr val="FF0000"/>
                </a:solidFill>
              </a:rPr>
              <a:t>مثال</a:t>
            </a:r>
            <a:r>
              <a:rPr lang="fa-IR" sz="4400" smtClean="0"/>
              <a:t>: دانشکده‌هایی </a:t>
            </a:r>
            <a:r>
              <a:rPr lang="fa-IR" sz="4400" dirty="0" smtClean="0"/>
              <a:t>که همه اساتید آنها مدرک دکتری دارند.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824294"/>
          </a:xfrm>
        </p:spPr>
        <p:txBody>
          <a:bodyPr/>
          <a:lstStyle/>
          <a:p>
            <a:pPr algn="l" rtl="0"/>
            <a:r>
              <a:rPr lang="en-US" dirty="0" smtClean="0"/>
              <a:t>{&lt;</a:t>
            </a:r>
            <a:r>
              <a:rPr lang="en-US" dirty="0" err="1" smtClean="0"/>
              <a:t>cl,cn,ct,p</a:t>
            </a:r>
            <a:r>
              <a:rPr lang="en-US" dirty="0" smtClean="0"/>
              <a:t>&gt; | &lt;</a:t>
            </a:r>
            <a:r>
              <a:rPr lang="en-US" dirty="0" err="1" smtClean="0"/>
              <a:t>cl,cn,ct,p</a:t>
            </a:r>
            <a:r>
              <a:rPr lang="en-US" dirty="0" smtClean="0"/>
              <a:t>&gt; </a:t>
            </a:r>
            <a:r>
              <a:rPr lang="en-US" dirty="0" smtClean="0">
                <a:latin typeface="MS UI Gothic"/>
                <a:ea typeface="MS UI Gothic"/>
              </a:rPr>
              <a:t>∊ </a:t>
            </a:r>
            <a:r>
              <a:rPr lang="en-US" dirty="0" err="1" smtClean="0">
                <a:latin typeface="MS UI Gothic"/>
                <a:ea typeface="MS UI Gothic"/>
              </a:rPr>
              <a:t>clg</a:t>
            </a:r>
            <a:r>
              <a:rPr lang="en-US" dirty="0" smtClean="0">
                <a:latin typeface="MS UI Gothic"/>
                <a:ea typeface="MS UI Gothic"/>
              </a:rPr>
              <a:t> </a:t>
            </a:r>
            <a:r>
              <a:rPr lang="fa-IR" dirty="0" smtClean="0">
                <a:latin typeface="MS UI Gothic"/>
                <a:ea typeface="MS UI Gothic"/>
              </a:rPr>
              <a:t>^</a:t>
            </a:r>
            <a:r>
              <a:rPr lang="en-US" dirty="0" smtClean="0">
                <a:latin typeface="MS UI Gothic"/>
                <a:ea typeface="MS UI Gothic"/>
              </a:rPr>
              <a:t> ∀p2,o,e,d (&lt;p2,o,e,d,cl&gt; ∊ </a:t>
            </a:r>
            <a:r>
              <a:rPr lang="en-US" dirty="0" err="1" smtClean="0">
                <a:latin typeface="MS UI Gothic"/>
                <a:ea typeface="MS UI Gothic"/>
              </a:rPr>
              <a:t>prof</a:t>
            </a:r>
            <a:r>
              <a:rPr lang="en-US" dirty="0" smtClean="0">
                <a:latin typeface="MS UI Gothic"/>
                <a:ea typeface="MS UI Gothic"/>
              </a:rPr>
              <a:t> ∧ d= ‘</a:t>
            </a:r>
            <a:r>
              <a:rPr lang="fa-IR" dirty="0" smtClean="0">
                <a:latin typeface="MS UI Gothic"/>
                <a:ea typeface="MS UI Gothic"/>
              </a:rPr>
              <a:t>دکتری</a:t>
            </a:r>
            <a:r>
              <a:rPr lang="en-US" dirty="0" smtClean="0">
                <a:latin typeface="MS UI Gothic"/>
                <a:ea typeface="MS UI Gothic"/>
              </a:rPr>
              <a:t>’)}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1- ابر کليد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 smtClean="0"/>
          </a:p>
          <a:p>
            <a:r>
              <a:rPr lang="fa-IR" dirty="0" smtClean="0"/>
              <a:t>هر صفت يا مجموعه‌اي از صفات که خاصيت کليدي داشته باشد.</a:t>
            </a:r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r>
              <a:rPr lang="en-US" dirty="0" smtClean="0"/>
              <a:t>“</a:t>
            </a:r>
            <a:r>
              <a:rPr lang="fa-IR" dirty="0" smtClean="0"/>
              <a:t>ابر کليد لزوماً کمينيه نيست“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2-کليد کانديد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 smtClean="0"/>
          </a:p>
          <a:p>
            <a:r>
              <a:rPr lang="fa-IR" dirty="0" smtClean="0"/>
              <a:t>هر صفت يا مجموعه‌اي از صفات که خاصيت کليدي داشته باشد و کمينه باشد.</a:t>
            </a:r>
          </a:p>
          <a:p>
            <a:endParaRPr lang="fa-IR" dirty="0" smtClean="0"/>
          </a:p>
          <a:p>
            <a:r>
              <a:rPr lang="fa-IR" dirty="0" smtClean="0">
                <a:solidFill>
                  <a:srgbClr val="C00000"/>
                </a:solidFill>
              </a:rPr>
              <a:t>کمينه (</a:t>
            </a:r>
            <a:r>
              <a:rPr lang="en-US" dirty="0" smtClean="0">
                <a:solidFill>
                  <a:srgbClr val="C00000"/>
                </a:solidFill>
              </a:rPr>
              <a:t>Minimal</a:t>
            </a:r>
            <a:r>
              <a:rPr lang="fa-IR" dirty="0" smtClean="0">
                <a:solidFill>
                  <a:srgbClr val="C00000"/>
                </a:solidFill>
              </a:rPr>
              <a:t>)</a:t>
            </a:r>
            <a:r>
              <a:rPr lang="en-US" dirty="0" smtClean="0">
                <a:solidFill>
                  <a:srgbClr val="C00000"/>
                </a:solidFill>
              </a:rPr>
              <a:t>:</a:t>
            </a:r>
          </a:p>
          <a:p>
            <a:pPr>
              <a:buNone/>
            </a:pPr>
            <a:r>
              <a:rPr lang="fa-IR" dirty="0" smtClean="0"/>
              <a:t>	کليدي کمينه است که اگر هر يک از صفات آنرا حذف نماييم ديگر کليد نباشد.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4090</TotalTime>
  <Words>1977</Words>
  <Application>Microsoft Office PowerPoint</Application>
  <PresentationFormat>On-screen Show (4:3)</PresentationFormat>
  <Paragraphs>444</Paragraphs>
  <Slides>77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77</vt:i4>
      </vt:variant>
    </vt:vector>
  </HeadingPairs>
  <TitlesOfParts>
    <vt:vector size="96" baseType="lpstr">
      <vt:lpstr>MS UI Gothic</vt:lpstr>
      <vt:lpstr>Andalus</vt:lpstr>
      <vt:lpstr>B Nazanin</vt:lpstr>
      <vt:lpstr>B Nazanin Outline</vt:lpstr>
      <vt:lpstr>B Titr</vt:lpstr>
      <vt:lpstr>B Traffic</vt:lpstr>
      <vt:lpstr>Bnazanin</vt:lpstr>
      <vt:lpstr>Calibri</vt:lpstr>
      <vt:lpstr>Constantia</vt:lpstr>
      <vt:lpstr>Majalla UI</vt:lpstr>
      <vt:lpstr>Miriam Fixed</vt:lpstr>
      <vt:lpstr>MS Mincho</vt:lpstr>
      <vt:lpstr>MS Reference Specialty</vt:lpstr>
      <vt:lpstr>MT Extra</vt:lpstr>
      <vt:lpstr>Symbol</vt:lpstr>
      <vt:lpstr>Times New Roman</vt:lpstr>
      <vt:lpstr>Wingdings</vt:lpstr>
      <vt:lpstr>Wingdings 2</vt:lpstr>
      <vt:lpstr>Flow</vt:lpstr>
      <vt:lpstr>پايگاه داده‌ها</vt:lpstr>
      <vt:lpstr>فهرست</vt:lpstr>
      <vt:lpstr>تعاريف</vt:lpstr>
      <vt:lpstr>تعاريف</vt:lpstr>
      <vt:lpstr>تعاريف مدل رابطه‌اي</vt:lpstr>
      <vt:lpstr>تعريف خاصيت کليدي</vt:lpstr>
      <vt:lpstr>انواع کليد</vt:lpstr>
      <vt:lpstr>1- ابر کليد</vt:lpstr>
      <vt:lpstr>2-کليد کانديد</vt:lpstr>
      <vt:lpstr>PowerPoint Presentation</vt:lpstr>
      <vt:lpstr>ابرکليد  کليد کانديد  کليد اصلي     S#</vt:lpstr>
      <vt:lpstr>جدول استاد</vt:lpstr>
      <vt:lpstr>معيارهاي تعيين کليد</vt:lpstr>
      <vt:lpstr>جامعيت (Integrity)</vt:lpstr>
      <vt:lpstr>جامعيت دامنه‌اي (Domain integrity) </vt:lpstr>
      <vt:lpstr>جامعيت درون رابطه‌اي  (Intra-relation integrity)</vt:lpstr>
      <vt:lpstr>جامعيت ارجاع (Referential integrity) </vt:lpstr>
      <vt:lpstr>جداول نمونه تصوير ادراکي بخشي از بانک اطلاعات دانشگاه در مدل رابطه‌اي</vt:lpstr>
      <vt:lpstr>جبر رابطه‌اي (Relational algebra)</vt:lpstr>
      <vt:lpstr>انواع عملگرها</vt:lpstr>
      <vt:lpstr>عملگر گزينش (Select‌ با  علامت σ)</vt:lpstr>
      <vt:lpstr>مثال: مشخصات دانشجوياني که معدل الف دارند؟ σ ave&gt;=17 (stud)</vt:lpstr>
      <vt:lpstr>مثال: مشخصات دانشجوياني که متولد تهران هستند و معدل الف دارند؟ σ ave&gt;=17 ^ city=‘تهران’ (stud)</vt:lpstr>
      <vt:lpstr>عملگر پرتو (Progect با علامت П)</vt:lpstr>
      <vt:lpstr>مثال: شهرهايي که دانشجويان متولد آن شهرها هستند؟ П city (stud)</vt:lpstr>
      <vt:lpstr>مثال: شماره دانشجويي و نام دانشجويان؟ П S#,sname(stud)</vt:lpstr>
      <vt:lpstr>عملگرهاي مجموعه‌اي</vt:lpstr>
      <vt:lpstr>مثال: اسامي افرادي که يا دانشجو هستند يا استاد؟ П pname(prof) ꓴ П sname(stud)</vt:lpstr>
      <vt:lpstr>PowerPoint Presentation</vt:lpstr>
      <vt:lpstr>عملگرهاي پيوند</vt:lpstr>
      <vt:lpstr>ضرب دکارتي</vt:lpstr>
      <vt:lpstr>عملگرهاي پيوند - مثال</vt:lpstr>
      <vt:lpstr>عملگر پيوند شرطي</vt:lpstr>
      <vt:lpstr>پيوند شرطي - مثال</vt:lpstr>
      <vt:lpstr>پيوند شرطي - مثال</vt:lpstr>
      <vt:lpstr>پيوند شرطي - مثال</vt:lpstr>
      <vt:lpstr>عملگر پيوند طبيعي  (natural Join با علامت ∞)</vt:lpstr>
      <vt:lpstr>پيوند طبيعي - مثال</vt:lpstr>
      <vt:lpstr>پيوند طبيعي - مثال</vt:lpstr>
      <vt:lpstr>پيوند طبيعي - مثال</vt:lpstr>
      <vt:lpstr>پيوند طبيعي - مثال</vt:lpstr>
      <vt:lpstr>عملگر نيم پيوند (Semi Join با  علامت ∝)</vt:lpstr>
      <vt:lpstr>نيم پيوند - مثال</vt:lpstr>
      <vt:lpstr>نيم پيوند - مثال</vt:lpstr>
      <vt:lpstr>ساير عملگرها</vt:lpstr>
      <vt:lpstr>عملگر جايگزيني (←) </vt:lpstr>
      <vt:lpstr>عملگر جايگزيني - مثال</vt:lpstr>
      <vt:lpstr>PowerPoint Presentation</vt:lpstr>
      <vt:lpstr>عملگر نامگذاري (ρ)</vt:lpstr>
      <vt:lpstr>عملگر نامگذاري – مثال </vt:lpstr>
      <vt:lpstr>عملگر تقسيم (÷)</vt:lpstr>
      <vt:lpstr>عملگر تقسيم (÷)</vt:lpstr>
      <vt:lpstr>عملگر تقسيم - مثال</vt:lpstr>
      <vt:lpstr>عملگر تقسيم - مثال</vt:lpstr>
      <vt:lpstr>عملگر تقسيم - مثال</vt:lpstr>
      <vt:lpstr>بهينه سازي پرس و جو</vt:lpstr>
      <vt:lpstr>اولويت هزينه عملگرها</vt:lpstr>
      <vt:lpstr>قواعد بهينه سازي</vt:lpstr>
      <vt:lpstr>بهينه‌سازي در زمان اجرا</vt:lpstr>
      <vt:lpstr>نيازهاي DB</vt:lpstr>
      <vt:lpstr>اضافه کردن داده به جدول </vt:lpstr>
      <vt:lpstr>اضافه کردن يک سطر اطلاعات</vt:lpstr>
      <vt:lpstr>اضافه کردن چند سطر اطلاعات</vt:lpstr>
      <vt:lpstr>حذف کردن سطر از جدول</vt:lpstr>
      <vt:lpstr>به روز درآوردن</vt:lpstr>
      <vt:lpstr>به روز درآوردن</vt:lpstr>
      <vt:lpstr>محاسبات رابطه‌ای دامنه‌ای (DRC)</vt:lpstr>
      <vt:lpstr>شکل کلی حساب رابطه‌ای دامنه‌ای </vt:lpstr>
      <vt:lpstr>قواعد حساب رابطه‌ای دامنه‌ای </vt:lpstr>
      <vt:lpstr>مثال: مشخصات دانشجویانی که معدل الف دارند.</vt:lpstr>
      <vt:lpstr>مثال:</vt:lpstr>
      <vt:lpstr>مثال: شماره و نام دروس چهار واحدی</vt:lpstr>
      <vt:lpstr>مثال: نام دانشکده‌ای که رئیس آن دکتر جاهدمطلق است.</vt:lpstr>
      <vt:lpstr>مثال: شماره و نام دانشجویان دانشکده کامپیوتر.</vt:lpstr>
      <vt:lpstr>مثال: مشخصات روسای دانشکده ها.</vt:lpstr>
      <vt:lpstr>مثال: اسامی دانشکده‌هایی که تمام دانشجویان آن معدل الف هستند.</vt:lpstr>
      <vt:lpstr>مثال: دانشکده‌هایی که همه اساتید آنها مدرک دکتری دارند.</vt:lpstr>
    </vt:vector>
  </TitlesOfParts>
  <Company>NONE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پايگاه داده‌ها</dc:title>
  <dc:creator>CHANGE_ME</dc:creator>
  <cp:lastModifiedBy>Windows User</cp:lastModifiedBy>
  <cp:revision>137</cp:revision>
  <dcterms:created xsi:type="dcterms:W3CDTF">2011-10-07T09:29:28Z</dcterms:created>
  <dcterms:modified xsi:type="dcterms:W3CDTF">2018-04-08T13:18:30Z</dcterms:modified>
</cp:coreProperties>
</file>