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57" r:id="rId3"/>
    <p:sldId id="258" r:id="rId4"/>
    <p:sldId id="261" r:id="rId5"/>
    <p:sldId id="259" r:id="rId6"/>
    <p:sldId id="260" r:id="rId7"/>
    <p:sldId id="290" r:id="rId8"/>
    <p:sldId id="262" r:id="rId9"/>
    <p:sldId id="263" r:id="rId10"/>
    <p:sldId id="292" r:id="rId11"/>
    <p:sldId id="264" r:id="rId12"/>
    <p:sldId id="265" r:id="rId13"/>
    <p:sldId id="266" r:id="rId14"/>
    <p:sldId id="267" r:id="rId15"/>
    <p:sldId id="269" r:id="rId16"/>
    <p:sldId id="271" r:id="rId17"/>
    <p:sldId id="270" r:id="rId18"/>
    <p:sldId id="272" r:id="rId19"/>
    <p:sldId id="276" r:id="rId20"/>
    <p:sldId id="273" r:id="rId21"/>
    <p:sldId id="275" r:id="rId22"/>
    <p:sldId id="282" r:id="rId23"/>
    <p:sldId id="283" r:id="rId24"/>
    <p:sldId id="278" r:id="rId25"/>
    <p:sldId id="284" r:id="rId26"/>
    <p:sldId id="285" r:id="rId27"/>
    <p:sldId id="286" r:id="rId28"/>
    <p:sldId id="287" r:id="rId29"/>
    <p:sldId id="288" r:id="rId30"/>
    <p:sldId id="289" r:id="rId31"/>
    <p:sldId id="280" r:id="rId32"/>
    <p:sldId id="281"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p:cViewPr varScale="1">
        <p:scale>
          <a:sx n="86" d="100"/>
          <a:sy n="86" d="100"/>
        </p:scale>
        <p:origin x="96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8500F3-BF80-480A-AC22-EA499B944498}" type="datetimeFigureOut">
              <a:rPr lang="en-US" smtClean="0"/>
              <a:pPr/>
              <a:t>9/16/2018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B91045-E74E-4925-A47E-1D50679FB11C}" type="slidenum">
              <a:rPr lang="en-US" smtClean="0"/>
              <a:pPr/>
              <a:t>‹#›</a:t>
            </a:fld>
            <a:endParaRPr lang="en-US"/>
          </a:p>
        </p:txBody>
      </p:sp>
    </p:spTree>
    <p:extLst>
      <p:ext uri="{BB962C8B-B14F-4D97-AF65-F5344CB8AC3E}">
        <p14:creationId xmlns:p14="http://schemas.microsoft.com/office/powerpoint/2010/main" val="4096254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2F6E0D-986D-42A2-AAD5-268782E46324}" type="slidenum">
              <a:rPr lang="en-US" smtClean="0"/>
              <a:pPr/>
              <a:t>4</a:t>
            </a:fld>
            <a:endParaRPr lang="en-US"/>
          </a:p>
        </p:txBody>
      </p:sp>
    </p:spTree>
    <p:extLst>
      <p:ext uri="{BB962C8B-B14F-4D97-AF65-F5344CB8AC3E}">
        <p14:creationId xmlns:p14="http://schemas.microsoft.com/office/powerpoint/2010/main" val="1474701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2C6D61FE-5682-45E9-B54A-8B63C81EAAD6}" type="datetimeFigureOut">
              <a:rPr lang="en-US" smtClean="0"/>
              <a:pPr/>
              <a:t>9/16/2018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8E00F9B-4AC6-4FF2-A27C-DBE5A4B2862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6D61FE-5682-45E9-B54A-8B63C81EAAD6}" type="datetimeFigureOut">
              <a:rPr lang="en-US" smtClean="0"/>
              <a:pPr/>
              <a:t>9/16/2018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6D61FE-5682-45E9-B54A-8B63C81EAAD6}" type="datetimeFigureOut">
              <a:rPr lang="en-US" smtClean="0"/>
              <a:pPr/>
              <a:t>9/16/2018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6D61FE-5682-45E9-B54A-8B63C81EAAD6}" type="datetimeFigureOut">
              <a:rPr lang="en-US" smtClean="0"/>
              <a:pPr/>
              <a:t>9/16/2018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C6D61FE-5682-45E9-B54A-8B63C81EAAD6}" type="datetimeFigureOut">
              <a:rPr lang="en-US" smtClean="0"/>
              <a:pPr/>
              <a:t>9/16/2018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E00F9B-4AC6-4FF2-A27C-DBE5A4B2862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C6D61FE-5682-45E9-B54A-8B63C81EAAD6}" type="datetimeFigureOut">
              <a:rPr lang="en-US" smtClean="0"/>
              <a:pPr/>
              <a:t>9/16/2018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C6D61FE-5682-45E9-B54A-8B63C81EAAD6}" type="datetimeFigureOut">
              <a:rPr lang="en-US" smtClean="0"/>
              <a:pPr/>
              <a:t>9/16/2018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C6D61FE-5682-45E9-B54A-8B63C81EAAD6}" type="datetimeFigureOut">
              <a:rPr lang="en-US" smtClean="0"/>
              <a:pPr/>
              <a:t>9/16/2018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6D61FE-5682-45E9-B54A-8B63C81EAAD6}" type="datetimeFigureOut">
              <a:rPr lang="en-US" smtClean="0"/>
              <a:pPr/>
              <a:t>9/16/2018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C6D61FE-5682-45E9-B54A-8B63C81EAAD6}" type="datetimeFigureOut">
              <a:rPr lang="en-US" smtClean="0"/>
              <a:pPr/>
              <a:t>9/16/2018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E00F9B-4AC6-4FF2-A27C-DBE5A4B2862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C6D61FE-5682-45E9-B54A-8B63C81EAAD6}" type="datetimeFigureOut">
              <a:rPr lang="en-US" smtClean="0"/>
              <a:pPr/>
              <a:t>9/16/2018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8E00F9B-4AC6-4FF2-A27C-DBE5A4B28626}"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C6D61FE-5682-45E9-B54A-8B63C81EAAD6}" type="datetimeFigureOut">
              <a:rPr lang="en-US" smtClean="0"/>
              <a:pPr/>
              <a:t>9/16/2018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8E00F9B-4AC6-4FF2-A27C-DBE5A4B28626}"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shahroodut.ac.ir/"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rekita.i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5" descr="3"/>
          <p:cNvPicPr>
            <a:picLocks noChangeAspect="1" noChangeArrowheads="1"/>
          </p:cNvPicPr>
          <p:nvPr/>
        </p:nvPicPr>
        <p:blipFill>
          <a:blip r:embed="rId2"/>
          <a:srcRect/>
          <a:stretch>
            <a:fillRect/>
          </a:stretch>
        </p:blipFill>
        <p:spPr bwMode="auto">
          <a:xfrm>
            <a:off x="1371600" y="1400189"/>
            <a:ext cx="6019800" cy="40290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800" dirty="0" smtClean="0">
                <a:cs typeface="B Nazanin" pitchFamily="2" charset="-78"/>
              </a:rPr>
              <a:t>مقدمه</a:t>
            </a:r>
            <a:endParaRPr lang="en-US" dirty="0"/>
          </a:p>
        </p:txBody>
      </p:sp>
      <p:sp>
        <p:nvSpPr>
          <p:cNvPr id="3" name="Content Placeholder 2"/>
          <p:cNvSpPr>
            <a:spLocks noGrp="1"/>
          </p:cNvSpPr>
          <p:nvPr>
            <p:ph idx="1"/>
          </p:nvPr>
        </p:nvSpPr>
        <p:spPr/>
        <p:txBody>
          <a:bodyPr>
            <a:normAutofit/>
          </a:bodyPr>
          <a:lstStyle/>
          <a:p>
            <a:pPr algn="r" rtl="1">
              <a:buNone/>
            </a:pPr>
            <a:r>
              <a:rPr lang="fa-IR" sz="2400" b="1" dirty="0" smtClean="0">
                <a:cs typeface="B Nazanin" pitchFamily="2" charset="-78"/>
              </a:rPr>
              <a:t>پردازش داده‌ها از دهه 1950 تا کنون فراز و نشيب‌هاي فراواني داشته است.</a:t>
            </a:r>
          </a:p>
          <a:p>
            <a:pPr algn="r" rtl="1"/>
            <a:r>
              <a:rPr lang="fa-IR" sz="3200" b="1" dirty="0" smtClean="0">
                <a:cs typeface="B Nazanin" pitchFamily="2" charset="-78"/>
              </a:rPr>
              <a:t>نسلهاي ذخيره و بازيابي اطلاعات: </a:t>
            </a:r>
          </a:p>
          <a:p>
            <a:pPr marL="514350" indent="-514350" algn="r" rtl="1">
              <a:buFont typeface="+mj-lt"/>
              <a:buAutoNum type="arabicPeriod"/>
            </a:pPr>
            <a:r>
              <a:rPr lang="fa-IR" sz="2800" b="1" dirty="0" smtClean="0">
                <a:cs typeface="B Nazanin" pitchFamily="2" charset="-78"/>
              </a:rPr>
              <a:t>نسل اول نسل فايلهاي ساده ترتيبي</a:t>
            </a:r>
          </a:p>
          <a:p>
            <a:pPr marL="514350" indent="-514350" algn="r" rtl="1">
              <a:buFont typeface="+mj-lt"/>
              <a:buAutoNum type="arabicPeriod"/>
            </a:pPr>
            <a:r>
              <a:rPr lang="fa-IR" sz="2800" b="1" dirty="0" smtClean="0">
                <a:cs typeface="B Nazanin" pitchFamily="2" charset="-78"/>
              </a:rPr>
              <a:t>نسل دوم نسل شيوه هاي دستيابي</a:t>
            </a:r>
          </a:p>
          <a:p>
            <a:pPr marL="514350" indent="-514350" algn="r" rtl="1">
              <a:buFont typeface="+mj-lt"/>
              <a:buAutoNum type="arabicPeriod"/>
            </a:pPr>
            <a:r>
              <a:rPr lang="fa-IR" sz="2800" b="1" dirty="0" smtClean="0">
                <a:cs typeface="B Nazanin" pitchFamily="2" charset="-78"/>
              </a:rPr>
              <a:t>نسل سوم سيستم مديريت داده ها</a:t>
            </a:r>
          </a:p>
          <a:p>
            <a:pPr marL="514350" indent="-514350" algn="r" rtl="1">
              <a:buFont typeface="+mj-lt"/>
              <a:buAutoNum type="arabicPeriod"/>
            </a:pPr>
            <a:r>
              <a:rPr lang="fa-IR" sz="2800" b="1" dirty="0" smtClean="0">
                <a:cs typeface="B Nazanin" pitchFamily="2" charset="-78"/>
              </a:rPr>
              <a:t>نسل چهارم  نسل </a:t>
            </a:r>
            <a:r>
              <a:rPr lang="en-US" sz="2800" b="1" dirty="0" smtClean="0">
                <a:cs typeface="B Nazanin" pitchFamily="2" charset="-78"/>
              </a:rPr>
              <a:t>DBMS </a:t>
            </a:r>
            <a:endParaRPr lang="fa-IR" sz="2800" b="1" dirty="0" smtClean="0">
              <a:cs typeface="B Nazanin" pitchFamily="2" charset="-78"/>
            </a:endParaRPr>
          </a:p>
          <a:p>
            <a:pPr marL="514350" indent="-514350" algn="r" rtl="1">
              <a:buFont typeface="+mj-lt"/>
              <a:buAutoNum type="arabicPeriod"/>
            </a:pPr>
            <a:r>
              <a:rPr lang="fa-IR" sz="2800" b="1" dirty="0" smtClean="0">
                <a:cs typeface="B Nazanin" pitchFamily="2" charset="-78"/>
              </a:rPr>
              <a:t>نسل پنجم نسل بانك معرفت يا پايگاه شناخت</a:t>
            </a:r>
            <a:endParaRPr lang="en-US" sz="2800" dirty="0">
              <a:cs typeface="B Nazanin" pitchFamily="2" charset="-78"/>
            </a:endParaRPr>
          </a:p>
        </p:txBody>
      </p:sp>
    </p:spTree>
    <p:extLst>
      <p:ext uri="{BB962C8B-B14F-4D97-AF65-F5344CB8AC3E}">
        <p14:creationId xmlns:p14="http://schemas.microsoft.com/office/powerpoint/2010/main" val="28797031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5400" dirty="0" smtClean="0">
                <a:cs typeface="B Nazanin" pitchFamily="2" charset="-78"/>
              </a:rPr>
              <a:t>انواع کاربر در </a:t>
            </a:r>
            <a:r>
              <a:rPr lang="en-US" sz="5400" dirty="0" smtClean="0">
                <a:cs typeface="B Nazanin" pitchFamily="2" charset="-78"/>
              </a:rPr>
              <a:t>DBMS</a:t>
            </a:r>
            <a:endParaRPr lang="en-US" sz="5400" dirty="0">
              <a:cs typeface="B Nazanin" pitchFamily="2" charset="-78"/>
            </a:endParaRPr>
          </a:p>
        </p:txBody>
      </p:sp>
      <p:sp>
        <p:nvSpPr>
          <p:cNvPr id="3" name="Content Placeholder 2"/>
          <p:cNvSpPr>
            <a:spLocks noGrp="1"/>
          </p:cNvSpPr>
          <p:nvPr>
            <p:ph idx="1"/>
          </p:nvPr>
        </p:nvSpPr>
        <p:spPr/>
        <p:txBody>
          <a:bodyPr>
            <a:normAutofit/>
          </a:bodyPr>
          <a:lstStyle/>
          <a:p>
            <a:pPr marL="0" indent="0">
              <a:buNone/>
            </a:pPr>
            <a:r>
              <a:rPr lang="en-US" sz="3600" dirty="0" smtClean="0"/>
              <a:t>1. DBA (Data Base Administrator)</a:t>
            </a:r>
          </a:p>
          <a:p>
            <a:pPr marL="0" indent="0">
              <a:buNone/>
            </a:pPr>
            <a:r>
              <a:rPr lang="en-US" sz="3600" dirty="0" smtClean="0"/>
              <a:t>2. DBP (Data Base Programmer)</a:t>
            </a:r>
          </a:p>
          <a:p>
            <a:pPr marL="0" indent="0">
              <a:buNone/>
            </a:pPr>
            <a:r>
              <a:rPr lang="en-US" sz="3600" dirty="0" smtClean="0"/>
              <a:t>3. End user</a:t>
            </a:r>
          </a:p>
          <a:p>
            <a:pPr marL="0" indent="0">
              <a:buNone/>
            </a:pPr>
            <a:endParaRPr lang="fa-IR" sz="3600" dirty="0" smtClean="0"/>
          </a:p>
          <a:p>
            <a:pPr marL="0" indent="0">
              <a:buNone/>
            </a:pPr>
            <a:endParaRPr lang="en-US" sz="36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A50021"/>
                </a:solidFill>
                <a:cs typeface="B Nazanin" pitchFamily="2" charset="-78"/>
              </a:rPr>
              <a:t>Data Base Administrator (DBA)</a:t>
            </a:r>
            <a:endParaRPr lang="en-US" sz="4400" dirty="0">
              <a:cs typeface="B Nazanin" pitchFamily="2" charset="-78"/>
            </a:endParaRPr>
          </a:p>
        </p:txBody>
      </p:sp>
      <p:sp>
        <p:nvSpPr>
          <p:cNvPr id="3" name="Content Placeholder 2"/>
          <p:cNvSpPr>
            <a:spLocks noGrp="1"/>
          </p:cNvSpPr>
          <p:nvPr>
            <p:ph idx="1"/>
          </p:nvPr>
        </p:nvSpPr>
        <p:spPr/>
        <p:txBody>
          <a:bodyPr>
            <a:normAutofit lnSpcReduction="10000"/>
          </a:bodyPr>
          <a:lstStyle/>
          <a:p>
            <a:pPr algn="r" rtl="1"/>
            <a:r>
              <a:rPr lang="fa-IR" sz="3200" dirty="0" smtClean="0">
                <a:cs typeface="B Nazanin" pitchFamily="2" charset="-78"/>
              </a:rPr>
              <a:t/>
            </a:r>
            <a:br>
              <a:rPr lang="fa-IR" sz="3200" dirty="0" smtClean="0">
                <a:cs typeface="B Nazanin" pitchFamily="2" charset="-78"/>
              </a:rPr>
            </a:br>
            <a:r>
              <a:rPr lang="fa-IR" sz="3200" dirty="0" smtClean="0">
                <a:cs typeface="B Nazanin" pitchFamily="2" charset="-78"/>
              </a:rPr>
              <a:t> ي</a:t>
            </a:r>
            <a:r>
              <a:rPr lang="ar-SA" sz="3200" dirty="0" smtClean="0">
                <a:cs typeface="B Nazanin" pitchFamily="2" charset="-78"/>
              </a:rPr>
              <a:t>ك</a:t>
            </a:r>
            <a:r>
              <a:rPr lang="fa-IR" sz="3200" dirty="0" smtClean="0">
                <a:cs typeface="B Nazanin" pitchFamily="2" charset="-78"/>
              </a:rPr>
              <a:t>ی</a:t>
            </a:r>
            <a:r>
              <a:rPr lang="ar-SA" sz="3200" dirty="0" smtClean="0">
                <a:cs typeface="B Nazanin" pitchFamily="2" charset="-78"/>
              </a:rPr>
              <a:t> از </a:t>
            </a:r>
            <a:r>
              <a:rPr lang="fa-IR" sz="3200" dirty="0" smtClean="0">
                <a:cs typeface="B Nazanin" pitchFamily="2" charset="-78"/>
              </a:rPr>
              <a:t>مهمترين </a:t>
            </a:r>
            <a:r>
              <a:rPr lang="ar-SA" sz="3200" dirty="0" smtClean="0">
                <a:cs typeface="B Nazanin" pitchFamily="2" charset="-78"/>
              </a:rPr>
              <a:t>كاربران در س</a:t>
            </a:r>
            <a:r>
              <a:rPr lang="fa-IR" sz="3200" dirty="0" smtClean="0">
                <a:cs typeface="B Nazanin" pitchFamily="2" charset="-78"/>
              </a:rPr>
              <a:t>ي</a:t>
            </a:r>
            <a:r>
              <a:rPr lang="ar-SA" sz="3200" dirty="0" smtClean="0">
                <a:cs typeface="B Nazanin" pitchFamily="2" charset="-78"/>
              </a:rPr>
              <a:t>ستم بانك اطلاعات</a:t>
            </a:r>
            <a:r>
              <a:rPr lang="fa-IR" sz="3200" dirty="0" smtClean="0">
                <a:cs typeface="B Nazanin" pitchFamily="2" charset="-78"/>
              </a:rPr>
              <a:t>ی</a:t>
            </a:r>
            <a:r>
              <a:rPr lang="ar-SA" sz="3200" dirty="0" smtClean="0">
                <a:cs typeface="B Nazanin" pitchFamily="2" charset="-78"/>
              </a:rPr>
              <a:t>، </a:t>
            </a:r>
            <a:r>
              <a:rPr lang="fa-IR" sz="3200" dirty="0" smtClean="0">
                <a:cs typeface="B Nazanin" pitchFamily="2" charset="-78"/>
              </a:rPr>
              <a:t>كه مسئوليت طراحي و تصميم‌گيري براي كليه موارد يك سيستم </a:t>
            </a:r>
            <a:r>
              <a:rPr lang="ar-SA" sz="3200" dirty="0" smtClean="0">
                <a:cs typeface="B Nazanin" pitchFamily="2" charset="-78"/>
              </a:rPr>
              <a:t>بانك اطلاعات</a:t>
            </a:r>
            <a:r>
              <a:rPr lang="fa-IR" sz="3200" dirty="0" smtClean="0">
                <a:cs typeface="B Nazanin" pitchFamily="2" charset="-78"/>
              </a:rPr>
              <a:t>ی</a:t>
            </a:r>
            <a:r>
              <a:rPr lang="ar-SA" sz="3200" dirty="0" smtClean="0">
                <a:cs typeface="B Nazanin" pitchFamily="2" charset="-78"/>
              </a:rPr>
              <a:t> </a:t>
            </a:r>
            <a:r>
              <a:rPr lang="fa-IR" sz="3200" dirty="0" smtClean="0">
                <a:cs typeface="B Nazanin" pitchFamily="2" charset="-78"/>
              </a:rPr>
              <a:t>را دارد</a:t>
            </a:r>
            <a:r>
              <a:rPr lang="ar-SA" sz="3200" dirty="0" smtClean="0">
                <a:cs typeface="B Nazanin" pitchFamily="2" charset="-78"/>
              </a:rPr>
              <a:t>. </a:t>
            </a:r>
            <a:r>
              <a:rPr lang="fa-IR" sz="3200" dirty="0" smtClean="0">
                <a:cs typeface="B Nazanin" pitchFamily="2" charset="-78"/>
              </a:rPr>
              <a:t/>
            </a:r>
            <a:br>
              <a:rPr lang="fa-IR" sz="3200" dirty="0" smtClean="0">
                <a:cs typeface="B Nazanin" pitchFamily="2" charset="-78"/>
              </a:rPr>
            </a:br>
            <a:r>
              <a:rPr lang="ar-SA" sz="3200" dirty="0" smtClean="0">
                <a:cs typeface="B Nazanin" pitchFamily="2" charset="-78"/>
              </a:rPr>
              <a:t>اداره كننده بانك</a:t>
            </a:r>
            <a:r>
              <a:rPr lang="fa-IR" sz="3200" dirty="0" smtClean="0">
                <a:cs typeface="B Nazanin" pitchFamily="2" charset="-78"/>
              </a:rPr>
              <a:t>، </a:t>
            </a:r>
            <a:r>
              <a:rPr lang="ar-SA" sz="3200" dirty="0" smtClean="0">
                <a:cs typeface="B Nazanin" pitchFamily="2" charset="-78"/>
              </a:rPr>
              <a:t>فرد</a:t>
            </a:r>
            <a:r>
              <a:rPr lang="fa-IR" sz="3200" dirty="0" smtClean="0">
                <a:cs typeface="B Nazanin" pitchFamily="2" charset="-78"/>
              </a:rPr>
              <a:t> يا گروهی از افراد</a:t>
            </a:r>
            <a:r>
              <a:rPr lang="ar-SA" sz="3200" dirty="0" smtClean="0">
                <a:cs typeface="B Nazanin" pitchFamily="2" charset="-78"/>
              </a:rPr>
              <a:t> </a:t>
            </a:r>
            <a:r>
              <a:rPr lang="fa-IR" sz="3200" dirty="0" smtClean="0">
                <a:cs typeface="B Nazanin" pitchFamily="2" charset="-78"/>
              </a:rPr>
              <a:t>هستند</a:t>
            </a:r>
            <a:r>
              <a:rPr lang="ar-SA" sz="3200" dirty="0" smtClean="0">
                <a:cs typeface="B Nazanin" pitchFamily="2" charset="-78"/>
              </a:rPr>
              <a:t> كه مسئول</a:t>
            </a:r>
            <a:r>
              <a:rPr lang="fa-IR" sz="3200" dirty="0" smtClean="0">
                <a:cs typeface="B Nazanin" pitchFamily="2" charset="-78"/>
              </a:rPr>
              <a:t>ي</a:t>
            </a:r>
            <a:r>
              <a:rPr lang="ar-SA" sz="3200" dirty="0" smtClean="0">
                <a:cs typeface="B Nazanin" pitchFamily="2" charset="-78"/>
              </a:rPr>
              <a:t>ت ا</a:t>
            </a:r>
            <a:r>
              <a:rPr lang="fa-IR" sz="3200" dirty="0" smtClean="0">
                <a:cs typeface="B Nazanin" pitchFamily="2" charset="-78"/>
              </a:rPr>
              <a:t>ي</a:t>
            </a:r>
            <a:r>
              <a:rPr lang="ar-SA" sz="3200" dirty="0" smtClean="0">
                <a:cs typeface="B Nazanin" pitchFamily="2" charset="-78"/>
              </a:rPr>
              <a:t>جاد، پ</a:t>
            </a:r>
            <a:r>
              <a:rPr lang="fa-IR" sz="3200" dirty="0" smtClean="0">
                <a:cs typeface="B Nazanin" pitchFamily="2" charset="-78"/>
              </a:rPr>
              <a:t>ي</a:t>
            </a:r>
            <a:r>
              <a:rPr lang="ar-SA" sz="3200" dirty="0" smtClean="0">
                <a:cs typeface="B Nazanin" pitchFamily="2" charset="-78"/>
              </a:rPr>
              <a:t>اده‌ساز</a:t>
            </a:r>
            <a:r>
              <a:rPr lang="fa-IR" sz="3200" dirty="0" smtClean="0">
                <a:cs typeface="B Nazanin" pitchFamily="2" charset="-78"/>
              </a:rPr>
              <a:t>ی</a:t>
            </a:r>
            <a:r>
              <a:rPr lang="ar-SA" sz="3200" dirty="0" smtClean="0">
                <a:cs typeface="B Nazanin" pitchFamily="2" charset="-78"/>
              </a:rPr>
              <a:t> و نگهدار</a:t>
            </a:r>
            <a:r>
              <a:rPr lang="fa-IR" sz="3200" dirty="0" smtClean="0">
                <a:cs typeface="B Nazanin" pitchFamily="2" charset="-78"/>
              </a:rPr>
              <a:t>ی</a:t>
            </a:r>
            <a:r>
              <a:rPr lang="ar-SA" sz="3200" dirty="0" smtClean="0">
                <a:cs typeface="B Nazanin" pitchFamily="2" charset="-78"/>
              </a:rPr>
              <a:t> بانك را در مح</a:t>
            </a:r>
            <a:r>
              <a:rPr lang="fa-IR" sz="3200" dirty="0" smtClean="0">
                <a:cs typeface="B Nazanin" pitchFamily="2" charset="-78"/>
              </a:rPr>
              <a:t>ي</a:t>
            </a:r>
            <a:r>
              <a:rPr lang="ar-SA" sz="3200" dirty="0" smtClean="0">
                <a:cs typeface="B Nazanin" pitchFamily="2" charset="-78"/>
              </a:rPr>
              <a:t>ط عمل</a:t>
            </a:r>
            <a:r>
              <a:rPr lang="fa-IR" sz="3200" dirty="0" smtClean="0">
                <a:cs typeface="B Nazanin" pitchFamily="2" charset="-78"/>
              </a:rPr>
              <a:t>ي</a:t>
            </a:r>
            <a:r>
              <a:rPr lang="ar-SA" sz="3200" dirty="0" smtClean="0">
                <a:cs typeface="B Nazanin" pitchFamily="2" charset="-78"/>
              </a:rPr>
              <a:t>ات</a:t>
            </a:r>
            <a:r>
              <a:rPr lang="fa-IR" sz="3200" dirty="0" smtClean="0">
                <a:cs typeface="B Nazanin" pitchFamily="2" charset="-78"/>
              </a:rPr>
              <a:t>ی</a:t>
            </a:r>
            <a:r>
              <a:rPr lang="ar-SA" sz="3200" dirty="0" smtClean="0">
                <a:cs typeface="B Nazanin" pitchFamily="2" charset="-78"/>
              </a:rPr>
              <a:t> برعهده دارد. </a:t>
            </a:r>
            <a:br>
              <a:rPr lang="ar-SA" sz="3200" dirty="0" smtClean="0">
                <a:cs typeface="B Nazanin" pitchFamily="2" charset="-78"/>
              </a:rPr>
            </a:br>
            <a:r>
              <a:rPr lang="fa-IR" sz="3200" dirty="0" smtClean="0">
                <a:cs typeface="B Nazanin" pitchFamily="2" charset="-78"/>
              </a:rPr>
              <a:t/>
            </a:r>
            <a:br>
              <a:rPr lang="fa-IR" sz="3200" dirty="0" smtClean="0">
                <a:cs typeface="B Nazanin" pitchFamily="2" charset="-78"/>
              </a:rPr>
            </a:b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sz="3600" dirty="0" smtClean="0">
                <a:solidFill>
                  <a:srgbClr val="A50021"/>
                </a:solidFill>
                <a:cs typeface="B Nazanin" pitchFamily="2" charset="-78"/>
              </a:rPr>
              <a:t> </a:t>
            </a:r>
            <a:r>
              <a:rPr lang="ar-SA" sz="3600" dirty="0" smtClean="0">
                <a:solidFill>
                  <a:srgbClr val="A50021"/>
                </a:solidFill>
                <a:cs typeface="B Nazanin" pitchFamily="2" charset="-78"/>
              </a:rPr>
              <a:t>كاربر برنامه‌نو</a:t>
            </a:r>
            <a:r>
              <a:rPr lang="fa-IR" sz="3600" dirty="0" smtClean="0">
                <a:solidFill>
                  <a:srgbClr val="A50021"/>
                </a:solidFill>
                <a:cs typeface="B Nazanin" pitchFamily="2" charset="-78"/>
              </a:rPr>
              <a:t>ي</a:t>
            </a:r>
            <a:r>
              <a:rPr lang="ar-SA" sz="3600" dirty="0" smtClean="0">
                <a:solidFill>
                  <a:srgbClr val="A50021"/>
                </a:solidFill>
                <a:cs typeface="B Nazanin" pitchFamily="2" charset="-78"/>
              </a:rPr>
              <a:t>س </a:t>
            </a:r>
            <a:r>
              <a:rPr lang="fa-IR" sz="3600" dirty="0" smtClean="0">
                <a:solidFill>
                  <a:srgbClr val="A50021"/>
                </a:solidFill>
                <a:cs typeface="B Nazanin" pitchFamily="2" charset="-78"/>
              </a:rPr>
              <a:t>ي</a:t>
            </a:r>
            <a:r>
              <a:rPr lang="ar-SA" sz="3600" dirty="0" smtClean="0">
                <a:solidFill>
                  <a:srgbClr val="A50021"/>
                </a:solidFill>
                <a:cs typeface="B Nazanin" pitchFamily="2" charset="-78"/>
              </a:rPr>
              <a:t>ا </a:t>
            </a:r>
            <a:r>
              <a:rPr lang="en-US" sz="3600" dirty="0" err="1" smtClean="0">
                <a:solidFill>
                  <a:srgbClr val="A50021"/>
                </a:solidFill>
                <a:cs typeface="B Nazanin" pitchFamily="2" charset="-78"/>
              </a:rPr>
              <a:t>DataBaseProgramer</a:t>
            </a:r>
            <a:r>
              <a:rPr lang="en-US" sz="3600" dirty="0" smtClean="0">
                <a:solidFill>
                  <a:srgbClr val="A50021"/>
                </a:solidFill>
                <a:cs typeface="B Nazanin" pitchFamily="2" charset="-78"/>
              </a:rPr>
              <a:t> (DBP)</a:t>
            </a:r>
            <a:endParaRPr lang="en-US" sz="3200" dirty="0">
              <a:cs typeface="B Nazanin" pitchFamily="2" charset="-78"/>
            </a:endParaRPr>
          </a:p>
        </p:txBody>
      </p:sp>
      <p:sp>
        <p:nvSpPr>
          <p:cNvPr id="3" name="Content Placeholder 2"/>
          <p:cNvSpPr>
            <a:spLocks noGrp="1"/>
          </p:cNvSpPr>
          <p:nvPr>
            <p:ph idx="1"/>
          </p:nvPr>
        </p:nvSpPr>
        <p:spPr/>
        <p:txBody>
          <a:bodyPr>
            <a:normAutofit/>
          </a:bodyPr>
          <a:lstStyle/>
          <a:p>
            <a:pPr algn="r" rtl="1"/>
            <a:endParaRPr lang="en-US" sz="3200" dirty="0" smtClean="0">
              <a:cs typeface="B Nazanin" pitchFamily="2" charset="-78"/>
            </a:endParaRPr>
          </a:p>
          <a:p>
            <a:pPr algn="r" rtl="1"/>
            <a:r>
              <a:rPr lang="fa-IR" sz="3200" dirty="0" err="1" smtClean="0">
                <a:cs typeface="B Nazanin" pitchFamily="2" charset="-78"/>
              </a:rPr>
              <a:t>اين</a:t>
            </a:r>
            <a:r>
              <a:rPr lang="fa-IR" sz="3200" dirty="0" smtClean="0">
                <a:cs typeface="B Nazanin" pitchFamily="2" charset="-78"/>
              </a:rPr>
              <a:t> گروه افراد مسئول ساختن برنامه‌هايي هستند كه از يك طرف به بانك اطلاعات متصل است و از طرف ديگر به كاربر نهايي يا همان اپراتور. در واقع اين افراد تصميمات مدير را پياده سازي مي‌كنند.</a:t>
            </a:r>
            <a:br>
              <a:rPr lang="fa-IR" sz="3200" dirty="0" smtClean="0">
                <a:cs typeface="B Nazanin" pitchFamily="2" charset="-78"/>
              </a:rPr>
            </a:br>
            <a:r>
              <a:rPr lang="fa-IR" sz="3200" dirty="0" smtClean="0">
                <a:cs typeface="B Nazanin" pitchFamily="2" charset="-78"/>
              </a:rPr>
              <a:t> </a:t>
            </a:r>
            <a:br>
              <a:rPr lang="fa-IR" sz="3200" dirty="0" smtClean="0">
                <a:cs typeface="B Nazanin" pitchFamily="2" charset="-78"/>
              </a:rPr>
            </a:br>
            <a:endParaRPr lang="en-US" sz="3200" dirty="0">
              <a:cs typeface="B Nazanin"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sz="5400" dirty="0" smtClean="0">
                <a:solidFill>
                  <a:srgbClr val="A50021"/>
                </a:solidFill>
                <a:cs typeface="B Nazanin" pitchFamily="2" charset="-78"/>
              </a:rPr>
              <a:t>كاربر نها</a:t>
            </a:r>
            <a:r>
              <a:rPr lang="fa-IR" sz="5400" dirty="0" smtClean="0">
                <a:solidFill>
                  <a:srgbClr val="A50021"/>
                </a:solidFill>
                <a:cs typeface="B Nazanin" pitchFamily="2" charset="-78"/>
              </a:rPr>
              <a:t>يي</a:t>
            </a:r>
            <a:r>
              <a:rPr lang="ar-SA" sz="5400" dirty="0" smtClean="0">
                <a:solidFill>
                  <a:srgbClr val="A50021"/>
                </a:solidFill>
                <a:cs typeface="B Nazanin" pitchFamily="2" charset="-78"/>
              </a:rPr>
              <a:t> (</a:t>
            </a:r>
            <a:r>
              <a:rPr lang="en-US" sz="5400" dirty="0" smtClean="0">
                <a:solidFill>
                  <a:srgbClr val="A50021"/>
                </a:solidFill>
                <a:cs typeface="B Nazanin" pitchFamily="2" charset="-78"/>
              </a:rPr>
              <a:t>End User</a:t>
            </a:r>
            <a:r>
              <a:rPr lang="ar-SA" sz="5400" dirty="0" smtClean="0">
                <a:solidFill>
                  <a:srgbClr val="A50021"/>
                </a:solidFill>
                <a:cs typeface="B Nazanin" pitchFamily="2" charset="-78"/>
              </a:rPr>
              <a:t>)</a:t>
            </a: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endParaRPr lang="en-US" sz="3200" dirty="0" smtClean="0">
              <a:cs typeface="B Nazanin" pitchFamily="2" charset="-78"/>
            </a:endParaRPr>
          </a:p>
          <a:p>
            <a:pPr algn="r" rtl="1"/>
            <a:r>
              <a:rPr lang="fa-IR" sz="3200" dirty="0" err="1" smtClean="0">
                <a:cs typeface="B Nazanin" pitchFamily="2" charset="-78"/>
              </a:rPr>
              <a:t>كاربران</a:t>
            </a:r>
            <a:r>
              <a:rPr lang="fa-IR" sz="3200" dirty="0" smtClean="0">
                <a:cs typeface="B Nazanin" pitchFamily="2" charset="-78"/>
              </a:rPr>
              <a:t> نهايي كساني هستند كه از طريق برنامه‌هاي تهيه شده داده‌ها را در حيطه نظارت </a:t>
            </a:r>
            <a:r>
              <a:rPr lang="en-US" sz="3200" i="1" dirty="0" smtClean="0">
                <a:cs typeface="B Nazanin" pitchFamily="2" charset="-78"/>
              </a:rPr>
              <a:t>DBMS</a:t>
            </a:r>
            <a:r>
              <a:rPr lang="fa-IR" sz="3200" dirty="0" smtClean="0">
                <a:cs typeface="B Nazanin" pitchFamily="2" charset="-78"/>
              </a:rPr>
              <a:t> دستكاري مي‌نمايند.</a:t>
            </a: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ooter Placeholder 3"/>
          <p:cNvSpPr>
            <a:spLocks noGrp="1"/>
          </p:cNvSpPr>
          <p:nvPr>
            <p:ph type="ftr" sz="quarter" idx="4294967295"/>
          </p:nvPr>
        </p:nvSpPr>
        <p:spPr>
          <a:xfrm>
            <a:off x="3124200" y="6248400"/>
            <a:ext cx="2895600" cy="457200"/>
          </a:xfrm>
          <a:prstGeom prst="rect">
            <a:avLst/>
          </a:prstGeom>
        </p:spPr>
        <p:txBody>
          <a:bodyPr/>
          <a:lstStyle/>
          <a:p>
            <a:pPr algn="ctr"/>
            <a:r>
              <a:rPr lang="fa-IR" sz="1600" dirty="0" smtClean="0"/>
              <a:t>نظام بانک اطلاعات</a:t>
            </a:r>
            <a:endParaRPr lang="en-US" sz="1600" dirty="0"/>
          </a:p>
        </p:txBody>
      </p:sp>
      <p:sp>
        <p:nvSpPr>
          <p:cNvPr id="26" name="Slide Number Placeholder 4"/>
          <p:cNvSpPr>
            <a:spLocks noGrp="1"/>
          </p:cNvSpPr>
          <p:nvPr>
            <p:ph type="sldNum" sz="quarter" idx="4294967295"/>
          </p:nvPr>
        </p:nvSpPr>
        <p:spPr>
          <a:xfrm>
            <a:off x="6553200" y="6248400"/>
            <a:ext cx="2133600" cy="457200"/>
          </a:xfrm>
          <a:prstGeom prst="rect">
            <a:avLst/>
          </a:prstGeom>
        </p:spPr>
        <p:txBody>
          <a:bodyPr/>
          <a:lstStyle/>
          <a:p>
            <a:fld id="{1182611C-C041-4374-995D-183C94B078B1}" type="slidenum">
              <a:rPr lang="ar-SA"/>
              <a:pPr/>
              <a:t>15</a:t>
            </a:fld>
            <a:endParaRPr lang="en-US"/>
          </a:p>
        </p:txBody>
      </p:sp>
      <p:sp>
        <p:nvSpPr>
          <p:cNvPr id="176132" name="Rectangle 4"/>
          <p:cNvSpPr>
            <a:spLocks noChangeArrowheads="1"/>
          </p:cNvSpPr>
          <p:nvPr/>
        </p:nvSpPr>
        <p:spPr bwMode="auto">
          <a:xfrm>
            <a:off x="838200" y="1447800"/>
            <a:ext cx="7467600" cy="4724400"/>
          </a:xfrm>
          <a:prstGeom prst="rect">
            <a:avLst/>
          </a:prstGeom>
          <a:solidFill>
            <a:schemeClr val="bg1"/>
          </a:solidFill>
          <a:ln w="38100">
            <a:solidFill>
              <a:schemeClr val="tx1"/>
            </a:solidFill>
            <a:miter lim="800000"/>
            <a:headEnd/>
            <a:tailEnd/>
          </a:ln>
          <a:effectLst/>
        </p:spPr>
        <p:txBody>
          <a:bodyPr wrap="none" anchor="ctr"/>
          <a:lstStyle/>
          <a:p>
            <a:endParaRPr lang="en-US"/>
          </a:p>
        </p:txBody>
      </p:sp>
      <p:sp>
        <p:nvSpPr>
          <p:cNvPr id="176133" name="Rectangle 5"/>
          <p:cNvSpPr>
            <a:spLocks noChangeArrowheads="1"/>
          </p:cNvSpPr>
          <p:nvPr/>
        </p:nvSpPr>
        <p:spPr bwMode="auto">
          <a:xfrm>
            <a:off x="2514600" y="1790700"/>
            <a:ext cx="4113213" cy="4114800"/>
          </a:xfrm>
          <a:prstGeom prst="rect">
            <a:avLst/>
          </a:prstGeom>
          <a:solidFill>
            <a:schemeClr val="bg1"/>
          </a:solidFill>
          <a:ln w="38100">
            <a:solidFill>
              <a:schemeClr val="tx1"/>
            </a:solidFill>
            <a:miter lim="800000"/>
            <a:headEnd/>
            <a:tailEnd/>
          </a:ln>
          <a:effectLst/>
        </p:spPr>
        <p:txBody>
          <a:bodyPr wrap="none" anchor="ctr"/>
          <a:lstStyle/>
          <a:p>
            <a:endParaRPr lang="en-US"/>
          </a:p>
        </p:txBody>
      </p:sp>
      <p:sp>
        <p:nvSpPr>
          <p:cNvPr id="176134" name="Rectangle 6"/>
          <p:cNvSpPr>
            <a:spLocks noChangeArrowheads="1"/>
          </p:cNvSpPr>
          <p:nvPr/>
        </p:nvSpPr>
        <p:spPr bwMode="auto">
          <a:xfrm>
            <a:off x="3195638" y="2471738"/>
            <a:ext cx="2741612" cy="2741612"/>
          </a:xfrm>
          <a:prstGeom prst="rect">
            <a:avLst/>
          </a:prstGeom>
          <a:solidFill>
            <a:schemeClr val="bg1"/>
          </a:solidFill>
          <a:ln w="38100">
            <a:solidFill>
              <a:schemeClr val="tx1"/>
            </a:solidFill>
            <a:miter lim="800000"/>
            <a:headEnd/>
            <a:tailEnd/>
          </a:ln>
          <a:effectLst/>
        </p:spPr>
        <p:txBody>
          <a:bodyPr wrap="none" anchor="ctr"/>
          <a:lstStyle/>
          <a:p>
            <a:endParaRPr lang="en-US"/>
          </a:p>
        </p:txBody>
      </p:sp>
      <p:sp>
        <p:nvSpPr>
          <p:cNvPr id="176135" name="AutoShape 7"/>
          <p:cNvSpPr>
            <a:spLocks noChangeArrowheads="1"/>
          </p:cNvSpPr>
          <p:nvPr/>
        </p:nvSpPr>
        <p:spPr bwMode="auto">
          <a:xfrm>
            <a:off x="3810000" y="2857500"/>
            <a:ext cx="1447800" cy="1981200"/>
          </a:xfrm>
          <a:prstGeom prst="can">
            <a:avLst>
              <a:gd name="adj" fmla="val 34211"/>
            </a:avLst>
          </a:prstGeom>
          <a:solidFill>
            <a:schemeClr val="bg1"/>
          </a:solidFill>
          <a:ln w="38100">
            <a:solidFill>
              <a:schemeClr val="tx1"/>
            </a:solidFill>
            <a:round/>
            <a:headEnd/>
            <a:tailEnd/>
          </a:ln>
          <a:effectLst/>
        </p:spPr>
        <p:txBody>
          <a:bodyPr wrap="none" anchor="ctr"/>
          <a:lstStyle/>
          <a:p>
            <a:endParaRPr lang="en-US"/>
          </a:p>
        </p:txBody>
      </p:sp>
      <p:sp>
        <p:nvSpPr>
          <p:cNvPr id="176136" name="Text Box 8"/>
          <p:cNvSpPr txBox="1">
            <a:spLocks noChangeArrowheads="1"/>
          </p:cNvSpPr>
          <p:nvPr/>
        </p:nvSpPr>
        <p:spPr bwMode="auto">
          <a:xfrm>
            <a:off x="2743200" y="1905000"/>
            <a:ext cx="3048000" cy="396875"/>
          </a:xfrm>
          <a:prstGeom prst="rect">
            <a:avLst/>
          </a:prstGeom>
          <a:noFill/>
          <a:ln w="9525">
            <a:noFill/>
            <a:miter lim="800000"/>
            <a:headEnd/>
            <a:tailEnd/>
          </a:ln>
          <a:effectLst/>
        </p:spPr>
        <p:txBody>
          <a:bodyPr>
            <a:spAutoFit/>
          </a:bodyPr>
          <a:lstStyle/>
          <a:p>
            <a:pPr algn="r">
              <a:spcBef>
                <a:spcPct val="50000"/>
              </a:spcBef>
            </a:pPr>
            <a:r>
              <a:rPr lang="fa-IR" sz="2000" b="0">
                <a:latin typeface="Times New Roman" pitchFamily="18" charset="0"/>
                <a:cs typeface="%Nazani" pitchFamily="2" charset="-78"/>
              </a:rPr>
              <a:t>نظام مديريت بانک اطلاعاتی</a:t>
            </a:r>
            <a:endParaRPr lang="en-US" sz="2000" b="0">
              <a:latin typeface="Times New Roman" pitchFamily="18" charset="0"/>
              <a:cs typeface="%Nazani" pitchFamily="2" charset="-78"/>
            </a:endParaRPr>
          </a:p>
        </p:txBody>
      </p:sp>
      <p:sp>
        <p:nvSpPr>
          <p:cNvPr id="176137" name="Text Box 9"/>
          <p:cNvSpPr txBox="1">
            <a:spLocks noChangeArrowheads="1"/>
          </p:cNvSpPr>
          <p:nvPr/>
        </p:nvSpPr>
        <p:spPr bwMode="auto">
          <a:xfrm>
            <a:off x="3733800" y="3810000"/>
            <a:ext cx="1447800" cy="396875"/>
          </a:xfrm>
          <a:prstGeom prst="rect">
            <a:avLst/>
          </a:prstGeom>
          <a:noFill/>
          <a:ln w="9525">
            <a:noFill/>
            <a:miter lim="800000"/>
            <a:headEnd/>
            <a:tailEnd/>
          </a:ln>
          <a:effectLst/>
        </p:spPr>
        <p:txBody>
          <a:bodyPr>
            <a:spAutoFit/>
          </a:bodyPr>
          <a:lstStyle/>
          <a:p>
            <a:pPr algn="r">
              <a:spcBef>
                <a:spcPct val="50000"/>
              </a:spcBef>
            </a:pPr>
            <a:r>
              <a:rPr lang="fa-IR" sz="2000">
                <a:latin typeface="Times New Roman" pitchFamily="18" charset="0"/>
                <a:cs typeface="%Nazani" pitchFamily="2" charset="-78"/>
              </a:rPr>
              <a:t>بانک اطلاعات</a:t>
            </a:r>
            <a:endParaRPr lang="en-US" sz="2000">
              <a:latin typeface="Times New Roman" pitchFamily="18" charset="0"/>
              <a:cs typeface="%Nazani" pitchFamily="2" charset="-78"/>
            </a:endParaRPr>
          </a:p>
        </p:txBody>
      </p:sp>
      <p:sp>
        <p:nvSpPr>
          <p:cNvPr id="176138" name="Text Box 10"/>
          <p:cNvSpPr txBox="1">
            <a:spLocks noChangeArrowheads="1"/>
          </p:cNvSpPr>
          <p:nvPr/>
        </p:nvSpPr>
        <p:spPr bwMode="auto">
          <a:xfrm>
            <a:off x="2527300" y="5410200"/>
            <a:ext cx="4572000" cy="366713"/>
          </a:xfrm>
          <a:prstGeom prst="rect">
            <a:avLst/>
          </a:prstGeom>
          <a:noFill/>
          <a:ln w="9525">
            <a:noFill/>
            <a:miter lim="800000"/>
            <a:headEnd/>
            <a:tailEnd/>
          </a:ln>
          <a:effectLst/>
        </p:spPr>
        <p:txBody>
          <a:bodyPr>
            <a:spAutoFit/>
          </a:bodyPr>
          <a:lstStyle/>
          <a:p>
            <a:pPr algn="l" rtl="0">
              <a:spcBef>
                <a:spcPct val="50000"/>
              </a:spcBef>
            </a:pPr>
            <a:r>
              <a:rPr lang="en-US" b="0">
                <a:solidFill>
                  <a:srgbClr val="A50021"/>
                </a:solidFill>
                <a:latin typeface="Times New Roman" pitchFamily="18" charset="0"/>
                <a:cs typeface="Times New Roman" pitchFamily="18" charset="0"/>
              </a:rPr>
              <a:t>Data Base Management System - DBMS</a:t>
            </a:r>
          </a:p>
        </p:txBody>
      </p:sp>
      <p:sp>
        <p:nvSpPr>
          <p:cNvPr id="176139" name="Rectangle 11"/>
          <p:cNvSpPr>
            <a:spLocks noChangeArrowheads="1"/>
          </p:cNvSpPr>
          <p:nvPr/>
        </p:nvSpPr>
        <p:spPr bwMode="auto">
          <a:xfrm>
            <a:off x="838200" y="838200"/>
            <a:ext cx="7467600" cy="457200"/>
          </a:xfrm>
          <a:prstGeom prst="rect">
            <a:avLst/>
          </a:prstGeom>
          <a:solidFill>
            <a:schemeClr val="bg1"/>
          </a:solidFill>
          <a:ln w="38100">
            <a:solidFill>
              <a:schemeClr val="tx1"/>
            </a:solidFill>
            <a:miter lim="800000"/>
            <a:headEnd/>
            <a:tailEnd/>
          </a:ln>
          <a:effectLst/>
        </p:spPr>
        <p:txBody>
          <a:bodyPr wrap="none" anchor="ctr"/>
          <a:lstStyle/>
          <a:p>
            <a:endParaRPr lang="en-US"/>
          </a:p>
        </p:txBody>
      </p:sp>
      <p:sp>
        <p:nvSpPr>
          <p:cNvPr id="176140" name="Text Box 12"/>
          <p:cNvSpPr txBox="1">
            <a:spLocks noChangeArrowheads="1"/>
          </p:cNvSpPr>
          <p:nvPr/>
        </p:nvSpPr>
        <p:spPr bwMode="auto">
          <a:xfrm>
            <a:off x="2590800" y="914400"/>
            <a:ext cx="3352800" cy="396875"/>
          </a:xfrm>
          <a:prstGeom prst="rect">
            <a:avLst/>
          </a:prstGeom>
          <a:noFill/>
          <a:ln w="9525">
            <a:noFill/>
            <a:miter lim="800000"/>
            <a:headEnd/>
            <a:tailEnd/>
          </a:ln>
          <a:effectLst/>
        </p:spPr>
        <p:txBody>
          <a:bodyPr>
            <a:spAutoFit/>
          </a:bodyPr>
          <a:lstStyle/>
          <a:p>
            <a:pPr algn="r">
              <a:spcBef>
                <a:spcPct val="50000"/>
              </a:spcBef>
            </a:pPr>
            <a:r>
              <a:rPr lang="fa-IR" sz="2000" b="0">
                <a:solidFill>
                  <a:schemeClr val="bg2"/>
                </a:solidFill>
                <a:latin typeface="Times New Roman" pitchFamily="18" charset="0"/>
                <a:cs typeface="%Nazani" pitchFamily="2" charset="-78"/>
              </a:rPr>
              <a:t>بانک اطلاعات علمی - کاربردی</a:t>
            </a:r>
            <a:endParaRPr lang="en-US" sz="2000" b="0">
              <a:solidFill>
                <a:schemeClr val="bg2"/>
              </a:solidFill>
              <a:latin typeface="Times New Roman" pitchFamily="18" charset="0"/>
              <a:cs typeface="%Nazani" pitchFamily="2" charset="-78"/>
            </a:endParaRPr>
          </a:p>
        </p:txBody>
      </p:sp>
      <p:sp>
        <p:nvSpPr>
          <p:cNvPr id="176141" name="Line 13"/>
          <p:cNvSpPr>
            <a:spLocks noChangeShapeType="1"/>
          </p:cNvSpPr>
          <p:nvPr/>
        </p:nvSpPr>
        <p:spPr bwMode="auto">
          <a:xfrm>
            <a:off x="1752600" y="2362200"/>
            <a:ext cx="762000" cy="0"/>
          </a:xfrm>
          <a:prstGeom prst="line">
            <a:avLst/>
          </a:prstGeom>
          <a:noFill/>
          <a:ln w="28575">
            <a:solidFill>
              <a:schemeClr val="tx1"/>
            </a:solidFill>
            <a:round/>
            <a:headEnd/>
            <a:tailEnd type="triangle" w="med" len="lg"/>
          </a:ln>
          <a:effectLst/>
        </p:spPr>
        <p:txBody>
          <a:bodyPr/>
          <a:lstStyle/>
          <a:p>
            <a:endParaRPr lang="en-US"/>
          </a:p>
        </p:txBody>
      </p:sp>
      <p:sp>
        <p:nvSpPr>
          <p:cNvPr id="176142" name="Line 14"/>
          <p:cNvSpPr>
            <a:spLocks noChangeShapeType="1"/>
          </p:cNvSpPr>
          <p:nvPr/>
        </p:nvSpPr>
        <p:spPr bwMode="auto">
          <a:xfrm>
            <a:off x="1752600" y="5257800"/>
            <a:ext cx="762000" cy="0"/>
          </a:xfrm>
          <a:prstGeom prst="line">
            <a:avLst/>
          </a:prstGeom>
          <a:noFill/>
          <a:ln w="28575">
            <a:solidFill>
              <a:schemeClr val="tx1"/>
            </a:solidFill>
            <a:round/>
            <a:headEnd/>
            <a:tailEnd type="triangle" w="med" len="lg"/>
          </a:ln>
          <a:effectLst/>
        </p:spPr>
        <p:txBody>
          <a:bodyPr/>
          <a:lstStyle/>
          <a:p>
            <a:endParaRPr lang="en-US"/>
          </a:p>
        </p:txBody>
      </p:sp>
      <p:sp>
        <p:nvSpPr>
          <p:cNvPr id="176143" name="Text Box 15"/>
          <p:cNvSpPr txBox="1">
            <a:spLocks noChangeArrowheads="1"/>
          </p:cNvSpPr>
          <p:nvPr/>
        </p:nvSpPr>
        <p:spPr bwMode="auto">
          <a:xfrm>
            <a:off x="762000" y="2133600"/>
            <a:ext cx="990600" cy="396875"/>
          </a:xfrm>
          <a:prstGeom prst="rect">
            <a:avLst/>
          </a:prstGeom>
          <a:noFill/>
          <a:ln w="9525">
            <a:noFill/>
            <a:miter lim="800000"/>
            <a:headEnd/>
            <a:tailEnd/>
          </a:ln>
          <a:effectLst/>
        </p:spPr>
        <p:txBody>
          <a:bodyPr>
            <a:spAutoFit/>
          </a:bodyPr>
          <a:lstStyle/>
          <a:p>
            <a:pPr algn="r">
              <a:spcBef>
                <a:spcPct val="50000"/>
              </a:spcBef>
            </a:pPr>
            <a:r>
              <a:rPr lang="fa-IR" sz="2000" b="0">
                <a:latin typeface="Times New Roman" pitchFamily="18" charset="0"/>
                <a:cs typeface="%Nazani" pitchFamily="2" charset="-78"/>
              </a:rPr>
              <a:t>کاربر 1</a:t>
            </a:r>
            <a:endParaRPr lang="en-US" sz="2000" b="0">
              <a:latin typeface="Times New Roman" pitchFamily="18" charset="0"/>
              <a:cs typeface="%Nazani" pitchFamily="2" charset="-78"/>
            </a:endParaRPr>
          </a:p>
        </p:txBody>
      </p:sp>
      <p:sp>
        <p:nvSpPr>
          <p:cNvPr id="176144" name="Text Box 16"/>
          <p:cNvSpPr txBox="1">
            <a:spLocks noChangeArrowheads="1"/>
          </p:cNvSpPr>
          <p:nvPr/>
        </p:nvSpPr>
        <p:spPr bwMode="auto">
          <a:xfrm>
            <a:off x="762000" y="5029200"/>
            <a:ext cx="990600" cy="396875"/>
          </a:xfrm>
          <a:prstGeom prst="rect">
            <a:avLst/>
          </a:prstGeom>
          <a:noFill/>
          <a:ln w="9525">
            <a:noFill/>
            <a:miter lim="800000"/>
            <a:headEnd/>
            <a:tailEnd/>
          </a:ln>
          <a:effectLst/>
        </p:spPr>
        <p:txBody>
          <a:bodyPr>
            <a:spAutoFit/>
          </a:bodyPr>
          <a:lstStyle/>
          <a:p>
            <a:pPr algn="r">
              <a:spcBef>
                <a:spcPct val="50000"/>
              </a:spcBef>
            </a:pPr>
            <a:r>
              <a:rPr lang="fa-IR" sz="2000" b="0">
                <a:latin typeface="Times New Roman" pitchFamily="18" charset="0"/>
                <a:cs typeface="%Nazani" pitchFamily="2" charset="-78"/>
              </a:rPr>
              <a:t>کاربر </a:t>
            </a:r>
            <a:r>
              <a:rPr lang="en-US" sz="2000" b="0">
                <a:latin typeface="Times New Roman" pitchFamily="18" charset="0"/>
                <a:cs typeface="%Nazani" pitchFamily="2" charset="-78"/>
              </a:rPr>
              <a:t>n</a:t>
            </a:r>
          </a:p>
        </p:txBody>
      </p:sp>
      <p:sp>
        <p:nvSpPr>
          <p:cNvPr id="176145" name="Line 17"/>
          <p:cNvSpPr>
            <a:spLocks noChangeShapeType="1"/>
          </p:cNvSpPr>
          <p:nvPr/>
        </p:nvSpPr>
        <p:spPr bwMode="auto">
          <a:xfrm flipH="1">
            <a:off x="5257800" y="2133600"/>
            <a:ext cx="990600" cy="914400"/>
          </a:xfrm>
          <a:prstGeom prst="line">
            <a:avLst/>
          </a:prstGeom>
          <a:noFill/>
          <a:ln w="28575">
            <a:solidFill>
              <a:schemeClr val="tx1"/>
            </a:solidFill>
            <a:round/>
            <a:headEnd/>
            <a:tailEnd type="triangle" w="med" len="med"/>
          </a:ln>
          <a:effectLst/>
        </p:spPr>
        <p:txBody>
          <a:bodyPr/>
          <a:lstStyle/>
          <a:p>
            <a:endParaRPr lang="en-US"/>
          </a:p>
        </p:txBody>
      </p:sp>
      <p:sp>
        <p:nvSpPr>
          <p:cNvPr id="176146" name="Line 18"/>
          <p:cNvSpPr>
            <a:spLocks noChangeShapeType="1"/>
          </p:cNvSpPr>
          <p:nvPr/>
        </p:nvSpPr>
        <p:spPr bwMode="auto">
          <a:xfrm>
            <a:off x="6248400" y="2133600"/>
            <a:ext cx="990600" cy="0"/>
          </a:xfrm>
          <a:prstGeom prst="line">
            <a:avLst/>
          </a:prstGeom>
          <a:noFill/>
          <a:ln w="28575">
            <a:solidFill>
              <a:schemeClr val="tx1"/>
            </a:solidFill>
            <a:round/>
            <a:headEnd/>
            <a:tailEnd/>
          </a:ln>
          <a:effectLst/>
        </p:spPr>
        <p:txBody>
          <a:bodyPr/>
          <a:lstStyle/>
          <a:p>
            <a:endParaRPr lang="en-US"/>
          </a:p>
        </p:txBody>
      </p:sp>
      <p:sp>
        <p:nvSpPr>
          <p:cNvPr id="176147" name="Line 19"/>
          <p:cNvSpPr>
            <a:spLocks noChangeShapeType="1"/>
          </p:cNvSpPr>
          <p:nvPr/>
        </p:nvSpPr>
        <p:spPr bwMode="auto">
          <a:xfrm flipH="1">
            <a:off x="6324600" y="2362200"/>
            <a:ext cx="914400" cy="609600"/>
          </a:xfrm>
          <a:prstGeom prst="line">
            <a:avLst/>
          </a:prstGeom>
          <a:noFill/>
          <a:ln w="28575">
            <a:solidFill>
              <a:schemeClr val="tx1"/>
            </a:solidFill>
            <a:round/>
            <a:headEnd/>
            <a:tailEnd type="triangle" w="med" len="med"/>
          </a:ln>
          <a:effectLst/>
        </p:spPr>
        <p:txBody>
          <a:bodyPr/>
          <a:lstStyle/>
          <a:p>
            <a:endParaRPr lang="en-US"/>
          </a:p>
        </p:txBody>
      </p:sp>
      <p:sp>
        <p:nvSpPr>
          <p:cNvPr id="176148" name="Text Box 20"/>
          <p:cNvSpPr txBox="1">
            <a:spLocks noChangeArrowheads="1"/>
          </p:cNvSpPr>
          <p:nvPr/>
        </p:nvSpPr>
        <p:spPr bwMode="auto">
          <a:xfrm>
            <a:off x="7010400" y="1828800"/>
            <a:ext cx="1143000" cy="517525"/>
          </a:xfrm>
          <a:prstGeom prst="rect">
            <a:avLst/>
          </a:prstGeom>
          <a:noFill/>
          <a:ln w="9525">
            <a:noFill/>
            <a:miter lim="800000"/>
            <a:headEnd/>
            <a:tailEnd/>
          </a:ln>
          <a:effectLst/>
        </p:spPr>
        <p:txBody>
          <a:bodyPr>
            <a:spAutoFit/>
          </a:bodyPr>
          <a:lstStyle/>
          <a:p>
            <a:pPr algn="r">
              <a:spcBef>
                <a:spcPct val="50000"/>
              </a:spcBef>
            </a:pPr>
            <a:r>
              <a:rPr lang="fa-IR" sz="1400">
                <a:latin typeface="Times New Roman" pitchFamily="18" charset="0"/>
                <a:cs typeface="%Nazani" pitchFamily="2" charset="-78"/>
              </a:rPr>
              <a:t>مدير بانک اطلاعاتی</a:t>
            </a:r>
            <a:r>
              <a:rPr lang="en-US" sz="1400">
                <a:latin typeface="Times New Roman" pitchFamily="18" charset="0"/>
                <a:cs typeface="%Nazani" pitchFamily="2" charset="-78"/>
              </a:rPr>
              <a:t>DBA</a:t>
            </a:r>
          </a:p>
        </p:txBody>
      </p:sp>
      <p:sp>
        <p:nvSpPr>
          <p:cNvPr id="176149" name="Line 21"/>
          <p:cNvSpPr>
            <a:spLocks noChangeShapeType="1"/>
          </p:cNvSpPr>
          <p:nvPr/>
        </p:nvSpPr>
        <p:spPr bwMode="auto">
          <a:xfrm flipH="1" flipV="1">
            <a:off x="5257800" y="4267200"/>
            <a:ext cx="1143000" cy="609600"/>
          </a:xfrm>
          <a:prstGeom prst="line">
            <a:avLst/>
          </a:prstGeom>
          <a:noFill/>
          <a:ln w="28575">
            <a:solidFill>
              <a:schemeClr val="tx1"/>
            </a:solidFill>
            <a:round/>
            <a:headEnd/>
            <a:tailEnd type="triangle" w="med" len="med"/>
          </a:ln>
          <a:effectLst/>
        </p:spPr>
        <p:txBody>
          <a:bodyPr/>
          <a:lstStyle/>
          <a:p>
            <a:endParaRPr lang="en-US"/>
          </a:p>
        </p:txBody>
      </p:sp>
      <p:sp>
        <p:nvSpPr>
          <p:cNvPr id="176150" name="Line 22"/>
          <p:cNvSpPr>
            <a:spLocks noChangeShapeType="1"/>
          </p:cNvSpPr>
          <p:nvPr/>
        </p:nvSpPr>
        <p:spPr bwMode="auto">
          <a:xfrm flipV="1">
            <a:off x="6400800" y="4800600"/>
            <a:ext cx="762000" cy="76200"/>
          </a:xfrm>
          <a:prstGeom prst="line">
            <a:avLst/>
          </a:prstGeom>
          <a:noFill/>
          <a:ln w="28575">
            <a:solidFill>
              <a:schemeClr val="tx1"/>
            </a:solidFill>
            <a:round/>
            <a:headEnd/>
            <a:tailEnd/>
          </a:ln>
          <a:effectLst/>
        </p:spPr>
        <p:txBody>
          <a:bodyPr/>
          <a:lstStyle/>
          <a:p>
            <a:endParaRPr lang="en-US"/>
          </a:p>
        </p:txBody>
      </p:sp>
      <p:sp>
        <p:nvSpPr>
          <p:cNvPr id="176151" name="Line 23"/>
          <p:cNvSpPr>
            <a:spLocks noChangeShapeType="1"/>
          </p:cNvSpPr>
          <p:nvPr/>
        </p:nvSpPr>
        <p:spPr bwMode="auto">
          <a:xfrm flipH="1">
            <a:off x="6477000" y="5105400"/>
            <a:ext cx="762000" cy="381000"/>
          </a:xfrm>
          <a:prstGeom prst="line">
            <a:avLst/>
          </a:prstGeom>
          <a:noFill/>
          <a:ln w="28575">
            <a:solidFill>
              <a:schemeClr val="tx1"/>
            </a:solidFill>
            <a:round/>
            <a:headEnd/>
            <a:tailEnd type="triangle" w="med" len="med"/>
          </a:ln>
          <a:effectLst/>
        </p:spPr>
        <p:txBody>
          <a:bodyPr/>
          <a:lstStyle/>
          <a:p>
            <a:endParaRPr lang="en-US"/>
          </a:p>
        </p:txBody>
      </p:sp>
      <p:sp>
        <p:nvSpPr>
          <p:cNvPr id="176152" name="Text Box 24"/>
          <p:cNvSpPr txBox="1">
            <a:spLocks noChangeArrowheads="1"/>
          </p:cNvSpPr>
          <p:nvPr/>
        </p:nvSpPr>
        <p:spPr bwMode="auto">
          <a:xfrm>
            <a:off x="7162800" y="4648200"/>
            <a:ext cx="1143000" cy="517525"/>
          </a:xfrm>
          <a:prstGeom prst="rect">
            <a:avLst/>
          </a:prstGeom>
          <a:noFill/>
          <a:ln w="9525">
            <a:noFill/>
            <a:miter lim="800000"/>
            <a:headEnd/>
            <a:tailEnd/>
          </a:ln>
          <a:effectLst/>
        </p:spPr>
        <p:txBody>
          <a:bodyPr>
            <a:spAutoFit/>
          </a:bodyPr>
          <a:lstStyle/>
          <a:p>
            <a:pPr algn="r">
              <a:spcBef>
                <a:spcPct val="50000"/>
              </a:spcBef>
            </a:pPr>
            <a:r>
              <a:rPr lang="fa-IR" sz="1400">
                <a:latin typeface="Times New Roman" pitchFamily="18" charset="0"/>
                <a:cs typeface="%Nazani" pitchFamily="2" charset="-78"/>
              </a:rPr>
              <a:t>برنامه ساز بانک اطلاعاتی</a:t>
            </a:r>
            <a:r>
              <a:rPr lang="en-US" sz="1400">
                <a:latin typeface="Times New Roman" pitchFamily="18" charset="0"/>
                <a:cs typeface="%Nazani" pitchFamily="2" charset="-78"/>
              </a:rPr>
              <a:t>DBP</a:t>
            </a:r>
          </a:p>
        </p:txBody>
      </p:sp>
      <p:sp>
        <p:nvSpPr>
          <p:cNvPr id="176153" name="Text Box 25"/>
          <p:cNvSpPr txBox="1">
            <a:spLocks noChangeArrowheads="1"/>
          </p:cNvSpPr>
          <p:nvPr/>
        </p:nvSpPr>
        <p:spPr bwMode="auto">
          <a:xfrm>
            <a:off x="685800" y="2819400"/>
            <a:ext cx="990600" cy="396875"/>
          </a:xfrm>
          <a:prstGeom prst="rect">
            <a:avLst/>
          </a:prstGeom>
          <a:noFill/>
          <a:ln w="9525">
            <a:noFill/>
            <a:miter lim="800000"/>
            <a:headEnd/>
            <a:tailEnd/>
          </a:ln>
          <a:effectLst/>
        </p:spPr>
        <p:txBody>
          <a:bodyPr>
            <a:spAutoFit/>
          </a:bodyPr>
          <a:lstStyle/>
          <a:p>
            <a:pPr algn="r">
              <a:spcBef>
                <a:spcPct val="50000"/>
              </a:spcBef>
            </a:pPr>
            <a:r>
              <a:rPr lang="fa-IR" sz="2000" b="0">
                <a:latin typeface="Times New Roman" pitchFamily="18" charset="0"/>
                <a:cs typeface="%Nazani" pitchFamily="2" charset="-78"/>
              </a:rPr>
              <a:t>کاربر 2</a:t>
            </a:r>
            <a:endParaRPr lang="en-US" sz="2000" b="0">
              <a:latin typeface="Times New Roman" pitchFamily="18" charset="0"/>
              <a:cs typeface="%Nazani" pitchFamily="2" charset="-78"/>
            </a:endParaRPr>
          </a:p>
        </p:txBody>
      </p:sp>
      <p:sp>
        <p:nvSpPr>
          <p:cNvPr id="176154" name="Line 26"/>
          <p:cNvSpPr>
            <a:spLocks noChangeShapeType="1"/>
          </p:cNvSpPr>
          <p:nvPr/>
        </p:nvSpPr>
        <p:spPr bwMode="auto">
          <a:xfrm>
            <a:off x="1752600" y="3048000"/>
            <a:ext cx="762000" cy="0"/>
          </a:xfrm>
          <a:prstGeom prst="line">
            <a:avLst/>
          </a:prstGeom>
          <a:noFill/>
          <a:ln w="28575">
            <a:solidFill>
              <a:schemeClr val="tx1"/>
            </a:solidFill>
            <a:round/>
            <a:headEnd/>
            <a:tailEnd type="triangle" w="med" len="lg"/>
          </a:ln>
          <a:effectLst/>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124200" y="6248400"/>
            <a:ext cx="2895600" cy="457200"/>
          </a:xfrm>
          <a:prstGeom prst="rect">
            <a:avLst/>
          </a:prstGeom>
        </p:spPr>
        <p:txBody>
          <a:bodyPr/>
          <a:lstStyle/>
          <a:p>
            <a:endParaRPr lang="en-US" dirty="0"/>
          </a:p>
        </p:txBody>
      </p:sp>
      <p:sp>
        <p:nvSpPr>
          <p:cNvPr id="5" name="Slide Number Placeholder 4"/>
          <p:cNvSpPr>
            <a:spLocks noGrp="1"/>
          </p:cNvSpPr>
          <p:nvPr>
            <p:ph type="sldNum" sz="quarter" idx="4294967295"/>
          </p:nvPr>
        </p:nvSpPr>
        <p:spPr>
          <a:xfrm>
            <a:off x="6553200" y="6248400"/>
            <a:ext cx="2133600" cy="457200"/>
          </a:xfrm>
          <a:prstGeom prst="rect">
            <a:avLst/>
          </a:prstGeom>
        </p:spPr>
        <p:txBody>
          <a:bodyPr/>
          <a:lstStyle/>
          <a:p>
            <a:fld id="{54160B4C-2E09-478B-B5A0-AAC4A1D575CB}" type="slidenum">
              <a:rPr lang="ar-SA"/>
              <a:pPr/>
              <a:t>16</a:t>
            </a:fld>
            <a:endParaRPr lang="en-US"/>
          </a:p>
        </p:txBody>
      </p:sp>
      <p:sp>
        <p:nvSpPr>
          <p:cNvPr id="207874" name="Rectangle 2"/>
          <p:cNvSpPr>
            <a:spLocks noGrp="1" noChangeArrowheads="1"/>
          </p:cNvSpPr>
          <p:nvPr>
            <p:ph type="title"/>
          </p:nvPr>
        </p:nvSpPr>
        <p:spPr/>
        <p:txBody>
          <a:bodyPr>
            <a:normAutofit/>
          </a:bodyPr>
          <a:lstStyle/>
          <a:p>
            <a:pPr algn="r" rtl="1"/>
            <a:r>
              <a:rPr lang="ar-SA" sz="2800" dirty="0">
                <a:solidFill>
                  <a:srgbClr val="FF0000"/>
                </a:solidFill>
                <a:cs typeface="B Nazanin" pitchFamily="2" charset="-78"/>
              </a:rPr>
              <a:t>معمار</a:t>
            </a:r>
            <a:r>
              <a:rPr lang="fa-IR" sz="2800" dirty="0">
                <a:solidFill>
                  <a:srgbClr val="FF0000"/>
                </a:solidFill>
                <a:cs typeface="B Nazanin" pitchFamily="2" charset="-78"/>
              </a:rPr>
              <a:t>ی</a:t>
            </a:r>
            <a:r>
              <a:rPr lang="ar-SA" sz="2800" dirty="0">
                <a:solidFill>
                  <a:srgbClr val="FF0000"/>
                </a:solidFill>
                <a:cs typeface="B Nazanin" pitchFamily="2" charset="-78"/>
              </a:rPr>
              <a:t> س</a:t>
            </a:r>
            <a:r>
              <a:rPr lang="fa-IR" sz="2800" dirty="0">
                <a:solidFill>
                  <a:srgbClr val="FF0000"/>
                </a:solidFill>
                <a:cs typeface="B Nazanin" pitchFamily="2" charset="-78"/>
              </a:rPr>
              <a:t>ي</a:t>
            </a:r>
            <a:r>
              <a:rPr lang="ar-SA" sz="2800" dirty="0">
                <a:solidFill>
                  <a:srgbClr val="FF0000"/>
                </a:solidFill>
                <a:cs typeface="B Nazanin" pitchFamily="2" charset="-78"/>
              </a:rPr>
              <a:t>ستم بانك اطلاعاتی</a:t>
            </a:r>
            <a:r>
              <a:rPr lang="fa-IR" sz="2800" dirty="0">
                <a:solidFill>
                  <a:srgbClr val="FF0000"/>
                </a:solidFill>
                <a:cs typeface="B Nazanin" pitchFamily="2" charset="-78"/>
              </a:rPr>
              <a:t> </a:t>
            </a:r>
            <a:r>
              <a:rPr lang="en-US" sz="2800" dirty="0">
                <a:solidFill>
                  <a:srgbClr val="FF0000"/>
                </a:solidFill>
                <a:cs typeface="B Nazanin" pitchFamily="2" charset="-78"/>
              </a:rPr>
              <a:t>ANSI /</a:t>
            </a:r>
            <a:r>
              <a:rPr lang="en-US" sz="2800" dirty="0" err="1">
                <a:solidFill>
                  <a:srgbClr val="FF0000"/>
                </a:solidFill>
                <a:cs typeface="B Nazanin" pitchFamily="2" charset="-78"/>
              </a:rPr>
              <a:t>Sparc</a:t>
            </a:r>
            <a:r>
              <a:rPr lang="ar-SA" sz="2800" dirty="0">
                <a:solidFill>
                  <a:srgbClr val="FF0000"/>
                </a:solidFill>
                <a:cs typeface="B Nazanin" pitchFamily="2" charset="-78"/>
              </a:rPr>
              <a:t> </a:t>
            </a:r>
            <a:r>
              <a:rPr lang="fa-IR" sz="2800" dirty="0">
                <a:solidFill>
                  <a:srgbClr val="FF0000"/>
                </a:solidFill>
                <a:cs typeface="B Nazanin" pitchFamily="2" charset="-78"/>
              </a:rPr>
              <a:t>:</a:t>
            </a:r>
            <a:br>
              <a:rPr lang="fa-IR" sz="2800" dirty="0">
                <a:solidFill>
                  <a:srgbClr val="FF0000"/>
                </a:solidFill>
                <a:cs typeface="B Nazanin" pitchFamily="2" charset="-78"/>
              </a:rPr>
            </a:br>
            <a:endParaRPr lang="en-US" sz="2800" dirty="0">
              <a:solidFill>
                <a:srgbClr val="FF0000"/>
              </a:solidFill>
              <a:cs typeface="B Nazanin" pitchFamily="2" charset="-78"/>
            </a:endParaRPr>
          </a:p>
        </p:txBody>
      </p:sp>
      <p:sp>
        <p:nvSpPr>
          <p:cNvPr id="207875" name="Rectangle 3"/>
          <p:cNvSpPr>
            <a:spLocks noGrp="1" noChangeArrowheads="1"/>
          </p:cNvSpPr>
          <p:nvPr>
            <p:ph type="body" idx="1"/>
          </p:nvPr>
        </p:nvSpPr>
        <p:spPr/>
        <p:txBody>
          <a:bodyPr>
            <a:normAutofit/>
          </a:bodyPr>
          <a:lstStyle/>
          <a:p>
            <a:pPr algn="r" rtl="1">
              <a:buFont typeface="Wingdings" pitchFamily="2" charset="2"/>
              <a:buNone/>
            </a:pPr>
            <a:r>
              <a:rPr lang="fa-IR" sz="2800" b="1" dirty="0">
                <a:solidFill>
                  <a:srgbClr val="FF0000"/>
                </a:solidFill>
                <a:cs typeface="B Nazanin" pitchFamily="2" charset="-78"/>
              </a:rPr>
              <a:t>      بعد از سال‌ها بحث پيرامون اينكه ساختار بانك اطلاعات چيست، سرانجام كميته </a:t>
            </a:r>
            <a:r>
              <a:rPr lang="en-US" sz="2800" b="1" i="1" dirty="0">
                <a:solidFill>
                  <a:srgbClr val="FF0000"/>
                </a:solidFill>
                <a:cs typeface="B Nazanin" pitchFamily="2" charset="-78"/>
              </a:rPr>
              <a:t>ANSI/SPARS</a:t>
            </a:r>
            <a:r>
              <a:rPr lang="fa-IR" sz="2800" b="1" dirty="0">
                <a:solidFill>
                  <a:srgbClr val="FF0000"/>
                </a:solidFill>
                <a:cs typeface="B Nazanin" pitchFamily="2" charset="-78"/>
              </a:rPr>
              <a:t> معماري 3 لايه را ارائه داد كه بعدها يك لايه به آن افزودند و ما معماري 4 لايه را بررسي مي‌كنيم. اين معماري يك مدل نظري از بانك اطلاعاتي </a:t>
            </a:r>
            <a:r>
              <a:rPr lang="fa-IR" sz="2800" b="1" dirty="0" smtClean="0">
                <a:solidFill>
                  <a:srgbClr val="FF0000"/>
                </a:solidFill>
                <a:cs typeface="B Nazanin" pitchFamily="2" charset="-78"/>
              </a:rPr>
              <a:t>است </a:t>
            </a:r>
            <a:r>
              <a:rPr lang="fa-IR" sz="2800" b="1" dirty="0">
                <a:solidFill>
                  <a:srgbClr val="FF0000"/>
                </a:solidFill>
                <a:cs typeface="B Nazanin" pitchFamily="2" charset="-78"/>
              </a:rPr>
              <a:t>و به همين جهت قابل تطبيق روي انواع مدل‌هاي بانك </a:t>
            </a:r>
            <a:r>
              <a:rPr lang="fa-IR" sz="2800" b="1" dirty="0" err="1">
                <a:solidFill>
                  <a:srgbClr val="FF0000"/>
                </a:solidFill>
                <a:cs typeface="B Nazanin" pitchFamily="2" charset="-78"/>
              </a:rPr>
              <a:t>اطلاعاتي</a:t>
            </a:r>
            <a:r>
              <a:rPr lang="fa-IR" sz="2800" b="1" dirty="0">
                <a:solidFill>
                  <a:srgbClr val="FF0000"/>
                </a:solidFill>
                <a:cs typeface="B Nazanin" pitchFamily="2" charset="-78"/>
              </a:rPr>
              <a:t> </a:t>
            </a:r>
            <a:r>
              <a:rPr lang="fa-IR" sz="2800" b="1" dirty="0" smtClean="0">
                <a:solidFill>
                  <a:srgbClr val="FF0000"/>
                </a:solidFill>
                <a:cs typeface="B Nazanin" pitchFamily="2" charset="-78"/>
              </a:rPr>
              <a:t>است</a:t>
            </a:r>
            <a:r>
              <a:rPr lang="en-US" sz="2800" b="1" dirty="0" smtClean="0">
                <a:solidFill>
                  <a:srgbClr val="FF0000"/>
                </a:solidFill>
                <a:cs typeface="B Nazanin" pitchFamily="2" charset="-78"/>
              </a:rPr>
              <a:t>.</a:t>
            </a:r>
            <a:endParaRPr lang="en-US" sz="2800" dirty="0">
              <a:solidFill>
                <a:srgbClr val="FF0000"/>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7874"/>
                                        </p:tgtEl>
                                        <p:attrNameLst>
                                          <p:attrName>style.visibility</p:attrName>
                                        </p:attrNameLst>
                                      </p:cBhvr>
                                      <p:to>
                                        <p:strVal val="visible"/>
                                      </p:to>
                                    </p:set>
                                    <p:anim calcmode="lin" valueType="num">
                                      <p:cBhvr additive="base">
                                        <p:cTn id="7" dur="500" fill="hold"/>
                                        <p:tgtEl>
                                          <p:spTgt spid="207874"/>
                                        </p:tgtEl>
                                        <p:attrNameLst>
                                          <p:attrName>ppt_x</p:attrName>
                                        </p:attrNameLst>
                                      </p:cBhvr>
                                      <p:tavLst>
                                        <p:tav tm="0">
                                          <p:val>
                                            <p:strVal val="#ppt_x"/>
                                          </p:val>
                                        </p:tav>
                                        <p:tav tm="100000">
                                          <p:val>
                                            <p:strVal val="#ppt_x"/>
                                          </p:val>
                                        </p:tav>
                                      </p:tavLst>
                                    </p:anim>
                                    <p:anim calcmode="lin" valueType="num">
                                      <p:cBhvr additive="base">
                                        <p:cTn id="8" dur="500" fill="hold"/>
                                        <p:tgtEl>
                                          <p:spTgt spid="2078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7875">
                                            <p:txEl>
                                              <p:pRg st="0" end="0"/>
                                            </p:txEl>
                                          </p:spTgt>
                                        </p:tgtEl>
                                        <p:attrNameLst>
                                          <p:attrName>style.visibility</p:attrName>
                                        </p:attrNameLst>
                                      </p:cBhvr>
                                      <p:to>
                                        <p:strVal val="visible"/>
                                      </p:to>
                                    </p:set>
                                    <p:anim calcmode="lin" valueType="num">
                                      <p:cBhvr additive="base">
                                        <p:cTn id="13" dur="500" fill="hold"/>
                                        <p:tgtEl>
                                          <p:spTgt spid="20787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78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p:bldP spid="20787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3"/>
          <p:cNvSpPr>
            <a:spLocks noGrp="1"/>
          </p:cNvSpPr>
          <p:nvPr>
            <p:ph type="ftr" sz="quarter" idx="4294967295"/>
          </p:nvPr>
        </p:nvSpPr>
        <p:spPr>
          <a:xfrm>
            <a:off x="3124200" y="6248400"/>
            <a:ext cx="2895600" cy="457200"/>
          </a:xfrm>
          <a:prstGeom prst="rect">
            <a:avLst/>
          </a:prstGeom>
        </p:spPr>
        <p:txBody>
          <a:bodyPr/>
          <a:lstStyle/>
          <a:p>
            <a:pPr algn="r" rtl="1"/>
            <a:endParaRPr lang="en-US" sz="1400" dirty="0">
              <a:cs typeface="B Nazanin" pitchFamily="2" charset="-78"/>
            </a:endParaRPr>
          </a:p>
        </p:txBody>
      </p:sp>
      <p:sp>
        <p:nvSpPr>
          <p:cNvPr id="22" name="Slide Number Placeholder 4"/>
          <p:cNvSpPr>
            <a:spLocks noGrp="1"/>
          </p:cNvSpPr>
          <p:nvPr>
            <p:ph type="sldNum" sz="quarter" idx="4294967295"/>
          </p:nvPr>
        </p:nvSpPr>
        <p:spPr>
          <a:xfrm>
            <a:off x="6553200" y="6248400"/>
            <a:ext cx="2133600" cy="457200"/>
          </a:xfrm>
          <a:prstGeom prst="rect">
            <a:avLst/>
          </a:prstGeom>
        </p:spPr>
        <p:txBody>
          <a:bodyPr/>
          <a:lstStyle/>
          <a:p>
            <a:pPr algn="l" rtl="1"/>
            <a:fld id="{9F79D2B3-43C5-40B1-8E9F-41FF8029DEA4}" type="slidenum">
              <a:rPr lang="ar-SA" sz="1400">
                <a:cs typeface="B Nazanin" pitchFamily="2" charset="-78"/>
              </a:rPr>
              <a:pPr algn="l" rtl="1"/>
              <a:t>17</a:t>
            </a:fld>
            <a:endParaRPr lang="en-US" sz="1400">
              <a:cs typeface="B Nazanin" pitchFamily="2" charset="-78"/>
            </a:endParaRPr>
          </a:p>
        </p:txBody>
      </p:sp>
      <p:sp>
        <p:nvSpPr>
          <p:cNvPr id="135172" name="Rectangle 4"/>
          <p:cNvSpPr>
            <a:spLocks noChangeArrowheads="1"/>
          </p:cNvSpPr>
          <p:nvPr/>
        </p:nvSpPr>
        <p:spPr bwMode="auto">
          <a:xfrm>
            <a:off x="2857488" y="619125"/>
            <a:ext cx="5611825" cy="523220"/>
          </a:xfrm>
          <a:prstGeom prst="rect">
            <a:avLst/>
          </a:prstGeom>
          <a:noFill/>
          <a:ln w="9525">
            <a:noFill/>
            <a:miter lim="800000"/>
            <a:headEnd/>
            <a:tailEnd/>
          </a:ln>
          <a:effectLst/>
        </p:spPr>
        <p:txBody>
          <a:bodyPr wrap="square">
            <a:spAutoFit/>
          </a:bodyPr>
          <a:lstStyle/>
          <a:p>
            <a:pPr algn="l" rtl="1" eaLnBrk="0" hangingPunct="0">
              <a:spcBef>
                <a:spcPct val="50000"/>
              </a:spcBef>
            </a:pPr>
            <a:r>
              <a:rPr lang="ar-SA" sz="2800" dirty="0">
                <a:solidFill>
                  <a:srgbClr val="FF0000"/>
                </a:solidFill>
                <a:cs typeface="B Nazanin" pitchFamily="2" charset="-78"/>
              </a:rPr>
              <a:t>معمار</a:t>
            </a:r>
            <a:r>
              <a:rPr lang="fa-IR" sz="2800" dirty="0">
                <a:solidFill>
                  <a:srgbClr val="FF0000"/>
                </a:solidFill>
                <a:cs typeface="B Nazanin" pitchFamily="2" charset="-78"/>
              </a:rPr>
              <a:t>ی</a:t>
            </a:r>
            <a:r>
              <a:rPr lang="ar-SA" sz="2800" dirty="0">
                <a:solidFill>
                  <a:srgbClr val="FF0000"/>
                </a:solidFill>
                <a:cs typeface="B Nazanin" pitchFamily="2" charset="-78"/>
              </a:rPr>
              <a:t> س</a:t>
            </a:r>
            <a:r>
              <a:rPr lang="fa-IR" sz="2800" dirty="0">
                <a:solidFill>
                  <a:srgbClr val="FF0000"/>
                </a:solidFill>
                <a:cs typeface="B Nazanin" pitchFamily="2" charset="-78"/>
              </a:rPr>
              <a:t>ي</a:t>
            </a:r>
            <a:r>
              <a:rPr lang="ar-SA" sz="2800" dirty="0">
                <a:solidFill>
                  <a:srgbClr val="FF0000"/>
                </a:solidFill>
                <a:cs typeface="B Nazanin" pitchFamily="2" charset="-78"/>
              </a:rPr>
              <a:t>ستم بانك اطلاعاتی</a:t>
            </a:r>
            <a:r>
              <a:rPr lang="ar-SA" sz="2800" b="0" dirty="0">
                <a:solidFill>
                  <a:srgbClr val="FF0000"/>
                </a:solidFill>
                <a:cs typeface="B Nazanin" pitchFamily="2" charset="-78"/>
              </a:rPr>
              <a:t> </a:t>
            </a:r>
            <a:r>
              <a:rPr lang="en-US" sz="2800" b="0" dirty="0">
                <a:solidFill>
                  <a:srgbClr val="FF0000"/>
                </a:solidFill>
                <a:cs typeface="B Nazanin" pitchFamily="2" charset="-78"/>
              </a:rPr>
              <a:t>ANSI /</a:t>
            </a:r>
            <a:r>
              <a:rPr lang="en-US" sz="2800" b="0" dirty="0" err="1">
                <a:solidFill>
                  <a:srgbClr val="FF0000"/>
                </a:solidFill>
                <a:cs typeface="B Nazanin" pitchFamily="2" charset="-78"/>
              </a:rPr>
              <a:t>Sparc</a:t>
            </a:r>
            <a:r>
              <a:rPr lang="fa-IR" sz="2800" b="0" dirty="0">
                <a:solidFill>
                  <a:srgbClr val="FF0000"/>
                </a:solidFill>
                <a:cs typeface="B Nazanin" pitchFamily="2" charset="-78"/>
              </a:rPr>
              <a:t> :</a:t>
            </a:r>
          </a:p>
        </p:txBody>
      </p:sp>
      <p:sp>
        <p:nvSpPr>
          <p:cNvPr id="135173" name="Rectangle 5"/>
          <p:cNvSpPr>
            <a:spLocks noChangeArrowheads="1"/>
          </p:cNvSpPr>
          <p:nvPr/>
        </p:nvSpPr>
        <p:spPr bwMode="auto">
          <a:xfrm>
            <a:off x="419100" y="1460500"/>
            <a:ext cx="1828800" cy="6858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fa-IR" sz="2000">
                <a:cs typeface="B Nazanin" pitchFamily="2" charset="-78"/>
              </a:rPr>
              <a:t>ديد خارجی 1</a:t>
            </a:r>
          </a:p>
          <a:p>
            <a:pPr algn="r" rtl="1"/>
            <a:r>
              <a:rPr lang="en-US" sz="2000">
                <a:cs typeface="B Nazanin" pitchFamily="2" charset="-78"/>
              </a:rPr>
              <a:t>External View</a:t>
            </a:r>
          </a:p>
        </p:txBody>
      </p:sp>
      <p:sp>
        <p:nvSpPr>
          <p:cNvPr id="135174" name="Rectangle 6"/>
          <p:cNvSpPr>
            <a:spLocks noChangeArrowheads="1"/>
          </p:cNvSpPr>
          <p:nvPr/>
        </p:nvSpPr>
        <p:spPr bwMode="auto">
          <a:xfrm>
            <a:off x="2514600" y="1460500"/>
            <a:ext cx="1828800" cy="6858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fa-IR" sz="2000">
                <a:cs typeface="B Nazanin" pitchFamily="2" charset="-78"/>
              </a:rPr>
              <a:t>ديد خارجی 2</a:t>
            </a:r>
          </a:p>
          <a:p>
            <a:pPr algn="r" rtl="1"/>
            <a:r>
              <a:rPr lang="en-US" sz="2000">
                <a:cs typeface="B Nazanin" pitchFamily="2" charset="-78"/>
              </a:rPr>
              <a:t>External View</a:t>
            </a:r>
          </a:p>
        </p:txBody>
      </p:sp>
      <p:sp>
        <p:nvSpPr>
          <p:cNvPr id="135175" name="Rectangle 7"/>
          <p:cNvSpPr>
            <a:spLocks noChangeArrowheads="1"/>
          </p:cNvSpPr>
          <p:nvPr/>
        </p:nvSpPr>
        <p:spPr bwMode="auto">
          <a:xfrm>
            <a:off x="6934200" y="1460500"/>
            <a:ext cx="1828800" cy="6858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fa-IR" sz="2000">
                <a:cs typeface="B Nazanin" pitchFamily="2" charset="-78"/>
              </a:rPr>
              <a:t>ديد خارجی </a:t>
            </a:r>
            <a:r>
              <a:rPr lang="en-US" sz="2000">
                <a:cs typeface="B Nazanin" pitchFamily="2" charset="-78"/>
              </a:rPr>
              <a:t>n</a:t>
            </a:r>
            <a:endParaRPr lang="fa-IR" sz="2000">
              <a:cs typeface="B Nazanin" pitchFamily="2" charset="-78"/>
            </a:endParaRPr>
          </a:p>
          <a:p>
            <a:pPr algn="r" rtl="1"/>
            <a:r>
              <a:rPr lang="en-US" sz="2000">
                <a:cs typeface="B Nazanin" pitchFamily="2" charset="-78"/>
              </a:rPr>
              <a:t>External View</a:t>
            </a:r>
          </a:p>
        </p:txBody>
      </p:sp>
      <p:sp>
        <p:nvSpPr>
          <p:cNvPr id="135179" name="Rectangle 11"/>
          <p:cNvSpPr>
            <a:spLocks noChangeArrowheads="1"/>
          </p:cNvSpPr>
          <p:nvPr/>
        </p:nvSpPr>
        <p:spPr bwMode="auto">
          <a:xfrm>
            <a:off x="228600" y="3352800"/>
            <a:ext cx="1828800" cy="4572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fa-IR" sz="2000" dirty="0">
                <a:latin typeface="Times New Roman" pitchFamily="18" charset="0"/>
                <a:cs typeface="B Nazanin" pitchFamily="2" charset="-78"/>
              </a:rPr>
              <a:t>ديد ادراکی </a:t>
            </a:r>
            <a:r>
              <a:rPr lang="fa-IR" sz="2000" dirty="0" smtClean="0">
                <a:latin typeface="Times New Roman" pitchFamily="18" charset="0"/>
                <a:cs typeface="B Nazanin" pitchFamily="2" charset="-78"/>
              </a:rPr>
              <a:t>عام</a:t>
            </a:r>
            <a:endParaRPr lang="en-US" sz="2000" dirty="0">
              <a:latin typeface="Times New Roman" pitchFamily="18" charset="0"/>
              <a:cs typeface="B Nazanin" pitchFamily="2" charset="-78"/>
            </a:endParaRPr>
          </a:p>
        </p:txBody>
      </p:sp>
      <p:sp>
        <p:nvSpPr>
          <p:cNvPr id="135181" name="Rectangle 13"/>
          <p:cNvSpPr>
            <a:spLocks noChangeArrowheads="1"/>
          </p:cNvSpPr>
          <p:nvPr/>
        </p:nvSpPr>
        <p:spPr bwMode="auto">
          <a:xfrm>
            <a:off x="3644900" y="5575300"/>
            <a:ext cx="1828800" cy="7620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fa-IR" sz="2000">
                <a:cs typeface="B Nazanin" pitchFamily="2" charset="-78"/>
              </a:rPr>
              <a:t>ديد داخلی</a:t>
            </a:r>
          </a:p>
          <a:p>
            <a:pPr algn="r" rtl="1"/>
            <a:r>
              <a:rPr lang="en-US" sz="2000">
                <a:cs typeface="B Nazanin" pitchFamily="2" charset="-78"/>
              </a:rPr>
              <a:t>Internal View</a:t>
            </a:r>
          </a:p>
        </p:txBody>
      </p:sp>
      <p:sp>
        <p:nvSpPr>
          <p:cNvPr id="135182" name="Line 14"/>
          <p:cNvSpPr>
            <a:spLocks noChangeShapeType="1"/>
          </p:cNvSpPr>
          <p:nvPr/>
        </p:nvSpPr>
        <p:spPr bwMode="auto">
          <a:xfrm>
            <a:off x="3505200" y="2146300"/>
            <a:ext cx="1066800" cy="9906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83" name="Line 15"/>
          <p:cNvSpPr>
            <a:spLocks noChangeShapeType="1"/>
          </p:cNvSpPr>
          <p:nvPr/>
        </p:nvSpPr>
        <p:spPr bwMode="auto">
          <a:xfrm flipH="1">
            <a:off x="4572000" y="2146300"/>
            <a:ext cx="3276600" cy="9906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84" name="Line 16"/>
          <p:cNvSpPr>
            <a:spLocks noChangeShapeType="1"/>
          </p:cNvSpPr>
          <p:nvPr/>
        </p:nvSpPr>
        <p:spPr bwMode="auto">
          <a:xfrm>
            <a:off x="1219200" y="2146300"/>
            <a:ext cx="3352800" cy="9906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85" name="Line 17"/>
          <p:cNvSpPr>
            <a:spLocks noChangeShapeType="1"/>
          </p:cNvSpPr>
          <p:nvPr/>
        </p:nvSpPr>
        <p:spPr bwMode="auto">
          <a:xfrm flipH="1">
            <a:off x="4572000" y="4724400"/>
            <a:ext cx="0" cy="8382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86" name="AutoShape 18">
            <a:hlinkClick r:id="" action="ppaction://noaction" highlightClick="1"/>
          </p:cNvPr>
          <p:cNvSpPr>
            <a:spLocks noChangeArrowheads="1"/>
          </p:cNvSpPr>
          <p:nvPr/>
        </p:nvSpPr>
        <p:spPr bwMode="auto">
          <a:xfrm>
            <a:off x="8305800" y="6019800"/>
            <a:ext cx="762000" cy="762000"/>
          </a:xfrm>
          <a:prstGeom prst="actionButtonBeginning">
            <a:avLst/>
          </a:prstGeom>
          <a:solidFill>
            <a:schemeClr val="accent1"/>
          </a:solidFill>
          <a:ln w="9525">
            <a:noFill/>
            <a:miter lim="800000"/>
            <a:headEnd/>
            <a:tailEnd/>
          </a:ln>
          <a:effectLst/>
        </p:spPr>
        <p:txBody>
          <a:bodyPr wrap="none" anchor="ctr"/>
          <a:lstStyle/>
          <a:p>
            <a:pPr algn="r" rtl="1"/>
            <a:endParaRPr lang="en-US" sz="2000">
              <a:cs typeface="B Nazanin" pitchFamily="2" charset="-78"/>
            </a:endParaRPr>
          </a:p>
        </p:txBody>
      </p:sp>
      <p:sp>
        <p:nvSpPr>
          <p:cNvPr id="135187" name="Rectangle 19"/>
          <p:cNvSpPr>
            <a:spLocks noChangeArrowheads="1"/>
          </p:cNvSpPr>
          <p:nvPr/>
        </p:nvSpPr>
        <p:spPr bwMode="auto">
          <a:xfrm>
            <a:off x="228600" y="4495800"/>
            <a:ext cx="1828800" cy="4572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fa-IR" sz="2000" dirty="0">
                <a:latin typeface="Times New Roman" pitchFamily="18" charset="0"/>
                <a:cs typeface="B Nazanin" pitchFamily="2" charset="-78"/>
              </a:rPr>
              <a:t>ديد ادراکی </a:t>
            </a:r>
            <a:r>
              <a:rPr lang="fa-IR" sz="2000" dirty="0" smtClean="0">
                <a:latin typeface="Times New Roman" pitchFamily="18" charset="0"/>
                <a:cs typeface="B Nazanin" pitchFamily="2" charset="-78"/>
              </a:rPr>
              <a:t>خاص</a:t>
            </a:r>
            <a:endParaRPr lang="en-US" sz="2000" dirty="0">
              <a:latin typeface="Times New Roman" pitchFamily="18" charset="0"/>
              <a:cs typeface="B Nazanin" pitchFamily="2" charset="-78"/>
            </a:endParaRPr>
          </a:p>
        </p:txBody>
      </p:sp>
      <p:sp>
        <p:nvSpPr>
          <p:cNvPr id="135188" name="Line 20"/>
          <p:cNvSpPr>
            <a:spLocks noChangeShapeType="1"/>
          </p:cNvSpPr>
          <p:nvPr/>
        </p:nvSpPr>
        <p:spPr bwMode="auto">
          <a:xfrm>
            <a:off x="1066800" y="3810000"/>
            <a:ext cx="0" cy="6858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89" name="Line 21"/>
          <p:cNvSpPr>
            <a:spLocks noChangeShapeType="1"/>
          </p:cNvSpPr>
          <p:nvPr/>
        </p:nvSpPr>
        <p:spPr bwMode="auto">
          <a:xfrm flipH="1">
            <a:off x="4572000" y="2146300"/>
            <a:ext cx="1524000" cy="9906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90" name="Line 22"/>
          <p:cNvSpPr>
            <a:spLocks noChangeShapeType="1"/>
          </p:cNvSpPr>
          <p:nvPr/>
        </p:nvSpPr>
        <p:spPr bwMode="auto">
          <a:xfrm flipH="1">
            <a:off x="4495800" y="2146300"/>
            <a:ext cx="762000" cy="9906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91" name="Rectangle 23"/>
          <p:cNvSpPr>
            <a:spLocks noChangeArrowheads="1"/>
          </p:cNvSpPr>
          <p:nvPr/>
        </p:nvSpPr>
        <p:spPr bwMode="auto">
          <a:xfrm>
            <a:off x="4724400" y="1460500"/>
            <a:ext cx="1828800" cy="6858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en-US" sz="2000" dirty="0" smtClean="0">
                <a:cs typeface="B Nazanin" pitchFamily="2" charset="-78"/>
              </a:rPr>
              <a:t>……..</a:t>
            </a:r>
            <a:endParaRPr lang="en-US" sz="2000" dirty="0">
              <a:cs typeface="B Nazanin" pitchFamily="2" charset="-78"/>
            </a:endParaRPr>
          </a:p>
        </p:txBody>
      </p:sp>
      <p:sp>
        <p:nvSpPr>
          <p:cNvPr id="135192" name="Rectangle 24"/>
          <p:cNvSpPr>
            <a:spLocks noChangeArrowheads="1"/>
          </p:cNvSpPr>
          <p:nvPr/>
        </p:nvSpPr>
        <p:spPr bwMode="auto">
          <a:xfrm>
            <a:off x="3492500" y="3975100"/>
            <a:ext cx="2133600" cy="762000"/>
          </a:xfrm>
          <a:prstGeom prst="rect">
            <a:avLst/>
          </a:prstGeom>
          <a:solidFill>
            <a:schemeClr val="bg1"/>
          </a:solidFill>
          <a:ln w="38100">
            <a:solidFill>
              <a:schemeClr val="tx1"/>
            </a:solidFill>
            <a:miter lim="800000"/>
            <a:headEnd/>
            <a:tailEnd/>
          </a:ln>
          <a:effectLst>
            <a:outerShdw dist="107763" dir="18900000" algn="ctr" rotWithShape="0">
              <a:schemeClr val="bg2">
                <a:alpha val="50000"/>
              </a:schemeClr>
            </a:outerShdw>
          </a:effectLst>
        </p:spPr>
        <p:txBody>
          <a:bodyPr wrap="none" anchor="ctr"/>
          <a:lstStyle/>
          <a:p>
            <a:pPr algn="r" rtl="1"/>
            <a:r>
              <a:rPr lang="fa-IR" sz="2000">
                <a:latin typeface="Times New Roman" pitchFamily="18" charset="0"/>
                <a:cs typeface="B Nazanin" pitchFamily="2" charset="-78"/>
              </a:rPr>
              <a:t>ديد ادراکی</a:t>
            </a:r>
          </a:p>
          <a:p>
            <a:pPr algn="r" rtl="1"/>
            <a:r>
              <a:rPr lang="en-US" sz="2000">
                <a:cs typeface="B Nazanin" pitchFamily="2" charset="-78"/>
              </a:rPr>
              <a:t>Conceptual View</a:t>
            </a:r>
          </a:p>
        </p:txBody>
      </p:sp>
      <p:sp>
        <p:nvSpPr>
          <p:cNvPr id="135193" name="Line 25"/>
          <p:cNvSpPr>
            <a:spLocks noChangeShapeType="1"/>
          </p:cNvSpPr>
          <p:nvPr/>
        </p:nvSpPr>
        <p:spPr bwMode="auto">
          <a:xfrm>
            <a:off x="4572000" y="3124200"/>
            <a:ext cx="0" cy="762000"/>
          </a:xfrm>
          <a:prstGeom prst="line">
            <a:avLst/>
          </a:prstGeom>
          <a:noFill/>
          <a:ln w="38100">
            <a:solidFill>
              <a:schemeClr val="tx1"/>
            </a:solidFill>
            <a:round/>
            <a:headEnd/>
            <a:tailEnd/>
          </a:ln>
          <a:effectLst/>
        </p:spPr>
        <p:txBody>
          <a:bodyPr/>
          <a:lstStyle/>
          <a:p>
            <a:pPr algn="r" rtl="1"/>
            <a:endParaRPr lang="en-US" sz="2000">
              <a:cs typeface="B Nazanin" pitchFamily="2" charset="-78"/>
            </a:endParaRPr>
          </a:p>
        </p:txBody>
      </p:sp>
      <p:sp>
        <p:nvSpPr>
          <p:cNvPr id="135194" name="Line 26"/>
          <p:cNvSpPr>
            <a:spLocks noChangeShapeType="1"/>
          </p:cNvSpPr>
          <p:nvPr/>
        </p:nvSpPr>
        <p:spPr bwMode="auto">
          <a:xfrm flipH="1">
            <a:off x="1905000" y="4191000"/>
            <a:ext cx="1219200" cy="0"/>
          </a:xfrm>
          <a:prstGeom prst="line">
            <a:avLst/>
          </a:prstGeom>
          <a:noFill/>
          <a:ln w="41275">
            <a:solidFill>
              <a:srgbClr val="FF0066"/>
            </a:solidFill>
            <a:prstDash val="sysDot"/>
            <a:round/>
            <a:headEnd/>
            <a:tailEnd type="triangle" w="lg" len="lg"/>
          </a:ln>
          <a:effectLst/>
        </p:spPr>
        <p:txBody>
          <a:bodyPr/>
          <a:lstStyle/>
          <a:p>
            <a:pPr algn="r" rtl="1"/>
            <a:endParaRPr lang="en-US" sz="200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172"/>
                                        </p:tgtEl>
                                        <p:attrNameLst>
                                          <p:attrName>style.visibility</p:attrName>
                                        </p:attrNameLst>
                                      </p:cBhvr>
                                      <p:to>
                                        <p:strVal val="visible"/>
                                      </p:to>
                                    </p:set>
                                    <p:anim calcmode="lin" valueType="num">
                                      <p:cBhvr additive="base">
                                        <p:cTn id="7" dur="500" fill="hold"/>
                                        <p:tgtEl>
                                          <p:spTgt spid="135172"/>
                                        </p:tgtEl>
                                        <p:attrNameLst>
                                          <p:attrName>ppt_x</p:attrName>
                                        </p:attrNameLst>
                                      </p:cBhvr>
                                      <p:tavLst>
                                        <p:tav tm="0">
                                          <p:val>
                                            <p:strVal val="#ppt_x"/>
                                          </p:val>
                                        </p:tav>
                                        <p:tav tm="100000">
                                          <p:val>
                                            <p:strVal val="#ppt_x"/>
                                          </p:val>
                                        </p:tav>
                                      </p:tavLst>
                                    </p:anim>
                                    <p:anim calcmode="lin" valueType="num">
                                      <p:cBhvr additive="base">
                                        <p:cTn id="8" dur="500" fill="hold"/>
                                        <p:tgtEl>
                                          <p:spTgt spid="13517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5173"/>
                                        </p:tgtEl>
                                        <p:attrNameLst>
                                          <p:attrName>style.visibility</p:attrName>
                                        </p:attrNameLst>
                                      </p:cBhvr>
                                      <p:to>
                                        <p:strVal val="visible"/>
                                      </p:to>
                                    </p:set>
                                    <p:anim calcmode="lin" valueType="num">
                                      <p:cBhvr additive="base">
                                        <p:cTn id="11" dur="500" fill="hold"/>
                                        <p:tgtEl>
                                          <p:spTgt spid="135173"/>
                                        </p:tgtEl>
                                        <p:attrNameLst>
                                          <p:attrName>ppt_x</p:attrName>
                                        </p:attrNameLst>
                                      </p:cBhvr>
                                      <p:tavLst>
                                        <p:tav tm="0">
                                          <p:val>
                                            <p:strVal val="#ppt_x"/>
                                          </p:val>
                                        </p:tav>
                                        <p:tav tm="100000">
                                          <p:val>
                                            <p:strVal val="#ppt_x"/>
                                          </p:val>
                                        </p:tav>
                                      </p:tavLst>
                                    </p:anim>
                                    <p:anim calcmode="lin" valueType="num">
                                      <p:cBhvr additive="base">
                                        <p:cTn id="12" dur="500" fill="hold"/>
                                        <p:tgtEl>
                                          <p:spTgt spid="13517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5174"/>
                                        </p:tgtEl>
                                        <p:attrNameLst>
                                          <p:attrName>style.visibility</p:attrName>
                                        </p:attrNameLst>
                                      </p:cBhvr>
                                      <p:to>
                                        <p:strVal val="visible"/>
                                      </p:to>
                                    </p:set>
                                    <p:anim calcmode="lin" valueType="num">
                                      <p:cBhvr additive="base">
                                        <p:cTn id="15" dur="500" fill="hold"/>
                                        <p:tgtEl>
                                          <p:spTgt spid="135174"/>
                                        </p:tgtEl>
                                        <p:attrNameLst>
                                          <p:attrName>ppt_x</p:attrName>
                                        </p:attrNameLst>
                                      </p:cBhvr>
                                      <p:tavLst>
                                        <p:tav tm="0">
                                          <p:val>
                                            <p:strVal val="#ppt_x"/>
                                          </p:val>
                                        </p:tav>
                                        <p:tav tm="100000">
                                          <p:val>
                                            <p:strVal val="#ppt_x"/>
                                          </p:val>
                                        </p:tav>
                                      </p:tavLst>
                                    </p:anim>
                                    <p:anim calcmode="lin" valueType="num">
                                      <p:cBhvr additive="base">
                                        <p:cTn id="16" dur="500" fill="hold"/>
                                        <p:tgtEl>
                                          <p:spTgt spid="1351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5175"/>
                                        </p:tgtEl>
                                        <p:attrNameLst>
                                          <p:attrName>style.visibility</p:attrName>
                                        </p:attrNameLst>
                                      </p:cBhvr>
                                      <p:to>
                                        <p:strVal val="visible"/>
                                      </p:to>
                                    </p:set>
                                    <p:anim calcmode="lin" valueType="num">
                                      <p:cBhvr additive="base">
                                        <p:cTn id="19" dur="500" fill="hold"/>
                                        <p:tgtEl>
                                          <p:spTgt spid="135175"/>
                                        </p:tgtEl>
                                        <p:attrNameLst>
                                          <p:attrName>ppt_x</p:attrName>
                                        </p:attrNameLst>
                                      </p:cBhvr>
                                      <p:tavLst>
                                        <p:tav tm="0">
                                          <p:val>
                                            <p:strVal val="#ppt_x"/>
                                          </p:val>
                                        </p:tav>
                                        <p:tav tm="100000">
                                          <p:val>
                                            <p:strVal val="#ppt_x"/>
                                          </p:val>
                                        </p:tav>
                                      </p:tavLst>
                                    </p:anim>
                                    <p:anim calcmode="lin" valueType="num">
                                      <p:cBhvr additive="base">
                                        <p:cTn id="20" dur="500" fill="hold"/>
                                        <p:tgtEl>
                                          <p:spTgt spid="13517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5181"/>
                                        </p:tgtEl>
                                        <p:attrNameLst>
                                          <p:attrName>style.visibility</p:attrName>
                                        </p:attrNameLst>
                                      </p:cBhvr>
                                      <p:to>
                                        <p:strVal val="visible"/>
                                      </p:to>
                                    </p:set>
                                    <p:anim calcmode="lin" valueType="num">
                                      <p:cBhvr additive="base">
                                        <p:cTn id="23" dur="500" fill="hold"/>
                                        <p:tgtEl>
                                          <p:spTgt spid="135181"/>
                                        </p:tgtEl>
                                        <p:attrNameLst>
                                          <p:attrName>ppt_x</p:attrName>
                                        </p:attrNameLst>
                                      </p:cBhvr>
                                      <p:tavLst>
                                        <p:tav tm="0">
                                          <p:val>
                                            <p:strVal val="#ppt_x"/>
                                          </p:val>
                                        </p:tav>
                                        <p:tav tm="100000">
                                          <p:val>
                                            <p:strVal val="#ppt_x"/>
                                          </p:val>
                                        </p:tav>
                                      </p:tavLst>
                                    </p:anim>
                                    <p:anim calcmode="lin" valueType="num">
                                      <p:cBhvr additive="base">
                                        <p:cTn id="24" dur="500" fill="hold"/>
                                        <p:tgtEl>
                                          <p:spTgt spid="13518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5182"/>
                                        </p:tgtEl>
                                        <p:attrNameLst>
                                          <p:attrName>style.visibility</p:attrName>
                                        </p:attrNameLst>
                                      </p:cBhvr>
                                      <p:to>
                                        <p:strVal val="visible"/>
                                      </p:to>
                                    </p:set>
                                    <p:anim calcmode="lin" valueType="num">
                                      <p:cBhvr additive="base">
                                        <p:cTn id="27" dur="500" fill="hold"/>
                                        <p:tgtEl>
                                          <p:spTgt spid="135182"/>
                                        </p:tgtEl>
                                        <p:attrNameLst>
                                          <p:attrName>ppt_x</p:attrName>
                                        </p:attrNameLst>
                                      </p:cBhvr>
                                      <p:tavLst>
                                        <p:tav tm="0">
                                          <p:val>
                                            <p:strVal val="#ppt_x"/>
                                          </p:val>
                                        </p:tav>
                                        <p:tav tm="100000">
                                          <p:val>
                                            <p:strVal val="#ppt_x"/>
                                          </p:val>
                                        </p:tav>
                                      </p:tavLst>
                                    </p:anim>
                                    <p:anim calcmode="lin" valueType="num">
                                      <p:cBhvr additive="base">
                                        <p:cTn id="28" dur="500" fill="hold"/>
                                        <p:tgtEl>
                                          <p:spTgt spid="13518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5183"/>
                                        </p:tgtEl>
                                        <p:attrNameLst>
                                          <p:attrName>style.visibility</p:attrName>
                                        </p:attrNameLst>
                                      </p:cBhvr>
                                      <p:to>
                                        <p:strVal val="visible"/>
                                      </p:to>
                                    </p:set>
                                    <p:anim calcmode="lin" valueType="num">
                                      <p:cBhvr additive="base">
                                        <p:cTn id="31" dur="500" fill="hold"/>
                                        <p:tgtEl>
                                          <p:spTgt spid="135183"/>
                                        </p:tgtEl>
                                        <p:attrNameLst>
                                          <p:attrName>ppt_x</p:attrName>
                                        </p:attrNameLst>
                                      </p:cBhvr>
                                      <p:tavLst>
                                        <p:tav tm="0">
                                          <p:val>
                                            <p:strVal val="#ppt_x"/>
                                          </p:val>
                                        </p:tav>
                                        <p:tav tm="100000">
                                          <p:val>
                                            <p:strVal val="#ppt_x"/>
                                          </p:val>
                                        </p:tav>
                                      </p:tavLst>
                                    </p:anim>
                                    <p:anim calcmode="lin" valueType="num">
                                      <p:cBhvr additive="base">
                                        <p:cTn id="32" dur="500" fill="hold"/>
                                        <p:tgtEl>
                                          <p:spTgt spid="13518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5184"/>
                                        </p:tgtEl>
                                        <p:attrNameLst>
                                          <p:attrName>style.visibility</p:attrName>
                                        </p:attrNameLst>
                                      </p:cBhvr>
                                      <p:to>
                                        <p:strVal val="visible"/>
                                      </p:to>
                                    </p:set>
                                    <p:anim calcmode="lin" valueType="num">
                                      <p:cBhvr additive="base">
                                        <p:cTn id="35" dur="500" fill="hold"/>
                                        <p:tgtEl>
                                          <p:spTgt spid="135184"/>
                                        </p:tgtEl>
                                        <p:attrNameLst>
                                          <p:attrName>ppt_x</p:attrName>
                                        </p:attrNameLst>
                                      </p:cBhvr>
                                      <p:tavLst>
                                        <p:tav tm="0">
                                          <p:val>
                                            <p:strVal val="#ppt_x"/>
                                          </p:val>
                                        </p:tav>
                                        <p:tav tm="100000">
                                          <p:val>
                                            <p:strVal val="#ppt_x"/>
                                          </p:val>
                                        </p:tav>
                                      </p:tavLst>
                                    </p:anim>
                                    <p:anim calcmode="lin" valueType="num">
                                      <p:cBhvr additive="base">
                                        <p:cTn id="36" dur="500" fill="hold"/>
                                        <p:tgtEl>
                                          <p:spTgt spid="13518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5185"/>
                                        </p:tgtEl>
                                        <p:attrNameLst>
                                          <p:attrName>style.visibility</p:attrName>
                                        </p:attrNameLst>
                                      </p:cBhvr>
                                      <p:to>
                                        <p:strVal val="visible"/>
                                      </p:to>
                                    </p:set>
                                    <p:anim calcmode="lin" valueType="num">
                                      <p:cBhvr additive="base">
                                        <p:cTn id="39" dur="500" fill="hold"/>
                                        <p:tgtEl>
                                          <p:spTgt spid="135185"/>
                                        </p:tgtEl>
                                        <p:attrNameLst>
                                          <p:attrName>ppt_x</p:attrName>
                                        </p:attrNameLst>
                                      </p:cBhvr>
                                      <p:tavLst>
                                        <p:tav tm="0">
                                          <p:val>
                                            <p:strVal val="#ppt_x"/>
                                          </p:val>
                                        </p:tav>
                                        <p:tav tm="100000">
                                          <p:val>
                                            <p:strVal val="#ppt_x"/>
                                          </p:val>
                                        </p:tav>
                                      </p:tavLst>
                                    </p:anim>
                                    <p:anim calcmode="lin" valueType="num">
                                      <p:cBhvr additive="base">
                                        <p:cTn id="40" dur="500" fill="hold"/>
                                        <p:tgtEl>
                                          <p:spTgt spid="13518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5189"/>
                                        </p:tgtEl>
                                        <p:attrNameLst>
                                          <p:attrName>style.visibility</p:attrName>
                                        </p:attrNameLst>
                                      </p:cBhvr>
                                      <p:to>
                                        <p:strVal val="visible"/>
                                      </p:to>
                                    </p:set>
                                    <p:anim calcmode="lin" valueType="num">
                                      <p:cBhvr additive="base">
                                        <p:cTn id="43" dur="500" fill="hold"/>
                                        <p:tgtEl>
                                          <p:spTgt spid="135189"/>
                                        </p:tgtEl>
                                        <p:attrNameLst>
                                          <p:attrName>ppt_x</p:attrName>
                                        </p:attrNameLst>
                                      </p:cBhvr>
                                      <p:tavLst>
                                        <p:tav tm="0">
                                          <p:val>
                                            <p:strVal val="#ppt_x"/>
                                          </p:val>
                                        </p:tav>
                                        <p:tav tm="100000">
                                          <p:val>
                                            <p:strVal val="#ppt_x"/>
                                          </p:val>
                                        </p:tav>
                                      </p:tavLst>
                                    </p:anim>
                                    <p:anim calcmode="lin" valueType="num">
                                      <p:cBhvr additive="base">
                                        <p:cTn id="44" dur="500" fill="hold"/>
                                        <p:tgtEl>
                                          <p:spTgt spid="13518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5190"/>
                                        </p:tgtEl>
                                        <p:attrNameLst>
                                          <p:attrName>style.visibility</p:attrName>
                                        </p:attrNameLst>
                                      </p:cBhvr>
                                      <p:to>
                                        <p:strVal val="visible"/>
                                      </p:to>
                                    </p:set>
                                    <p:anim calcmode="lin" valueType="num">
                                      <p:cBhvr additive="base">
                                        <p:cTn id="47" dur="500" fill="hold"/>
                                        <p:tgtEl>
                                          <p:spTgt spid="135190"/>
                                        </p:tgtEl>
                                        <p:attrNameLst>
                                          <p:attrName>ppt_x</p:attrName>
                                        </p:attrNameLst>
                                      </p:cBhvr>
                                      <p:tavLst>
                                        <p:tav tm="0">
                                          <p:val>
                                            <p:strVal val="#ppt_x"/>
                                          </p:val>
                                        </p:tav>
                                        <p:tav tm="100000">
                                          <p:val>
                                            <p:strVal val="#ppt_x"/>
                                          </p:val>
                                        </p:tav>
                                      </p:tavLst>
                                    </p:anim>
                                    <p:anim calcmode="lin" valueType="num">
                                      <p:cBhvr additive="base">
                                        <p:cTn id="48" dur="500" fill="hold"/>
                                        <p:tgtEl>
                                          <p:spTgt spid="13519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5191"/>
                                        </p:tgtEl>
                                        <p:attrNameLst>
                                          <p:attrName>style.visibility</p:attrName>
                                        </p:attrNameLst>
                                      </p:cBhvr>
                                      <p:to>
                                        <p:strVal val="visible"/>
                                      </p:to>
                                    </p:set>
                                    <p:anim calcmode="lin" valueType="num">
                                      <p:cBhvr additive="base">
                                        <p:cTn id="51" dur="500" fill="hold"/>
                                        <p:tgtEl>
                                          <p:spTgt spid="135191"/>
                                        </p:tgtEl>
                                        <p:attrNameLst>
                                          <p:attrName>ppt_x</p:attrName>
                                        </p:attrNameLst>
                                      </p:cBhvr>
                                      <p:tavLst>
                                        <p:tav tm="0">
                                          <p:val>
                                            <p:strVal val="#ppt_x"/>
                                          </p:val>
                                        </p:tav>
                                        <p:tav tm="100000">
                                          <p:val>
                                            <p:strVal val="#ppt_x"/>
                                          </p:val>
                                        </p:tav>
                                      </p:tavLst>
                                    </p:anim>
                                    <p:anim calcmode="lin" valueType="num">
                                      <p:cBhvr additive="base">
                                        <p:cTn id="52" dur="500" fill="hold"/>
                                        <p:tgtEl>
                                          <p:spTgt spid="13519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5192"/>
                                        </p:tgtEl>
                                        <p:attrNameLst>
                                          <p:attrName>style.visibility</p:attrName>
                                        </p:attrNameLst>
                                      </p:cBhvr>
                                      <p:to>
                                        <p:strVal val="visible"/>
                                      </p:to>
                                    </p:set>
                                    <p:anim calcmode="lin" valueType="num">
                                      <p:cBhvr additive="base">
                                        <p:cTn id="55" dur="500" fill="hold"/>
                                        <p:tgtEl>
                                          <p:spTgt spid="135192"/>
                                        </p:tgtEl>
                                        <p:attrNameLst>
                                          <p:attrName>ppt_x</p:attrName>
                                        </p:attrNameLst>
                                      </p:cBhvr>
                                      <p:tavLst>
                                        <p:tav tm="0">
                                          <p:val>
                                            <p:strVal val="#ppt_x"/>
                                          </p:val>
                                        </p:tav>
                                        <p:tav tm="100000">
                                          <p:val>
                                            <p:strVal val="#ppt_x"/>
                                          </p:val>
                                        </p:tav>
                                      </p:tavLst>
                                    </p:anim>
                                    <p:anim calcmode="lin" valueType="num">
                                      <p:cBhvr additive="base">
                                        <p:cTn id="56" dur="500" fill="hold"/>
                                        <p:tgtEl>
                                          <p:spTgt spid="13519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5193"/>
                                        </p:tgtEl>
                                        <p:attrNameLst>
                                          <p:attrName>style.visibility</p:attrName>
                                        </p:attrNameLst>
                                      </p:cBhvr>
                                      <p:to>
                                        <p:strVal val="visible"/>
                                      </p:to>
                                    </p:set>
                                    <p:anim calcmode="lin" valueType="num">
                                      <p:cBhvr additive="base">
                                        <p:cTn id="59" dur="500" fill="hold"/>
                                        <p:tgtEl>
                                          <p:spTgt spid="135193"/>
                                        </p:tgtEl>
                                        <p:attrNameLst>
                                          <p:attrName>ppt_x</p:attrName>
                                        </p:attrNameLst>
                                      </p:cBhvr>
                                      <p:tavLst>
                                        <p:tav tm="0">
                                          <p:val>
                                            <p:strVal val="#ppt_x"/>
                                          </p:val>
                                        </p:tav>
                                        <p:tav tm="100000">
                                          <p:val>
                                            <p:strVal val="#ppt_x"/>
                                          </p:val>
                                        </p:tav>
                                      </p:tavLst>
                                    </p:anim>
                                    <p:anim calcmode="lin" valueType="num">
                                      <p:cBhvr additive="base">
                                        <p:cTn id="60" dur="500" fill="hold"/>
                                        <p:tgtEl>
                                          <p:spTgt spid="13519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35194"/>
                                        </p:tgtEl>
                                        <p:attrNameLst>
                                          <p:attrName>style.visibility</p:attrName>
                                        </p:attrNameLst>
                                      </p:cBhvr>
                                      <p:to>
                                        <p:strVal val="visible"/>
                                      </p:to>
                                    </p:set>
                                    <p:anim calcmode="lin" valueType="num">
                                      <p:cBhvr additive="base">
                                        <p:cTn id="65" dur="500" fill="hold"/>
                                        <p:tgtEl>
                                          <p:spTgt spid="135194"/>
                                        </p:tgtEl>
                                        <p:attrNameLst>
                                          <p:attrName>ppt_x</p:attrName>
                                        </p:attrNameLst>
                                      </p:cBhvr>
                                      <p:tavLst>
                                        <p:tav tm="0">
                                          <p:val>
                                            <p:strVal val="#ppt_x"/>
                                          </p:val>
                                        </p:tav>
                                        <p:tav tm="100000">
                                          <p:val>
                                            <p:strVal val="#ppt_x"/>
                                          </p:val>
                                        </p:tav>
                                      </p:tavLst>
                                    </p:anim>
                                    <p:anim calcmode="lin" valueType="num">
                                      <p:cBhvr additive="base">
                                        <p:cTn id="66" dur="500" fill="hold"/>
                                        <p:tgtEl>
                                          <p:spTgt spid="13519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35179"/>
                                        </p:tgtEl>
                                        <p:attrNameLst>
                                          <p:attrName>style.visibility</p:attrName>
                                        </p:attrNameLst>
                                      </p:cBhvr>
                                      <p:to>
                                        <p:strVal val="visible"/>
                                      </p:to>
                                    </p:set>
                                    <p:anim calcmode="lin" valueType="num">
                                      <p:cBhvr additive="base">
                                        <p:cTn id="69" dur="500" fill="hold"/>
                                        <p:tgtEl>
                                          <p:spTgt spid="135179"/>
                                        </p:tgtEl>
                                        <p:attrNameLst>
                                          <p:attrName>ppt_x</p:attrName>
                                        </p:attrNameLst>
                                      </p:cBhvr>
                                      <p:tavLst>
                                        <p:tav tm="0">
                                          <p:val>
                                            <p:strVal val="#ppt_x"/>
                                          </p:val>
                                        </p:tav>
                                        <p:tav tm="100000">
                                          <p:val>
                                            <p:strVal val="#ppt_x"/>
                                          </p:val>
                                        </p:tav>
                                      </p:tavLst>
                                    </p:anim>
                                    <p:anim calcmode="lin" valueType="num">
                                      <p:cBhvr additive="base">
                                        <p:cTn id="70" dur="500" fill="hold"/>
                                        <p:tgtEl>
                                          <p:spTgt spid="13517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5188"/>
                                        </p:tgtEl>
                                        <p:attrNameLst>
                                          <p:attrName>style.visibility</p:attrName>
                                        </p:attrNameLst>
                                      </p:cBhvr>
                                      <p:to>
                                        <p:strVal val="visible"/>
                                      </p:to>
                                    </p:set>
                                    <p:anim calcmode="lin" valueType="num">
                                      <p:cBhvr additive="base">
                                        <p:cTn id="73" dur="500" fill="hold"/>
                                        <p:tgtEl>
                                          <p:spTgt spid="135188"/>
                                        </p:tgtEl>
                                        <p:attrNameLst>
                                          <p:attrName>ppt_x</p:attrName>
                                        </p:attrNameLst>
                                      </p:cBhvr>
                                      <p:tavLst>
                                        <p:tav tm="0">
                                          <p:val>
                                            <p:strVal val="#ppt_x"/>
                                          </p:val>
                                        </p:tav>
                                        <p:tav tm="100000">
                                          <p:val>
                                            <p:strVal val="#ppt_x"/>
                                          </p:val>
                                        </p:tav>
                                      </p:tavLst>
                                    </p:anim>
                                    <p:anim calcmode="lin" valueType="num">
                                      <p:cBhvr additive="base">
                                        <p:cTn id="74" dur="500" fill="hold"/>
                                        <p:tgtEl>
                                          <p:spTgt spid="13518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5187"/>
                                        </p:tgtEl>
                                        <p:attrNameLst>
                                          <p:attrName>style.visibility</p:attrName>
                                        </p:attrNameLst>
                                      </p:cBhvr>
                                      <p:to>
                                        <p:strVal val="visible"/>
                                      </p:to>
                                    </p:set>
                                    <p:anim calcmode="lin" valueType="num">
                                      <p:cBhvr additive="base">
                                        <p:cTn id="77" dur="500" fill="hold"/>
                                        <p:tgtEl>
                                          <p:spTgt spid="135187"/>
                                        </p:tgtEl>
                                        <p:attrNameLst>
                                          <p:attrName>ppt_x</p:attrName>
                                        </p:attrNameLst>
                                      </p:cBhvr>
                                      <p:tavLst>
                                        <p:tav tm="0">
                                          <p:val>
                                            <p:strVal val="#ppt_x"/>
                                          </p:val>
                                        </p:tav>
                                        <p:tav tm="100000">
                                          <p:val>
                                            <p:strVal val="#ppt_x"/>
                                          </p:val>
                                        </p:tav>
                                      </p:tavLst>
                                    </p:anim>
                                    <p:anim calcmode="lin" valueType="num">
                                      <p:cBhvr additive="base">
                                        <p:cTn id="78" dur="500" fill="hold"/>
                                        <p:tgtEl>
                                          <p:spTgt spid="135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p:bldP spid="135173" grpId="0" animBg="1"/>
      <p:bldP spid="135174" grpId="0" animBg="1"/>
      <p:bldP spid="135175" grpId="0" animBg="1"/>
      <p:bldP spid="135179" grpId="0" animBg="1"/>
      <p:bldP spid="135181" grpId="0" animBg="1"/>
      <p:bldP spid="135182" grpId="0" animBg="1"/>
      <p:bldP spid="135183" grpId="0" animBg="1"/>
      <p:bldP spid="135184" grpId="0" animBg="1"/>
      <p:bldP spid="135185" grpId="0" animBg="1"/>
      <p:bldP spid="135187" grpId="0" animBg="1"/>
      <p:bldP spid="135188" grpId="0" animBg="1"/>
      <p:bldP spid="135189" grpId="0" animBg="1"/>
      <p:bldP spid="135190" grpId="0" animBg="1"/>
      <p:bldP spid="135191" grpId="0" animBg="1"/>
      <p:bldP spid="135192" grpId="0" animBg="1"/>
      <p:bldP spid="135193" grpId="0" animBg="1"/>
      <p:bldP spid="13519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124200" y="6248400"/>
            <a:ext cx="2895600" cy="457200"/>
          </a:xfrm>
          <a:prstGeom prst="rect">
            <a:avLst/>
          </a:prstGeom>
        </p:spPr>
        <p:txBody>
          <a:bodyPr/>
          <a:lstStyle/>
          <a:p>
            <a:endParaRPr lang="en-US" sz="1400" dirty="0">
              <a:cs typeface="B Nazanin" pitchFamily="2" charset="-78"/>
            </a:endParaRPr>
          </a:p>
        </p:txBody>
      </p:sp>
      <p:sp>
        <p:nvSpPr>
          <p:cNvPr id="5" name="Slide Number Placeholder 4"/>
          <p:cNvSpPr>
            <a:spLocks noGrp="1"/>
          </p:cNvSpPr>
          <p:nvPr>
            <p:ph type="sldNum" sz="quarter" idx="4294967295"/>
          </p:nvPr>
        </p:nvSpPr>
        <p:spPr>
          <a:xfrm>
            <a:off x="6553200" y="6248400"/>
            <a:ext cx="2133600" cy="457200"/>
          </a:xfrm>
          <a:prstGeom prst="rect">
            <a:avLst/>
          </a:prstGeom>
        </p:spPr>
        <p:txBody>
          <a:bodyPr/>
          <a:lstStyle/>
          <a:p>
            <a:fld id="{86323176-751E-45DC-92AE-02FE6EC116C5}" type="slidenum">
              <a:rPr lang="ar-SA" sz="1400">
                <a:cs typeface="B Nazanin" pitchFamily="2" charset="-78"/>
              </a:rPr>
              <a:pPr/>
              <a:t>18</a:t>
            </a:fld>
            <a:endParaRPr lang="en-US" sz="1400">
              <a:cs typeface="B Nazanin" pitchFamily="2" charset="-78"/>
            </a:endParaRPr>
          </a:p>
        </p:txBody>
      </p:sp>
      <p:sp>
        <p:nvSpPr>
          <p:cNvPr id="209922" name="Rectangle 2"/>
          <p:cNvSpPr>
            <a:spLocks noGrp="1" noChangeArrowheads="1"/>
          </p:cNvSpPr>
          <p:nvPr>
            <p:ph type="title"/>
          </p:nvPr>
        </p:nvSpPr>
        <p:spPr>
          <a:xfrm>
            <a:off x="228600" y="1524000"/>
            <a:ext cx="8763000" cy="4038600"/>
          </a:xfrm>
        </p:spPr>
        <p:txBody>
          <a:bodyPr/>
          <a:lstStyle/>
          <a:p>
            <a:pPr algn="r"/>
            <a:r>
              <a:rPr lang="fa-IR" sz="2800" dirty="0">
                <a:cs typeface="B Nazanin" pitchFamily="2" charset="-78"/>
              </a:rPr>
              <a:t>ديد </a:t>
            </a:r>
            <a:r>
              <a:rPr lang="fa-IR" sz="2800" dirty="0" smtClean="0">
                <a:cs typeface="B Nazanin" pitchFamily="2" charset="-78"/>
              </a:rPr>
              <a:t>خارجي، </a:t>
            </a:r>
            <a:r>
              <a:rPr lang="ar-SA" sz="2800" dirty="0">
                <a:cs typeface="B Nazanin" pitchFamily="2" charset="-78"/>
              </a:rPr>
              <a:t>د</a:t>
            </a:r>
            <a:r>
              <a:rPr lang="fa-IR" sz="2800" dirty="0">
                <a:cs typeface="B Nazanin" pitchFamily="2" charset="-78"/>
              </a:rPr>
              <a:t>ي</a:t>
            </a:r>
            <a:r>
              <a:rPr lang="ar-SA" sz="2800" dirty="0">
                <a:cs typeface="B Nazanin" pitchFamily="2" charset="-78"/>
              </a:rPr>
              <a:t>د خاص </a:t>
            </a:r>
            <a:r>
              <a:rPr lang="fa-IR" sz="2800" dirty="0">
                <a:cs typeface="B Nazanin" pitchFamily="2" charset="-78"/>
              </a:rPr>
              <a:t>هر گروه ازك</a:t>
            </a:r>
            <a:r>
              <a:rPr lang="ar-SA" sz="2800" dirty="0">
                <a:cs typeface="B Nazanin" pitchFamily="2" charset="-78"/>
              </a:rPr>
              <a:t>اربر</a:t>
            </a:r>
            <a:r>
              <a:rPr lang="fa-IR" sz="2800" dirty="0">
                <a:cs typeface="B Nazanin" pitchFamily="2" charset="-78"/>
              </a:rPr>
              <a:t>ان </a:t>
            </a:r>
            <a:r>
              <a:rPr lang="ar-SA" sz="2800" dirty="0">
                <a:cs typeface="B Nazanin" pitchFamily="2" charset="-78"/>
              </a:rPr>
              <a:t>است </a:t>
            </a:r>
            <a:r>
              <a:rPr lang="fa-IR" sz="2800" dirty="0">
                <a:cs typeface="B Nazanin" pitchFamily="2" charset="-78"/>
              </a:rPr>
              <a:t>به</a:t>
            </a:r>
            <a:r>
              <a:rPr lang="ar-SA" sz="2800" dirty="0">
                <a:cs typeface="B Nazanin" pitchFamily="2" charset="-78"/>
              </a:rPr>
              <a:t> داده‌ها</a:t>
            </a:r>
            <a:r>
              <a:rPr lang="fa-IR" sz="2800" dirty="0">
                <a:cs typeface="B Nazanin" pitchFamily="2" charset="-78"/>
              </a:rPr>
              <a:t>ی</a:t>
            </a:r>
            <a:r>
              <a:rPr lang="ar-SA" sz="2800" dirty="0">
                <a:cs typeface="B Nazanin" pitchFamily="2" charset="-78"/>
              </a:rPr>
              <a:t> ذخ</a:t>
            </a:r>
            <a:r>
              <a:rPr lang="fa-IR" sz="2800" dirty="0">
                <a:cs typeface="B Nazanin" pitchFamily="2" charset="-78"/>
              </a:rPr>
              <a:t>ي</a:t>
            </a:r>
            <a:r>
              <a:rPr lang="ar-SA" sz="2800" dirty="0">
                <a:cs typeface="B Nazanin" pitchFamily="2" charset="-78"/>
              </a:rPr>
              <a:t>ره شده در بانك</a:t>
            </a:r>
            <a:r>
              <a:rPr lang="fa-IR" sz="2800" dirty="0">
                <a:cs typeface="B Nazanin" pitchFamily="2" charset="-78"/>
              </a:rPr>
              <a:t> </a:t>
            </a:r>
            <a:r>
              <a:rPr lang="fa-IR" sz="2800" dirty="0" smtClean="0">
                <a:cs typeface="B Nazanin" pitchFamily="2" charset="-78"/>
              </a:rPr>
              <a:t>اطلاعاتي0 </a:t>
            </a:r>
            <a:r>
              <a:rPr lang="fa-IR" sz="2800" dirty="0">
                <a:cs typeface="B Nazanin" pitchFamily="2" charset="-78"/>
              </a:rPr>
              <a:t/>
            </a:r>
            <a:br>
              <a:rPr lang="fa-IR" sz="2800" dirty="0">
                <a:cs typeface="B Nazanin" pitchFamily="2" charset="-78"/>
              </a:rPr>
            </a:br>
            <a:r>
              <a:rPr lang="fa-IR" sz="2800" dirty="0">
                <a:cs typeface="B Nazanin" pitchFamily="2" charset="-78"/>
              </a:rPr>
              <a:t>يعني اينكه هر كاربر چه قسمتهايي از بانك اطلاعات را اجازه دارد ببيند و چه كارهايي روي آن قسمتها مي‌تواند انجام دهد.(امنيت)</a:t>
            </a:r>
            <a:br>
              <a:rPr lang="fa-IR" sz="2800" dirty="0">
                <a:cs typeface="B Nazanin" pitchFamily="2" charset="-78"/>
              </a:rPr>
            </a:br>
            <a:r>
              <a:rPr lang="fa-IR" sz="2400" dirty="0">
                <a:solidFill>
                  <a:schemeClr val="tx2">
                    <a:lumMod val="20000"/>
                    <a:lumOff val="80000"/>
                  </a:schemeClr>
                </a:solidFill>
                <a:cs typeface="B Nazanin" pitchFamily="2" charset="-78"/>
              </a:rPr>
              <a:t>اصل اول بانك اطلاعات اين اصل مي‌گويد به هر كس همان مقدار اطلاعات بده كه لازم دارد نه بيشتر</a:t>
            </a:r>
            <a:r>
              <a:rPr lang="en-US" sz="2400" dirty="0">
                <a:solidFill>
                  <a:schemeClr val="tx2">
                    <a:lumMod val="20000"/>
                    <a:lumOff val="80000"/>
                  </a:schemeClr>
                </a:solidFill>
                <a:cs typeface="B Nazanin" pitchFamily="2" charset="-78"/>
              </a:rPr>
              <a:t> </a:t>
            </a:r>
            <a:r>
              <a:rPr lang="en-US" sz="2400" dirty="0">
                <a:solidFill>
                  <a:schemeClr val="bg2"/>
                </a:solidFill>
                <a:cs typeface="B Nazanin" pitchFamily="2" charset="-78"/>
              </a:rPr>
              <a:t/>
            </a:r>
            <a:br>
              <a:rPr lang="en-US" sz="2400" dirty="0">
                <a:solidFill>
                  <a:schemeClr val="bg2"/>
                </a:solidFill>
                <a:cs typeface="B Nazanin" pitchFamily="2" charset="-78"/>
              </a:rPr>
            </a:br>
            <a:r>
              <a:rPr lang="ar-SA" sz="2800" dirty="0">
                <a:cs typeface="B Nazanin" pitchFamily="2" charset="-78"/>
              </a:rPr>
              <a:t>هر </a:t>
            </a:r>
            <a:r>
              <a:rPr lang="fa-IR" sz="2800" dirty="0">
                <a:cs typeface="B Nazanin" pitchFamily="2" charset="-78"/>
              </a:rPr>
              <a:t>گروه از</a:t>
            </a:r>
            <a:r>
              <a:rPr lang="ar-SA" sz="2800" dirty="0">
                <a:cs typeface="B Nazanin" pitchFamily="2" charset="-78"/>
              </a:rPr>
              <a:t>كاربر</a:t>
            </a:r>
            <a:r>
              <a:rPr lang="fa-IR" sz="2800" dirty="0">
                <a:cs typeface="B Nazanin" pitchFamily="2" charset="-78"/>
              </a:rPr>
              <a:t>ان</a:t>
            </a:r>
            <a:r>
              <a:rPr lang="ar-SA" sz="2800" dirty="0">
                <a:cs typeface="B Nazanin" pitchFamily="2" charset="-78"/>
              </a:rPr>
              <a:t> د</a:t>
            </a:r>
            <a:r>
              <a:rPr lang="fa-IR" sz="2800" dirty="0">
                <a:cs typeface="B Nazanin" pitchFamily="2" charset="-78"/>
              </a:rPr>
              <a:t>ي</a:t>
            </a:r>
            <a:r>
              <a:rPr lang="ar-SA" sz="2800" dirty="0">
                <a:cs typeface="B Nazanin" pitchFamily="2" charset="-78"/>
              </a:rPr>
              <a:t>د خاص خود را دار</a:t>
            </a:r>
            <a:r>
              <a:rPr lang="fa-IR" sz="2800" dirty="0">
                <a:cs typeface="B Nazanin" pitchFamily="2" charset="-78"/>
              </a:rPr>
              <a:t>ن</a:t>
            </a:r>
            <a:r>
              <a:rPr lang="ar-SA" sz="2800" dirty="0">
                <a:cs typeface="B Nazanin" pitchFamily="2" charset="-78"/>
              </a:rPr>
              <a:t>د</a:t>
            </a:r>
            <a:r>
              <a:rPr lang="fa-IR" sz="2800" dirty="0">
                <a:cs typeface="B Nazanin" pitchFamily="2" charset="-78"/>
              </a:rPr>
              <a:t> و</a:t>
            </a:r>
            <a:r>
              <a:rPr lang="ar-SA" sz="2800" dirty="0">
                <a:cs typeface="B Nazanin" pitchFamily="2" charset="-78"/>
              </a:rPr>
              <a:t> همچن</a:t>
            </a:r>
            <a:r>
              <a:rPr lang="fa-IR" sz="2800" dirty="0">
                <a:cs typeface="B Nazanin" pitchFamily="2" charset="-78"/>
              </a:rPr>
              <a:t>ي</a:t>
            </a:r>
            <a:r>
              <a:rPr lang="ar-SA" sz="2800" dirty="0">
                <a:cs typeface="B Nazanin" pitchFamily="2" charset="-78"/>
              </a:rPr>
              <a:t>ن چند كاربر م</a:t>
            </a:r>
            <a:r>
              <a:rPr lang="fa-IR" sz="2800" dirty="0">
                <a:cs typeface="B Nazanin" pitchFamily="2" charset="-78"/>
              </a:rPr>
              <a:t>ی</a:t>
            </a:r>
            <a:r>
              <a:rPr lang="ar-SA" sz="2800" dirty="0">
                <a:cs typeface="B Nazanin" pitchFamily="2" charset="-78"/>
              </a:rPr>
              <a:t>‌توانند دارا</a:t>
            </a:r>
            <a:r>
              <a:rPr lang="fa-IR" sz="2800" dirty="0">
                <a:cs typeface="B Nazanin" pitchFamily="2" charset="-78"/>
              </a:rPr>
              <a:t>ی</a:t>
            </a:r>
            <a:r>
              <a:rPr lang="ar-SA" sz="2800" dirty="0">
                <a:cs typeface="B Nazanin" pitchFamily="2" charset="-78"/>
              </a:rPr>
              <a:t> د</a:t>
            </a:r>
            <a:r>
              <a:rPr lang="fa-IR" sz="2800" dirty="0">
                <a:cs typeface="B Nazanin" pitchFamily="2" charset="-78"/>
              </a:rPr>
              <a:t>ي</a:t>
            </a:r>
            <a:r>
              <a:rPr lang="ar-SA" sz="2800" dirty="0">
                <a:cs typeface="B Nazanin" pitchFamily="2" charset="-78"/>
              </a:rPr>
              <a:t>د </a:t>
            </a:r>
            <a:r>
              <a:rPr lang="fa-IR" sz="2800" dirty="0">
                <a:cs typeface="B Nazanin" pitchFamily="2" charset="-78"/>
              </a:rPr>
              <a:t>ي</a:t>
            </a:r>
            <a:r>
              <a:rPr lang="ar-SA" sz="2800" dirty="0">
                <a:cs typeface="B Nazanin" pitchFamily="2" charset="-78"/>
              </a:rPr>
              <a:t>كسان</a:t>
            </a:r>
            <a:r>
              <a:rPr lang="fa-IR" sz="2800" dirty="0">
                <a:cs typeface="B Nazanin" pitchFamily="2" charset="-78"/>
              </a:rPr>
              <a:t>ی</a:t>
            </a:r>
            <a:r>
              <a:rPr lang="ar-SA" sz="2800" dirty="0">
                <a:cs typeface="B Nazanin" pitchFamily="2" charset="-78"/>
              </a:rPr>
              <a:t> </a:t>
            </a:r>
            <a:r>
              <a:rPr lang="ar-SA" sz="2800" dirty="0" smtClean="0">
                <a:cs typeface="B Nazanin" pitchFamily="2" charset="-78"/>
              </a:rPr>
              <a:t>باشند</a:t>
            </a:r>
            <a:r>
              <a:rPr lang="fa-IR" sz="2800" dirty="0" smtClean="0">
                <a:cs typeface="B Nazanin" pitchFamily="2" charset="-78"/>
              </a:rPr>
              <a:t>. </a:t>
            </a:r>
            <a:r>
              <a:rPr lang="fa-IR" sz="2800" dirty="0">
                <a:cs typeface="B Nazanin" pitchFamily="2" charset="-78"/>
              </a:rPr>
              <a:t>ديد</a:t>
            </a:r>
            <a:r>
              <a:rPr lang="ar-SA" sz="2800" dirty="0">
                <a:cs typeface="B Nazanin" pitchFamily="2" charset="-78"/>
              </a:rPr>
              <a:t> خارج</a:t>
            </a:r>
            <a:r>
              <a:rPr lang="fa-IR" sz="2800" dirty="0">
                <a:cs typeface="B Nazanin" pitchFamily="2" charset="-78"/>
              </a:rPr>
              <a:t>ی</a:t>
            </a:r>
            <a:r>
              <a:rPr lang="ar-SA" sz="2800" dirty="0">
                <a:cs typeface="B Nazanin" pitchFamily="2" charset="-78"/>
              </a:rPr>
              <a:t> نزد</a:t>
            </a:r>
            <a:r>
              <a:rPr lang="fa-IR" sz="2800" dirty="0">
                <a:cs typeface="B Nazanin" pitchFamily="2" charset="-78"/>
              </a:rPr>
              <a:t>ي</a:t>
            </a:r>
            <a:r>
              <a:rPr lang="ar-SA" sz="2800" dirty="0">
                <a:cs typeface="B Nazanin" pitchFamily="2" charset="-78"/>
              </a:rPr>
              <a:t>ك‌تر</a:t>
            </a:r>
            <a:r>
              <a:rPr lang="fa-IR" sz="2800" dirty="0">
                <a:cs typeface="B Nazanin" pitchFamily="2" charset="-78"/>
              </a:rPr>
              <a:t>ي</a:t>
            </a:r>
            <a:r>
              <a:rPr lang="ar-SA" sz="2800" dirty="0">
                <a:cs typeface="B Nazanin" pitchFamily="2" charset="-78"/>
              </a:rPr>
              <a:t>ن سطح به كاربران </a:t>
            </a:r>
            <a:r>
              <a:rPr lang="fa-IR" sz="2800" dirty="0" smtClean="0">
                <a:cs typeface="B Nazanin" pitchFamily="2" charset="-78"/>
              </a:rPr>
              <a:t>نهايي </a:t>
            </a:r>
            <a:r>
              <a:rPr lang="ar-SA" sz="2800" dirty="0">
                <a:cs typeface="B Nazanin" pitchFamily="2" charset="-78"/>
              </a:rPr>
              <a:t>است. </a:t>
            </a:r>
            <a:r>
              <a:rPr lang="fa-IR" sz="2800" b="1" dirty="0">
                <a:solidFill>
                  <a:srgbClr val="969696"/>
                </a:solidFill>
                <a:cs typeface="B Nazanin" pitchFamily="2" charset="-78"/>
              </a:rPr>
              <a:t/>
            </a:r>
            <a:br>
              <a:rPr lang="fa-IR" sz="2800" b="1" dirty="0">
                <a:solidFill>
                  <a:srgbClr val="969696"/>
                </a:solidFill>
                <a:cs typeface="B Nazanin" pitchFamily="2" charset="-78"/>
              </a:rPr>
            </a:br>
            <a:endParaRPr lang="en-US" sz="2800" b="1" dirty="0">
              <a:solidFill>
                <a:srgbClr val="969696"/>
              </a:solidFill>
              <a:cs typeface="B Nazanin" pitchFamily="2" charset="-78"/>
            </a:endParaRPr>
          </a:p>
        </p:txBody>
      </p:sp>
      <p:sp>
        <p:nvSpPr>
          <p:cNvPr id="209924" name="Rectangle 4"/>
          <p:cNvSpPr>
            <a:spLocks noChangeArrowheads="1"/>
          </p:cNvSpPr>
          <p:nvPr/>
        </p:nvSpPr>
        <p:spPr bwMode="auto">
          <a:xfrm>
            <a:off x="457200" y="457200"/>
            <a:ext cx="8229600" cy="838200"/>
          </a:xfrm>
          <a:prstGeom prst="rect">
            <a:avLst/>
          </a:prstGeom>
          <a:noFill/>
          <a:ln w="9525">
            <a:noFill/>
            <a:miter lim="800000"/>
            <a:headEnd/>
            <a:tailEnd/>
          </a:ln>
          <a:effectLst/>
        </p:spPr>
        <p:txBody>
          <a:bodyPr anchor="ctr"/>
          <a:lstStyle/>
          <a:p>
            <a:pPr algn="r" rtl="1"/>
            <a:r>
              <a:rPr lang="fa-IR" sz="2800" dirty="0">
                <a:solidFill>
                  <a:srgbClr val="FF0000"/>
                </a:solidFill>
                <a:cs typeface="B Nazanin" pitchFamily="2" charset="-78"/>
              </a:rPr>
              <a:t>1- ديد خارجي يا </a:t>
            </a:r>
            <a:r>
              <a:rPr lang="en-US" sz="2800" dirty="0">
                <a:solidFill>
                  <a:srgbClr val="FF0000"/>
                </a:solidFill>
                <a:cs typeface="B Nazanin" pitchFamily="2" charset="-78"/>
              </a:rPr>
              <a:t>External 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9924"/>
                                        </p:tgtEl>
                                        <p:attrNameLst>
                                          <p:attrName>style.visibility</p:attrName>
                                        </p:attrNameLst>
                                      </p:cBhvr>
                                      <p:to>
                                        <p:strVal val="visible"/>
                                      </p:to>
                                    </p:set>
                                    <p:anim calcmode="lin" valueType="num">
                                      <p:cBhvr additive="base">
                                        <p:cTn id="7" dur="500" fill="hold"/>
                                        <p:tgtEl>
                                          <p:spTgt spid="209924"/>
                                        </p:tgtEl>
                                        <p:attrNameLst>
                                          <p:attrName>ppt_x</p:attrName>
                                        </p:attrNameLst>
                                      </p:cBhvr>
                                      <p:tavLst>
                                        <p:tav tm="0">
                                          <p:val>
                                            <p:strVal val="#ppt_x"/>
                                          </p:val>
                                        </p:tav>
                                        <p:tav tm="100000">
                                          <p:val>
                                            <p:strVal val="#ppt_x"/>
                                          </p:val>
                                        </p:tav>
                                      </p:tavLst>
                                    </p:anim>
                                    <p:anim calcmode="lin" valueType="num">
                                      <p:cBhvr additive="base">
                                        <p:cTn id="8" dur="500" fill="hold"/>
                                        <p:tgtEl>
                                          <p:spTgt spid="2099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9922"/>
                                        </p:tgtEl>
                                        <p:attrNameLst>
                                          <p:attrName>style.visibility</p:attrName>
                                        </p:attrNameLst>
                                      </p:cBhvr>
                                      <p:to>
                                        <p:strVal val="visible"/>
                                      </p:to>
                                    </p:set>
                                    <p:anim calcmode="lin" valueType="num">
                                      <p:cBhvr additive="base">
                                        <p:cTn id="13" dur="500" fill="hold"/>
                                        <p:tgtEl>
                                          <p:spTgt spid="209922"/>
                                        </p:tgtEl>
                                        <p:attrNameLst>
                                          <p:attrName>ppt_x</p:attrName>
                                        </p:attrNameLst>
                                      </p:cBhvr>
                                      <p:tavLst>
                                        <p:tav tm="0">
                                          <p:val>
                                            <p:strVal val="#ppt_x"/>
                                          </p:val>
                                        </p:tav>
                                        <p:tav tm="100000">
                                          <p:val>
                                            <p:strVal val="#ppt_x"/>
                                          </p:val>
                                        </p:tav>
                                      </p:tavLst>
                                    </p:anim>
                                    <p:anim calcmode="lin" valueType="num">
                                      <p:cBhvr additive="base">
                                        <p:cTn id="14" dur="500" fill="hold"/>
                                        <p:tgtEl>
                                          <p:spTgt spid="209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p:bldP spid="2099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124200" y="6248400"/>
            <a:ext cx="2895600" cy="457200"/>
          </a:xfrm>
          <a:prstGeom prst="rect">
            <a:avLst/>
          </a:prstGeom>
        </p:spPr>
        <p:txBody>
          <a:bodyPr/>
          <a:lstStyle/>
          <a:p>
            <a:pPr algn="r" rtl="1"/>
            <a:endParaRPr lang="en-US" sz="1400" dirty="0">
              <a:cs typeface="B Nazanin" pitchFamily="2" charset="-78"/>
            </a:endParaRPr>
          </a:p>
        </p:txBody>
      </p:sp>
      <p:sp>
        <p:nvSpPr>
          <p:cNvPr id="5" name="Slide Number Placeholder 4"/>
          <p:cNvSpPr>
            <a:spLocks noGrp="1"/>
          </p:cNvSpPr>
          <p:nvPr>
            <p:ph type="sldNum" sz="quarter" idx="4294967295"/>
          </p:nvPr>
        </p:nvSpPr>
        <p:spPr>
          <a:xfrm>
            <a:off x="6553200" y="6248400"/>
            <a:ext cx="2133600" cy="457200"/>
          </a:xfrm>
          <a:prstGeom prst="rect">
            <a:avLst/>
          </a:prstGeom>
        </p:spPr>
        <p:txBody>
          <a:bodyPr/>
          <a:lstStyle/>
          <a:p>
            <a:pPr algn="l" rtl="1"/>
            <a:fld id="{B060BF67-7C09-4112-B97E-2EE12232D25B}" type="slidenum">
              <a:rPr lang="ar-SA" sz="1400">
                <a:cs typeface="B Nazanin" pitchFamily="2" charset="-78"/>
              </a:rPr>
              <a:pPr algn="l" rtl="1"/>
              <a:t>19</a:t>
            </a:fld>
            <a:endParaRPr lang="en-US" sz="1400">
              <a:cs typeface="B Nazanin" pitchFamily="2" charset="-78"/>
            </a:endParaRPr>
          </a:p>
        </p:txBody>
      </p:sp>
      <p:sp>
        <p:nvSpPr>
          <p:cNvPr id="211972" name="Rectangle 4"/>
          <p:cNvSpPr>
            <a:spLocks noChangeArrowheads="1"/>
          </p:cNvSpPr>
          <p:nvPr/>
        </p:nvSpPr>
        <p:spPr bwMode="auto">
          <a:xfrm>
            <a:off x="457200" y="457200"/>
            <a:ext cx="8229600" cy="838200"/>
          </a:xfrm>
          <a:prstGeom prst="rect">
            <a:avLst/>
          </a:prstGeom>
          <a:noFill/>
          <a:ln w="9525">
            <a:noFill/>
            <a:miter lim="800000"/>
            <a:headEnd/>
            <a:tailEnd/>
          </a:ln>
          <a:effectLst/>
        </p:spPr>
        <p:txBody>
          <a:bodyPr anchor="ctr"/>
          <a:lstStyle/>
          <a:p>
            <a:pPr algn="r" rtl="1"/>
            <a:r>
              <a:rPr lang="fa-IR" sz="2800" dirty="0" smtClean="0">
                <a:solidFill>
                  <a:srgbClr val="FF0000"/>
                </a:solidFill>
                <a:cs typeface="B Nazanin" pitchFamily="2" charset="-78"/>
              </a:rPr>
              <a:t>2 </a:t>
            </a:r>
            <a:r>
              <a:rPr lang="fa-IR" sz="2800" dirty="0">
                <a:solidFill>
                  <a:srgbClr val="FF0000"/>
                </a:solidFill>
                <a:cs typeface="B Nazanin" pitchFamily="2" charset="-78"/>
              </a:rPr>
              <a:t>– ديد ادراكي عام  </a:t>
            </a:r>
            <a:r>
              <a:rPr lang="en-US" sz="2800" dirty="0">
                <a:solidFill>
                  <a:srgbClr val="FF0000"/>
                </a:solidFill>
                <a:cs typeface="B Nazanin" pitchFamily="2" charset="-78"/>
              </a:rPr>
              <a:t>Public Conceptual View</a:t>
            </a:r>
          </a:p>
        </p:txBody>
      </p:sp>
      <p:sp>
        <p:nvSpPr>
          <p:cNvPr id="211973" name="Rectangle 5"/>
          <p:cNvSpPr>
            <a:spLocks noChangeArrowheads="1"/>
          </p:cNvSpPr>
          <p:nvPr/>
        </p:nvSpPr>
        <p:spPr bwMode="auto">
          <a:xfrm>
            <a:off x="533400" y="1752600"/>
            <a:ext cx="8229600" cy="3033722"/>
          </a:xfrm>
          <a:prstGeom prst="rect">
            <a:avLst/>
          </a:prstGeom>
          <a:noFill/>
          <a:ln w="9525">
            <a:noFill/>
            <a:miter lim="800000"/>
            <a:headEnd/>
            <a:tailEnd/>
          </a:ln>
          <a:effectLst/>
        </p:spPr>
        <p:txBody>
          <a:bodyPr anchor="ctr"/>
          <a:lstStyle/>
          <a:p>
            <a:pPr algn="r" rtl="1"/>
            <a:r>
              <a:rPr lang="fa-IR" sz="2800" b="0" dirty="0">
                <a:solidFill>
                  <a:schemeClr val="tx2"/>
                </a:solidFill>
                <a:cs typeface="B Nazanin" pitchFamily="2" charset="-78"/>
              </a:rPr>
              <a:t>اين </a:t>
            </a:r>
            <a:r>
              <a:rPr lang="fa-IR" sz="2800" b="0" dirty="0" smtClean="0">
                <a:solidFill>
                  <a:schemeClr val="tx2"/>
                </a:solidFill>
                <a:cs typeface="B Nazanin" pitchFamily="2" charset="-78"/>
              </a:rPr>
              <a:t>لايه، </a:t>
            </a:r>
            <a:r>
              <a:rPr lang="fa-IR" sz="2800" b="0" dirty="0">
                <a:solidFill>
                  <a:schemeClr val="tx2"/>
                </a:solidFill>
                <a:cs typeface="B Nazanin" pitchFamily="2" charset="-78"/>
              </a:rPr>
              <a:t>ديد منطقي  يكپارچه از كل بانك </a:t>
            </a:r>
            <a:r>
              <a:rPr lang="fa-IR" sz="2800" b="0" dirty="0" err="1">
                <a:solidFill>
                  <a:schemeClr val="tx2"/>
                </a:solidFill>
                <a:cs typeface="B Nazanin" pitchFamily="2" charset="-78"/>
              </a:rPr>
              <a:t>اطلاعاتي</a:t>
            </a:r>
            <a:r>
              <a:rPr lang="fa-IR" sz="2800" b="0" dirty="0">
                <a:solidFill>
                  <a:schemeClr val="tx2"/>
                </a:solidFill>
                <a:cs typeface="B Nazanin" pitchFamily="2" charset="-78"/>
              </a:rPr>
              <a:t> </a:t>
            </a:r>
            <a:r>
              <a:rPr lang="fa-IR" sz="2800" b="0" dirty="0" smtClean="0">
                <a:solidFill>
                  <a:schemeClr val="tx2"/>
                </a:solidFill>
                <a:cs typeface="B Nazanin" pitchFamily="2" charset="-78"/>
              </a:rPr>
              <a:t>است</a:t>
            </a:r>
            <a:r>
              <a:rPr lang="en-US" sz="2800" b="0" dirty="0" smtClean="0">
                <a:solidFill>
                  <a:schemeClr val="tx2"/>
                </a:solidFill>
                <a:cs typeface="B Nazanin" pitchFamily="2" charset="-78"/>
              </a:rPr>
              <a:t>.</a:t>
            </a:r>
            <a:r>
              <a:rPr lang="fa-IR" sz="2800" b="0" dirty="0">
                <a:solidFill>
                  <a:schemeClr val="tx2"/>
                </a:solidFill>
                <a:cs typeface="B Nazanin" pitchFamily="2" charset="-78"/>
              </a:rPr>
              <a:t/>
            </a:r>
            <a:br>
              <a:rPr lang="fa-IR" sz="2800" b="0" dirty="0">
                <a:solidFill>
                  <a:schemeClr val="tx2"/>
                </a:solidFill>
                <a:cs typeface="B Nazanin" pitchFamily="2" charset="-78"/>
              </a:rPr>
            </a:br>
            <a:r>
              <a:rPr lang="fa-IR" sz="2800" b="0" dirty="0">
                <a:solidFill>
                  <a:schemeClr val="tx2"/>
                </a:solidFill>
                <a:cs typeface="B Nazanin" pitchFamily="2" charset="-78"/>
              </a:rPr>
              <a:t>لايه </a:t>
            </a:r>
            <a:r>
              <a:rPr lang="fa-IR" sz="2800" b="0" dirty="0" smtClean="0">
                <a:solidFill>
                  <a:schemeClr val="tx2"/>
                </a:solidFill>
                <a:cs typeface="B Nazanin" pitchFamily="2" charset="-78"/>
              </a:rPr>
              <a:t>دوم لايه </a:t>
            </a:r>
            <a:r>
              <a:rPr lang="fa-IR" sz="2800" b="0" dirty="0">
                <a:solidFill>
                  <a:schemeClr val="tx2"/>
                </a:solidFill>
                <a:cs typeface="B Nazanin" pitchFamily="2" charset="-78"/>
              </a:rPr>
              <a:t>تصوير ادراكي </a:t>
            </a:r>
            <a:r>
              <a:rPr lang="fa-IR" sz="2800" dirty="0" smtClean="0">
                <a:solidFill>
                  <a:schemeClr val="tx2"/>
                </a:solidFill>
                <a:cs typeface="B Nazanin" pitchFamily="2" charset="-78"/>
              </a:rPr>
              <a:t>عام </a:t>
            </a:r>
            <a:r>
              <a:rPr lang="fa-IR" sz="2800" b="0" dirty="0" smtClean="0">
                <a:solidFill>
                  <a:schemeClr val="tx2"/>
                </a:solidFill>
                <a:cs typeface="B Nazanin" pitchFamily="2" charset="-78"/>
              </a:rPr>
              <a:t>است</a:t>
            </a:r>
            <a:r>
              <a:rPr lang="fa-IR" sz="2800" b="0" dirty="0">
                <a:solidFill>
                  <a:schemeClr val="tx2"/>
                </a:solidFill>
                <a:cs typeface="B Nazanin" pitchFamily="2" charset="-78"/>
              </a:rPr>
              <a:t>. تصوير ادراكي عام يعني طراحي بانك اطلاعات بدون وابستگي به مدل خاص و پياده سازي فيزيك خاص. اين لايه را كاربر نهايي نمي‌بيند.(بسيار مهم)</a:t>
            </a:r>
            <a:br>
              <a:rPr lang="fa-IR" sz="2800" b="0" dirty="0">
                <a:solidFill>
                  <a:schemeClr val="tx2"/>
                </a:solidFill>
                <a:cs typeface="B Nazanin" pitchFamily="2" charset="-78"/>
              </a:rPr>
            </a:br>
            <a:r>
              <a:rPr lang="fa-IR" sz="2800" b="0" dirty="0">
                <a:solidFill>
                  <a:schemeClr val="tx2"/>
                </a:solidFill>
                <a:cs typeface="B Nazanin" pitchFamily="2" charset="-78"/>
              </a:rPr>
              <a:t>طراحي اين لايه به عهده مدير </a:t>
            </a:r>
            <a:r>
              <a:rPr lang="fa-IR" sz="2800" b="0" dirty="0" err="1">
                <a:solidFill>
                  <a:schemeClr val="tx2"/>
                </a:solidFill>
                <a:cs typeface="B Nazanin" pitchFamily="2" charset="-78"/>
              </a:rPr>
              <a:t>بانك</a:t>
            </a:r>
            <a:r>
              <a:rPr lang="fa-IR" sz="2800" b="0" dirty="0">
                <a:solidFill>
                  <a:schemeClr val="tx2"/>
                </a:solidFill>
                <a:cs typeface="B Nazanin" pitchFamily="2" charset="-78"/>
              </a:rPr>
              <a:t> </a:t>
            </a:r>
            <a:r>
              <a:rPr lang="fa-IR" sz="2800" b="0" dirty="0" err="1" smtClean="0">
                <a:solidFill>
                  <a:schemeClr val="tx2"/>
                </a:solidFill>
                <a:cs typeface="B Nazanin" pitchFamily="2" charset="-78"/>
              </a:rPr>
              <a:t>مي‌باشد</a:t>
            </a:r>
            <a:r>
              <a:rPr lang="en-US" sz="2800" b="0" dirty="0" smtClean="0">
                <a:solidFill>
                  <a:schemeClr val="tx2"/>
                </a:solidFill>
                <a:cs typeface="B Nazanin" pitchFamily="2" charset="-78"/>
              </a:rPr>
              <a:t>.</a:t>
            </a:r>
            <a:r>
              <a:rPr lang="fa-IR" sz="2800" b="0" dirty="0">
                <a:solidFill>
                  <a:schemeClr val="tx2"/>
                </a:solidFill>
                <a:cs typeface="B Nazanin" pitchFamily="2" charset="-78"/>
              </a:rPr>
              <a:t/>
            </a:r>
            <a:br>
              <a:rPr lang="fa-IR" sz="2800" b="0" dirty="0">
                <a:solidFill>
                  <a:schemeClr val="tx2"/>
                </a:solidFill>
                <a:cs typeface="B Nazanin" pitchFamily="2" charset="-78"/>
              </a:rPr>
            </a:br>
            <a:r>
              <a:rPr lang="fa-IR" sz="2800" b="0" dirty="0">
                <a:solidFill>
                  <a:schemeClr val="tx2"/>
                </a:solidFill>
                <a:cs typeface="B Nazanin" pitchFamily="2" charset="-78"/>
              </a:rPr>
              <a:t>فقط مدير بانك است كه اين لايه براي او قابل استفاده است </a:t>
            </a:r>
            <a:endParaRPr lang="en-US" sz="2800" b="0" dirty="0">
              <a:solidFill>
                <a:schemeClr val="tx2"/>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1972"/>
                                        </p:tgtEl>
                                        <p:attrNameLst>
                                          <p:attrName>style.visibility</p:attrName>
                                        </p:attrNameLst>
                                      </p:cBhvr>
                                      <p:to>
                                        <p:strVal val="visible"/>
                                      </p:to>
                                    </p:set>
                                    <p:anim calcmode="lin" valueType="num">
                                      <p:cBhvr additive="base">
                                        <p:cTn id="7" dur="500" fill="hold"/>
                                        <p:tgtEl>
                                          <p:spTgt spid="211972"/>
                                        </p:tgtEl>
                                        <p:attrNameLst>
                                          <p:attrName>ppt_x</p:attrName>
                                        </p:attrNameLst>
                                      </p:cBhvr>
                                      <p:tavLst>
                                        <p:tav tm="0">
                                          <p:val>
                                            <p:strVal val="#ppt_x"/>
                                          </p:val>
                                        </p:tav>
                                        <p:tav tm="100000">
                                          <p:val>
                                            <p:strVal val="#ppt_x"/>
                                          </p:val>
                                        </p:tav>
                                      </p:tavLst>
                                    </p:anim>
                                    <p:anim calcmode="lin" valueType="num">
                                      <p:cBhvr additive="base">
                                        <p:cTn id="8" dur="500" fill="hold"/>
                                        <p:tgtEl>
                                          <p:spTgt spid="2119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1973"/>
                                        </p:tgtEl>
                                        <p:attrNameLst>
                                          <p:attrName>style.visibility</p:attrName>
                                        </p:attrNameLst>
                                      </p:cBhvr>
                                      <p:to>
                                        <p:strVal val="visible"/>
                                      </p:to>
                                    </p:set>
                                    <p:anim calcmode="lin" valueType="num">
                                      <p:cBhvr additive="base">
                                        <p:cTn id="13" dur="500" fill="hold"/>
                                        <p:tgtEl>
                                          <p:spTgt spid="211973"/>
                                        </p:tgtEl>
                                        <p:attrNameLst>
                                          <p:attrName>ppt_x</p:attrName>
                                        </p:attrNameLst>
                                      </p:cBhvr>
                                      <p:tavLst>
                                        <p:tav tm="0">
                                          <p:val>
                                            <p:strVal val="#ppt_x"/>
                                          </p:val>
                                        </p:tav>
                                        <p:tav tm="100000">
                                          <p:val>
                                            <p:strVal val="#ppt_x"/>
                                          </p:val>
                                        </p:tav>
                                      </p:tavLst>
                                    </p:anim>
                                    <p:anim calcmode="lin" valueType="num">
                                      <p:cBhvr additive="base">
                                        <p:cTn id="14" dur="500" fill="hold"/>
                                        <p:tgtEl>
                                          <p:spTgt spid="2119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2" grpId="0"/>
      <p:bldP spid="2119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sz="4000" dirty="0" smtClean="0">
                <a:cs typeface="B Nazanin" pitchFamily="2" charset="-78"/>
              </a:rPr>
              <a:t>پايگاه داده‌ها (بانک اطلاعات)</a:t>
            </a:r>
          </a:p>
          <a:p>
            <a:pPr algn="r" rtl="1"/>
            <a:r>
              <a:rPr lang="fa-IR" sz="4000" dirty="0" smtClean="0">
                <a:cs typeface="B Nazanin" pitchFamily="2" charset="-78"/>
              </a:rPr>
              <a:t>نوع درس: تئوري</a:t>
            </a:r>
          </a:p>
          <a:p>
            <a:pPr algn="r" rtl="1"/>
            <a:r>
              <a:rPr lang="fa-IR" sz="4000" dirty="0" smtClean="0">
                <a:cs typeface="B Nazanin" pitchFamily="2" charset="-78"/>
              </a:rPr>
              <a:t>مقطع: کارشناسي</a:t>
            </a:r>
          </a:p>
          <a:p>
            <a:pPr algn="r" rtl="1"/>
            <a:r>
              <a:rPr lang="fa-IR" sz="4000" dirty="0" smtClean="0">
                <a:cs typeface="B Nazanin" pitchFamily="2" charset="-78"/>
              </a:rPr>
              <a:t>رشته: مهندسي کامپيوتر و </a:t>
            </a:r>
            <a:r>
              <a:rPr lang="en-US" sz="4000" dirty="0" smtClean="0">
                <a:cs typeface="B Nazanin" pitchFamily="2" charset="-78"/>
              </a:rPr>
              <a:t>IT</a:t>
            </a:r>
            <a:endParaRPr lang="fa-IR" sz="4000" dirty="0" smtClean="0">
              <a:cs typeface="B Nazanin" pitchFamily="2" charset="-78"/>
            </a:endParaRPr>
          </a:p>
          <a:p>
            <a:pPr algn="r" rtl="1"/>
            <a:r>
              <a:rPr lang="fa-IR" sz="4000" dirty="0" smtClean="0">
                <a:cs typeface="B Nazanin" pitchFamily="2" charset="-78"/>
              </a:rPr>
              <a:t>تعداد واحد: 3</a:t>
            </a:r>
            <a:endParaRPr lang="en-US" sz="4000" dirty="0">
              <a:cs typeface="B Nazanin"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124200" y="6248400"/>
            <a:ext cx="2895600" cy="457200"/>
          </a:xfrm>
          <a:prstGeom prst="rect">
            <a:avLst/>
          </a:prstGeom>
        </p:spPr>
        <p:txBody>
          <a:bodyPr/>
          <a:lstStyle/>
          <a:p>
            <a:endParaRPr lang="en-US" dirty="0"/>
          </a:p>
        </p:txBody>
      </p:sp>
      <p:sp>
        <p:nvSpPr>
          <p:cNvPr id="5" name="Slide Number Placeholder 4"/>
          <p:cNvSpPr>
            <a:spLocks noGrp="1"/>
          </p:cNvSpPr>
          <p:nvPr>
            <p:ph type="sldNum" sz="quarter" idx="4294967295"/>
          </p:nvPr>
        </p:nvSpPr>
        <p:spPr>
          <a:xfrm>
            <a:off x="6553200" y="6248400"/>
            <a:ext cx="2133600" cy="457200"/>
          </a:xfrm>
          <a:prstGeom prst="rect">
            <a:avLst/>
          </a:prstGeom>
        </p:spPr>
        <p:txBody>
          <a:bodyPr/>
          <a:lstStyle/>
          <a:p>
            <a:fld id="{A730D1CD-3595-4DEB-9A61-90C903C1EF37}" type="slidenum">
              <a:rPr lang="ar-SA"/>
              <a:pPr/>
              <a:t>20</a:t>
            </a:fld>
            <a:endParaRPr lang="en-US"/>
          </a:p>
        </p:txBody>
      </p:sp>
      <p:sp>
        <p:nvSpPr>
          <p:cNvPr id="210948" name="Rectangle 4"/>
          <p:cNvSpPr>
            <a:spLocks noChangeArrowheads="1"/>
          </p:cNvSpPr>
          <p:nvPr/>
        </p:nvSpPr>
        <p:spPr bwMode="auto">
          <a:xfrm>
            <a:off x="457200" y="457200"/>
            <a:ext cx="8229600" cy="838200"/>
          </a:xfrm>
          <a:prstGeom prst="rect">
            <a:avLst/>
          </a:prstGeom>
          <a:noFill/>
          <a:ln w="9525">
            <a:noFill/>
            <a:miter lim="800000"/>
            <a:headEnd/>
            <a:tailEnd/>
          </a:ln>
          <a:effectLst/>
        </p:spPr>
        <p:txBody>
          <a:bodyPr anchor="ctr"/>
          <a:lstStyle/>
          <a:p>
            <a:pPr algn="r" rtl="1"/>
            <a:r>
              <a:rPr lang="fa-IR" sz="2800" dirty="0" smtClean="0">
                <a:solidFill>
                  <a:srgbClr val="FF0000"/>
                </a:solidFill>
                <a:cs typeface="B Nazanin" pitchFamily="2" charset="-78"/>
              </a:rPr>
              <a:t>3 </a:t>
            </a:r>
            <a:r>
              <a:rPr lang="fa-IR" sz="2800" dirty="0">
                <a:solidFill>
                  <a:srgbClr val="FF0000"/>
                </a:solidFill>
                <a:cs typeface="B Nazanin" pitchFamily="2" charset="-78"/>
              </a:rPr>
              <a:t>– ديد ادراكي خاص </a:t>
            </a:r>
            <a:r>
              <a:rPr lang="en-US" sz="2800" dirty="0">
                <a:solidFill>
                  <a:srgbClr val="FF0000"/>
                </a:solidFill>
                <a:cs typeface="B Nazanin" pitchFamily="2" charset="-78"/>
              </a:rPr>
              <a:t>Spec. Conceptual View</a:t>
            </a:r>
          </a:p>
        </p:txBody>
      </p:sp>
      <p:sp>
        <p:nvSpPr>
          <p:cNvPr id="210949" name="Rectangle 5"/>
          <p:cNvSpPr>
            <a:spLocks noChangeArrowheads="1"/>
          </p:cNvSpPr>
          <p:nvPr/>
        </p:nvSpPr>
        <p:spPr bwMode="auto">
          <a:xfrm>
            <a:off x="685800" y="1371600"/>
            <a:ext cx="8229600" cy="4843482"/>
          </a:xfrm>
          <a:prstGeom prst="rect">
            <a:avLst/>
          </a:prstGeom>
          <a:noFill/>
          <a:ln w="9525">
            <a:noFill/>
            <a:miter lim="800000"/>
            <a:headEnd/>
            <a:tailEnd/>
          </a:ln>
          <a:effectLst/>
        </p:spPr>
        <p:txBody>
          <a:bodyPr anchor="ctr"/>
          <a:lstStyle/>
          <a:p>
            <a:pPr algn="r" rtl="1"/>
            <a:r>
              <a:rPr lang="fa-IR" sz="2800" b="0" dirty="0" smtClean="0">
                <a:solidFill>
                  <a:schemeClr val="tx2"/>
                </a:solidFill>
                <a:cs typeface="B Nazanin" pitchFamily="2" charset="-78"/>
              </a:rPr>
              <a:t>اين لايه، </a:t>
            </a:r>
            <a:r>
              <a:rPr lang="fa-IR" sz="2800" b="0" dirty="0">
                <a:solidFill>
                  <a:schemeClr val="tx2"/>
                </a:solidFill>
                <a:cs typeface="B Nazanin" pitchFamily="2" charset="-78"/>
              </a:rPr>
              <a:t>تصوير ادراكي خاص يا همان مدل منطقي است. يعني اينكه داده‌ها به صورت منطقي چگونه كنار هم قرار مي‌گيرند. مدل‌هاي مرسوم جدول، درخت، گراف و مانند اين‌هاست.</a:t>
            </a:r>
            <a:br>
              <a:rPr lang="fa-IR" sz="2800" b="0" dirty="0">
                <a:solidFill>
                  <a:schemeClr val="tx2"/>
                </a:solidFill>
                <a:cs typeface="B Nazanin" pitchFamily="2" charset="-78"/>
              </a:rPr>
            </a:br>
            <a:r>
              <a:rPr lang="ar-SA" sz="2800" b="0" dirty="0">
                <a:solidFill>
                  <a:schemeClr val="tx2"/>
                </a:solidFill>
                <a:cs typeface="B Nazanin" pitchFamily="2" charset="-78"/>
              </a:rPr>
              <a:t>در سطح ادراك</a:t>
            </a:r>
            <a:r>
              <a:rPr lang="fa-IR" sz="2800" b="0" dirty="0">
                <a:solidFill>
                  <a:schemeClr val="tx2"/>
                </a:solidFill>
                <a:cs typeface="B Nazanin" pitchFamily="2" charset="-78"/>
              </a:rPr>
              <a:t>ی</a:t>
            </a:r>
            <a:r>
              <a:rPr lang="ar-SA" sz="2800" b="0" dirty="0">
                <a:solidFill>
                  <a:schemeClr val="tx2"/>
                </a:solidFill>
                <a:cs typeface="B Nazanin" pitchFamily="2" charset="-78"/>
              </a:rPr>
              <a:t> ارتباط موجود</a:t>
            </a:r>
            <a:r>
              <a:rPr lang="fa-IR" sz="2800" b="0" dirty="0">
                <a:solidFill>
                  <a:schemeClr val="tx2"/>
                </a:solidFill>
                <a:cs typeface="B Nazanin" pitchFamily="2" charset="-78"/>
              </a:rPr>
              <a:t>ي</a:t>
            </a:r>
            <a:r>
              <a:rPr lang="ar-SA" sz="2800" b="0" dirty="0">
                <a:solidFill>
                  <a:schemeClr val="tx2"/>
                </a:solidFill>
                <a:cs typeface="B Nazanin" pitchFamily="2" charset="-78"/>
              </a:rPr>
              <a:t>تها و صفات خاصه، امن</a:t>
            </a:r>
            <a:r>
              <a:rPr lang="fa-IR" sz="2800" b="0" dirty="0">
                <a:solidFill>
                  <a:schemeClr val="tx2"/>
                </a:solidFill>
                <a:cs typeface="B Nazanin" pitchFamily="2" charset="-78"/>
              </a:rPr>
              <a:t>ي</a:t>
            </a:r>
            <a:r>
              <a:rPr lang="ar-SA" sz="2800" b="0" dirty="0">
                <a:solidFill>
                  <a:schemeClr val="tx2"/>
                </a:solidFill>
                <a:cs typeface="B Nazanin" pitchFamily="2" charset="-78"/>
              </a:rPr>
              <a:t>ت و جامع</a:t>
            </a:r>
            <a:r>
              <a:rPr lang="fa-IR" sz="2800" b="0" dirty="0">
                <a:solidFill>
                  <a:schemeClr val="tx2"/>
                </a:solidFill>
                <a:cs typeface="B Nazanin" pitchFamily="2" charset="-78"/>
              </a:rPr>
              <a:t>ي</a:t>
            </a:r>
            <a:r>
              <a:rPr lang="ar-SA" sz="2800" b="0" dirty="0">
                <a:solidFill>
                  <a:schemeClr val="tx2"/>
                </a:solidFill>
                <a:cs typeface="B Nazanin" pitchFamily="2" charset="-78"/>
              </a:rPr>
              <a:t>ت داده‌ها مطرح م</a:t>
            </a:r>
            <a:r>
              <a:rPr lang="fa-IR" sz="2800" b="0" dirty="0">
                <a:solidFill>
                  <a:schemeClr val="tx2"/>
                </a:solidFill>
                <a:cs typeface="B Nazanin" pitchFamily="2" charset="-78"/>
              </a:rPr>
              <a:t>ی</a:t>
            </a:r>
            <a:r>
              <a:rPr lang="ar-SA" sz="2800" b="0" dirty="0">
                <a:solidFill>
                  <a:schemeClr val="tx2"/>
                </a:solidFill>
                <a:cs typeface="B Nazanin" pitchFamily="2" charset="-78"/>
              </a:rPr>
              <a:t>‌گردد. </a:t>
            </a:r>
            <a:r>
              <a:rPr lang="fa-IR" sz="2800" b="0" dirty="0">
                <a:solidFill>
                  <a:schemeClr val="tx2"/>
                </a:solidFill>
                <a:cs typeface="B Nazanin" pitchFamily="2" charset="-78"/>
              </a:rPr>
              <a:t/>
            </a:r>
            <a:br>
              <a:rPr lang="fa-IR" sz="2800" b="0" dirty="0">
                <a:solidFill>
                  <a:schemeClr val="tx2"/>
                </a:solidFill>
                <a:cs typeface="B Nazanin" pitchFamily="2" charset="-78"/>
              </a:rPr>
            </a:br>
            <a:r>
              <a:rPr lang="fa-IR" sz="2800" b="0" dirty="0">
                <a:solidFill>
                  <a:schemeClr val="tx2"/>
                </a:solidFill>
                <a:cs typeface="B Nazanin" pitchFamily="2" charset="-78"/>
              </a:rPr>
              <a:t>طراحي اين لايه به عهده مدير </a:t>
            </a:r>
            <a:r>
              <a:rPr lang="fa-IR" sz="2800" b="0" dirty="0" err="1">
                <a:solidFill>
                  <a:schemeClr val="tx2"/>
                </a:solidFill>
                <a:cs typeface="B Nazanin" pitchFamily="2" charset="-78"/>
              </a:rPr>
              <a:t>بانك</a:t>
            </a:r>
            <a:r>
              <a:rPr lang="fa-IR" sz="2800" b="0" dirty="0">
                <a:solidFill>
                  <a:schemeClr val="tx2"/>
                </a:solidFill>
                <a:cs typeface="B Nazanin" pitchFamily="2" charset="-78"/>
              </a:rPr>
              <a:t> </a:t>
            </a:r>
            <a:r>
              <a:rPr lang="fa-IR" sz="2800" b="0" dirty="0" err="1" smtClean="0">
                <a:solidFill>
                  <a:schemeClr val="tx2"/>
                </a:solidFill>
                <a:cs typeface="B Nazanin" pitchFamily="2" charset="-78"/>
              </a:rPr>
              <a:t>ميباشد</a:t>
            </a:r>
            <a:r>
              <a:rPr lang="en-US" sz="2800" b="0" dirty="0" smtClean="0">
                <a:solidFill>
                  <a:schemeClr val="tx2"/>
                </a:solidFill>
                <a:cs typeface="B Nazanin" pitchFamily="2" charset="-78"/>
              </a:rPr>
              <a:t>.</a:t>
            </a:r>
            <a:r>
              <a:rPr lang="fa-IR" sz="2800" b="0" dirty="0">
                <a:solidFill>
                  <a:schemeClr val="tx2"/>
                </a:solidFill>
                <a:cs typeface="B Nazanin" pitchFamily="2" charset="-78"/>
              </a:rPr>
              <a:t/>
            </a:r>
            <a:br>
              <a:rPr lang="fa-IR" sz="2800" b="0" dirty="0">
                <a:solidFill>
                  <a:schemeClr val="tx2"/>
                </a:solidFill>
                <a:cs typeface="B Nazanin" pitchFamily="2" charset="-78"/>
              </a:rPr>
            </a:br>
            <a:r>
              <a:rPr lang="fa-IR" sz="2800" b="0" dirty="0">
                <a:solidFill>
                  <a:schemeClr val="tx2"/>
                </a:solidFill>
                <a:cs typeface="B Nazanin" pitchFamily="2" charset="-78"/>
              </a:rPr>
              <a:t>فقط مدير بانك و برنامه نويس هستند كه اين لايه براي آنها قابل استفاده </a:t>
            </a:r>
            <a:r>
              <a:rPr lang="fa-IR" sz="2800" b="0" dirty="0" smtClean="0">
                <a:solidFill>
                  <a:schemeClr val="tx2"/>
                </a:solidFill>
                <a:cs typeface="B Nazanin" pitchFamily="2" charset="-78"/>
              </a:rPr>
              <a:t>است. </a:t>
            </a:r>
            <a:r>
              <a:rPr lang="en-US" sz="2800" b="0" dirty="0">
                <a:solidFill>
                  <a:schemeClr val="tx2"/>
                </a:solidFill>
                <a:cs typeface="B Nazanin" pitchFamily="2" charset="-78"/>
              </a:rPr>
              <a:t/>
            </a:r>
            <a:br>
              <a:rPr lang="en-US" sz="2800" b="0" dirty="0">
                <a:solidFill>
                  <a:schemeClr val="tx2"/>
                </a:solidFill>
                <a:cs typeface="B Nazanin" pitchFamily="2" charset="-78"/>
              </a:rPr>
            </a:br>
            <a:r>
              <a:rPr lang="fa-IR" sz="2800" b="0" dirty="0">
                <a:solidFill>
                  <a:schemeClr val="tx2"/>
                </a:solidFill>
                <a:cs typeface="B Nazanin" pitchFamily="2" charset="-78"/>
              </a:rPr>
              <a:t> </a:t>
            </a:r>
            <a:endParaRPr lang="en-US" sz="2800" b="0" dirty="0">
              <a:solidFill>
                <a:schemeClr val="tx2"/>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0949"/>
                                        </p:tgtEl>
                                        <p:attrNameLst>
                                          <p:attrName>style.visibility</p:attrName>
                                        </p:attrNameLst>
                                      </p:cBhvr>
                                      <p:to>
                                        <p:strVal val="visible"/>
                                      </p:to>
                                    </p:set>
                                    <p:animEffect transition="in" filter="diamond(in)">
                                      <p:cBhvr>
                                        <p:cTn id="7" dur="2000"/>
                                        <p:tgtEl>
                                          <p:spTgt spid="210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6553200" y="6248400"/>
            <a:ext cx="2133600" cy="457200"/>
          </a:xfrm>
          <a:prstGeom prst="rect">
            <a:avLst/>
          </a:prstGeom>
        </p:spPr>
        <p:txBody>
          <a:bodyPr/>
          <a:lstStyle/>
          <a:p>
            <a:fld id="{8A9A7212-FEFF-4F25-A9A4-F409B4180E0A}" type="slidenum">
              <a:rPr lang="ar-SA"/>
              <a:pPr/>
              <a:t>21</a:t>
            </a:fld>
            <a:endParaRPr lang="en-US"/>
          </a:p>
        </p:txBody>
      </p:sp>
      <p:sp>
        <p:nvSpPr>
          <p:cNvPr id="212994" name="Rectangle 2"/>
          <p:cNvSpPr>
            <a:spLocks noGrp="1" noChangeArrowheads="1"/>
          </p:cNvSpPr>
          <p:nvPr>
            <p:ph type="title"/>
          </p:nvPr>
        </p:nvSpPr>
        <p:spPr>
          <a:xfrm>
            <a:off x="533400" y="1905000"/>
            <a:ext cx="8229600" cy="3952892"/>
          </a:xfrm>
        </p:spPr>
        <p:txBody>
          <a:bodyPr>
            <a:noAutofit/>
          </a:bodyPr>
          <a:lstStyle/>
          <a:p>
            <a:pPr algn="r" rtl="1"/>
            <a:r>
              <a:rPr lang="ar-SA" sz="2800" dirty="0">
                <a:cs typeface="B Nazanin" pitchFamily="2" charset="-78"/>
              </a:rPr>
              <a:t>در ا</a:t>
            </a:r>
            <a:r>
              <a:rPr lang="fa-IR" sz="2800" dirty="0">
                <a:cs typeface="B Nazanin" pitchFamily="2" charset="-78"/>
              </a:rPr>
              <a:t>ي</a:t>
            </a:r>
            <a:r>
              <a:rPr lang="ar-SA" sz="2800" dirty="0">
                <a:cs typeface="B Nazanin" pitchFamily="2" charset="-78"/>
              </a:rPr>
              <a:t>ن سطح </a:t>
            </a:r>
            <a:r>
              <a:rPr lang="fa-IR" sz="2800" dirty="0">
                <a:cs typeface="B Nazanin" pitchFamily="2" charset="-78"/>
              </a:rPr>
              <a:t>يا ديد </a:t>
            </a:r>
            <a:r>
              <a:rPr lang="ar-SA" sz="2800" dirty="0">
                <a:cs typeface="B Nazanin" pitchFamily="2" charset="-78"/>
              </a:rPr>
              <a:t>در واقع فا</a:t>
            </a:r>
            <a:r>
              <a:rPr lang="fa-IR" sz="2800" dirty="0">
                <a:cs typeface="B Nazanin" pitchFamily="2" charset="-78"/>
              </a:rPr>
              <a:t>ي</a:t>
            </a:r>
            <a:r>
              <a:rPr lang="ar-SA" sz="2800" dirty="0">
                <a:cs typeface="B Nazanin" pitchFamily="2" charset="-78"/>
              </a:rPr>
              <a:t>لها</a:t>
            </a:r>
            <a:r>
              <a:rPr lang="fa-IR" sz="2800" dirty="0">
                <a:cs typeface="B Nazanin" pitchFamily="2" charset="-78"/>
              </a:rPr>
              <a:t>ی</a:t>
            </a:r>
            <a:r>
              <a:rPr lang="ar-SA" sz="2800" dirty="0">
                <a:cs typeface="B Nazanin" pitchFamily="2" charset="-78"/>
              </a:rPr>
              <a:t> مح</a:t>
            </a:r>
            <a:r>
              <a:rPr lang="fa-IR" sz="2800" dirty="0">
                <a:cs typeface="B Nazanin" pitchFamily="2" charset="-78"/>
              </a:rPr>
              <a:t>ي</a:t>
            </a:r>
            <a:r>
              <a:rPr lang="ar-SA" sz="2800" dirty="0">
                <a:cs typeface="B Nazanin" pitchFamily="2" charset="-78"/>
              </a:rPr>
              <a:t>ط ف</a:t>
            </a:r>
            <a:r>
              <a:rPr lang="fa-IR" sz="2800" dirty="0">
                <a:cs typeface="B Nazanin" pitchFamily="2" charset="-78"/>
              </a:rPr>
              <a:t>ي</a:t>
            </a:r>
            <a:r>
              <a:rPr lang="ar-SA" sz="2800" dirty="0">
                <a:cs typeface="B Nazanin" pitchFamily="2" charset="-78"/>
              </a:rPr>
              <a:t>ز</a:t>
            </a:r>
            <a:r>
              <a:rPr lang="fa-IR" sz="2800" dirty="0">
                <a:cs typeface="B Nazanin" pitchFamily="2" charset="-78"/>
              </a:rPr>
              <a:t>ي</a:t>
            </a:r>
            <a:r>
              <a:rPr lang="ar-SA" sz="2800" dirty="0">
                <a:cs typeface="B Nazanin" pitchFamily="2" charset="-78"/>
              </a:rPr>
              <a:t>ك</a:t>
            </a:r>
            <a:r>
              <a:rPr lang="fa-IR" sz="2800" dirty="0">
                <a:cs typeface="B Nazanin" pitchFamily="2" charset="-78"/>
              </a:rPr>
              <a:t>ی</a:t>
            </a:r>
            <a:r>
              <a:rPr lang="ar-SA" sz="2800" dirty="0">
                <a:cs typeface="B Nazanin" pitchFamily="2" charset="-78"/>
              </a:rPr>
              <a:t> </a:t>
            </a:r>
            <a:r>
              <a:rPr lang="ar-SA" sz="2800" dirty="0" smtClean="0">
                <a:cs typeface="B Nazanin" pitchFamily="2" charset="-78"/>
              </a:rPr>
              <a:t>از نظر محتوا، ساختار و استراتژ</a:t>
            </a:r>
            <a:r>
              <a:rPr lang="fa-IR" sz="2800" dirty="0" smtClean="0">
                <a:cs typeface="B Nazanin" pitchFamily="2" charset="-78"/>
              </a:rPr>
              <a:t>ی</a:t>
            </a:r>
            <a:r>
              <a:rPr lang="ar-SA" sz="2800" dirty="0" smtClean="0">
                <a:cs typeface="B Nazanin" pitchFamily="2" charset="-78"/>
              </a:rPr>
              <a:t> دست</a:t>
            </a:r>
            <a:r>
              <a:rPr lang="fa-IR" sz="2800" dirty="0" smtClean="0">
                <a:cs typeface="B Nazanin" pitchFamily="2" charset="-78"/>
              </a:rPr>
              <a:t>ي</a:t>
            </a:r>
            <a:r>
              <a:rPr lang="ar-SA" sz="2800" dirty="0" smtClean="0">
                <a:cs typeface="B Nazanin" pitchFamily="2" charset="-78"/>
              </a:rPr>
              <a:t>اب</a:t>
            </a:r>
            <a:r>
              <a:rPr lang="fa-IR" sz="2800" dirty="0" smtClean="0">
                <a:cs typeface="B Nazanin" pitchFamily="2" charset="-78"/>
              </a:rPr>
              <a:t>ی، </a:t>
            </a:r>
            <a:r>
              <a:rPr lang="ar-SA" sz="2800" dirty="0" smtClean="0">
                <a:cs typeface="B Nazanin" pitchFamily="2" charset="-78"/>
              </a:rPr>
              <a:t>تعر</a:t>
            </a:r>
            <a:r>
              <a:rPr lang="fa-IR" sz="2800" dirty="0">
                <a:cs typeface="B Nazanin" pitchFamily="2" charset="-78"/>
              </a:rPr>
              <a:t>ي</a:t>
            </a:r>
            <a:r>
              <a:rPr lang="ar-SA" sz="2800" dirty="0">
                <a:cs typeface="B Nazanin" pitchFamily="2" charset="-78"/>
              </a:rPr>
              <a:t>ف </a:t>
            </a:r>
            <a:r>
              <a:rPr lang="ar-SA" sz="2800" dirty="0" smtClean="0">
                <a:cs typeface="B Nazanin" pitchFamily="2" charset="-78"/>
              </a:rPr>
              <a:t>می‌شو</a:t>
            </a:r>
            <a:r>
              <a:rPr lang="fa-IR" sz="2800" dirty="0" smtClean="0">
                <a:cs typeface="B Nazanin" pitchFamily="2" charset="-78"/>
              </a:rPr>
              <a:t>ن</a:t>
            </a:r>
            <a:r>
              <a:rPr lang="ar-SA" sz="2800" dirty="0" smtClean="0">
                <a:cs typeface="B Nazanin" pitchFamily="2" charset="-78"/>
              </a:rPr>
              <a:t>د</a:t>
            </a:r>
            <a:r>
              <a:rPr lang="fa-IR" sz="2800" dirty="0" smtClean="0">
                <a:cs typeface="B Nazanin" pitchFamily="2" charset="-78"/>
              </a:rPr>
              <a:t>.</a:t>
            </a:r>
            <a:br>
              <a:rPr lang="fa-IR" sz="2800" dirty="0" smtClean="0">
                <a:cs typeface="B Nazanin" pitchFamily="2" charset="-78"/>
              </a:rPr>
            </a:br>
            <a:r>
              <a:rPr lang="ar-SA" sz="2800" dirty="0" smtClean="0">
                <a:cs typeface="B Nazanin" pitchFamily="2" charset="-78"/>
              </a:rPr>
              <a:t>در </a:t>
            </a:r>
            <a:r>
              <a:rPr lang="ar-SA" sz="2800" dirty="0">
                <a:cs typeface="B Nazanin" pitchFamily="2" charset="-78"/>
              </a:rPr>
              <a:t>شمای داخل</a:t>
            </a:r>
            <a:r>
              <a:rPr lang="fa-IR" sz="2800" dirty="0">
                <a:cs typeface="B Nazanin" pitchFamily="2" charset="-78"/>
              </a:rPr>
              <a:t>ی</a:t>
            </a:r>
            <a:r>
              <a:rPr lang="ar-SA" sz="2800" dirty="0">
                <a:cs typeface="B Nazanin" pitchFamily="2" charset="-78"/>
              </a:rPr>
              <a:t>، انواع ركوردها، فا</a:t>
            </a:r>
            <a:r>
              <a:rPr lang="fa-IR" sz="2800" dirty="0">
                <a:cs typeface="B Nazanin" pitchFamily="2" charset="-78"/>
              </a:rPr>
              <a:t>ي</a:t>
            </a:r>
            <a:r>
              <a:rPr lang="ar-SA" sz="2800" dirty="0">
                <a:cs typeface="B Nazanin" pitchFamily="2" charset="-78"/>
              </a:rPr>
              <a:t>لها، صفات خاصه شاخص (استراتژ</a:t>
            </a:r>
            <a:r>
              <a:rPr lang="fa-IR" sz="2800" dirty="0">
                <a:cs typeface="B Nazanin" pitchFamily="2" charset="-78"/>
              </a:rPr>
              <a:t>ی</a:t>
            </a:r>
            <a:r>
              <a:rPr lang="ar-SA" sz="2800" dirty="0">
                <a:cs typeface="B Nazanin" pitchFamily="2" charset="-78"/>
              </a:rPr>
              <a:t> دست</a:t>
            </a:r>
            <a:r>
              <a:rPr lang="fa-IR" sz="2800" dirty="0">
                <a:cs typeface="B Nazanin" pitchFamily="2" charset="-78"/>
              </a:rPr>
              <a:t>ي</a:t>
            </a:r>
            <a:r>
              <a:rPr lang="ar-SA" sz="2800" dirty="0">
                <a:cs typeface="B Nazanin" pitchFamily="2" charset="-78"/>
              </a:rPr>
              <a:t>اب</a:t>
            </a:r>
            <a:r>
              <a:rPr lang="fa-IR" sz="2800" dirty="0">
                <a:cs typeface="B Nazanin" pitchFamily="2" charset="-78"/>
              </a:rPr>
              <a:t>ی</a:t>
            </a:r>
            <a:r>
              <a:rPr lang="ar-SA" sz="2800" dirty="0">
                <a:cs typeface="B Nazanin" pitchFamily="2" charset="-78"/>
              </a:rPr>
              <a:t>)، نحوه نما</a:t>
            </a:r>
            <a:r>
              <a:rPr lang="fa-IR" sz="2800" dirty="0">
                <a:cs typeface="B Nazanin" pitchFamily="2" charset="-78"/>
              </a:rPr>
              <a:t>ي</a:t>
            </a:r>
            <a:r>
              <a:rPr lang="ar-SA" sz="2800" dirty="0">
                <a:cs typeface="B Nazanin" pitchFamily="2" charset="-78"/>
              </a:rPr>
              <a:t>ش و تشر</a:t>
            </a:r>
            <a:r>
              <a:rPr lang="fa-IR" sz="2800" dirty="0">
                <a:cs typeface="B Nazanin" pitchFamily="2" charset="-78"/>
              </a:rPr>
              <a:t>ي</a:t>
            </a:r>
            <a:r>
              <a:rPr lang="ar-SA" sz="2800" dirty="0">
                <a:cs typeface="B Nazanin" pitchFamily="2" charset="-78"/>
              </a:rPr>
              <a:t>ح ركوردها</a:t>
            </a:r>
            <a:r>
              <a:rPr lang="fa-IR" sz="2800" dirty="0">
                <a:cs typeface="B Nazanin" pitchFamily="2" charset="-78"/>
              </a:rPr>
              <a:t>ی</a:t>
            </a:r>
            <a:r>
              <a:rPr lang="ar-SA" sz="2800" dirty="0">
                <a:cs typeface="B Nazanin" pitchFamily="2" charset="-78"/>
              </a:rPr>
              <a:t> ذخ</a:t>
            </a:r>
            <a:r>
              <a:rPr lang="fa-IR" sz="2800" dirty="0">
                <a:cs typeface="B Nazanin" pitchFamily="2" charset="-78"/>
              </a:rPr>
              <a:t>ي</a:t>
            </a:r>
            <a:r>
              <a:rPr lang="ar-SA" sz="2800" dirty="0">
                <a:cs typeface="B Nazanin" pitchFamily="2" charset="-78"/>
              </a:rPr>
              <a:t>ره شده در فا</a:t>
            </a:r>
            <a:r>
              <a:rPr lang="fa-IR" sz="2800" dirty="0">
                <a:cs typeface="B Nazanin" pitchFamily="2" charset="-78"/>
              </a:rPr>
              <a:t>ي</a:t>
            </a:r>
            <a:r>
              <a:rPr lang="ar-SA" sz="2800" dirty="0">
                <a:cs typeface="B Nazanin" pitchFamily="2" charset="-78"/>
              </a:rPr>
              <a:t>ل، توال</a:t>
            </a:r>
            <a:r>
              <a:rPr lang="fa-IR" sz="2800" dirty="0">
                <a:cs typeface="B Nazanin" pitchFamily="2" charset="-78"/>
              </a:rPr>
              <a:t>ی</a:t>
            </a:r>
            <a:r>
              <a:rPr lang="ar-SA" sz="2800" dirty="0">
                <a:cs typeface="B Nazanin" pitchFamily="2" charset="-78"/>
              </a:rPr>
              <a:t> ركوردها، تخص</a:t>
            </a:r>
            <a:r>
              <a:rPr lang="fa-IR" sz="2800" dirty="0">
                <a:cs typeface="B Nazanin" pitchFamily="2" charset="-78"/>
              </a:rPr>
              <a:t>ي</a:t>
            </a:r>
            <a:r>
              <a:rPr lang="ar-SA" sz="2800" dirty="0">
                <a:cs typeface="B Nazanin" pitchFamily="2" charset="-78"/>
              </a:rPr>
              <a:t>ص فضا</a:t>
            </a:r>
            <a:r>
              <a:rPr lang="fa-IR" sz="2800" dirty="0">
                <a:cs typeface="B Nazanin" pitchFamily="2" charset="-78"/>
              </a:rPr>
              <a:t>ی</a:t>
            </a:r>
            <a:r>
              <a:rPr lang="ar-SA" sz="2800" dirty="0">
                <a:cs typeface="B Nazanin" pitchFamily="2" charset="-78"/>
              </a:rPr>
              <a:t> ذخ</a:t>
            </a:r>
            <a:r>
              <a:rPr lang="fa-IR" sz="2800" dirty="0">
                <a:cs typeface="B Nazanin" pitchFamily="2" charset="-78"/>
              </a:rPr>
              <a:t>ي</a:t>
            </a:r>
            <a:r>
              <a:rPr lang="ar-SA" sz="2800" dirty="0">
                <a:cs typeface="B Nazanin" pitchFamily="2" charset="-78"/>
              </a:rPr>
              <a:t>ره‌ساز</a:t>
            </a:r>
            <a:r>
              <a:rPr lang="fa-IR" sz="2800" dirty="0">
                <a:cs typeface="B Nazanin" pitchFamily="2" charset="-78"/>
              </a:rPr>
              <a:t>ی</a:t>
            </a:r>
            <a:r>
              <a:rPr lang="ar-SA" sz="2800" dirty="0">
                <a:cs typeface="B Nazanin" pitchFamily="2" charset="-78"/>
              </a:rPr>
              <a:t> برا</a:t>
            </a:r>
            <a:r>
              <a:rPr lang="fa-IR" sz="2800" dirty="0">
                <a:cs typeface="B Nazanin" pitchFamily="2" charset="-78"/>
              </a:rPr>
              <a:t>ی</a:t>
            </a:r>
            <a:r>
              <a:rPr lang="ar-SA" sz="2800" dirty="0">
                <a:cs typeface="B Nazanin" pitchFamily="2" charset="-78"/>
              </a:rPr>
              <a:t> داده‌ها، محل ركورد،‌ فشردگی داده‌ا</a:t>
            </a:r>
            <a:r>
              <a:rPr lang="fa-IR" sz="2800" dirty="0">
                <a:cs typeface="B Nazanin" pitchFamily="2" charset="-78"/>
              </a:rPr>
              <a:t>ی</a:t>
            </a:r>
            <a:r>
              <a:rPr lang="ar-SA" sz="2800" dirty="0">
                <a:cs typeface="B Nazanin" pitchFamily="2" charset="-78"/>
              </a:rPr>
              <a:t> و تكن</a:t>
            </a:r>
            <a:r>
              <a:rPr lang="fa-IR" sz="2800" dirty="0">
                <a:cs typeface="B Nazanin" pitchFamily="2" charset="-78"/>
              </a:rPr>
              <a:t>ي</a:t>
            </a:r>
            <a:r>
              <a:rPr lang="ar-SA" sz="2800" dirty="0">
                <a:cs typeface="B Nazanin" pitchFamily="2" charset="-78"/>
              </a:rPr>
              <a:t>كها</a:t>
            </a:r>
            <a:r>
              <a:rPr lang="fa-IR" sz="2800" dirty="0">
                <a:cs typeface="B Nazanin" pitchFamily="2" charset="-78"/>
              </a:rPr>
              <a:t>ی</a:t>
            </a:r>
            <a:r>
              <a:rPr lang="ar-SA" sz="2800" dirty="0">
                <a:cs typeface="B Nazanin" pitchFamily="2" charset="-78"/>
              </a:rPr>
              <a:t> رمزگذار</a:t>
            </a:r>
            <a:r>
              <a:rPr lang="fa-IR" sz="2800" dirty="0">
                <a:cs typeface="B Nazanin" pitchFamily="2" charset="-78"/>
              </a:rPr>
              <a:t>ی</a:t>
            </a:r>
            <a:r>
              <a:rPr lang="ar-SA" sz="2800" dirty="0">
                <a:cs typeface="B Nazanin" pitchFamily="2" charset="-78"/>
              </a:rPr>
              <a:t> داده‌ها تشر</a:t>
            </a:r>
            <a:r>
              <a:rPr lang="fa-IR" sz="2800" dirty="0">
                <a:cs typeface="B Nazanin" pitchFamily="2" charset="-78"/>
              </a:rPr>
              <a:t>ي</a:t>
            </a:r>
            <a:r>
              <a:rPr lang="ar-SA" sz="2800" dirty="0">
                <a:cs typeface="B Nazanin" pitchFamily="2" charset="-78"/>
              </a:rPr>
              <a:t>ح می‌شوند. </a:t>
            </a:r>
            <a:r>
              <a:rPr lang="fa-IR" sz="2800" dirty="0">
                <a:cs typeface="B Nazanin" pitchFamily="2" charset="-78"/>
              </a:rPr>
              <a:t>در يک سيستم بانک </a:t>
            </a:r>
            <a:r>
              <a:rPr lang="fa-IR" sz="2800" dirty="0" smtClean="0">
                <a:cs typeface="B Nazanin" pitchFamily="2" charset="-78"/>
              </a:rPr>
              <a:t>اطلاعاتی، </a:t>
            </a:r>
            <a:r>
              <a:rPr lang="fa-IR" sz="2800" dirty="0">
                <a:cs typeface="B Nazanin" pitchFamily="2" charset="-78"/>
              </a:rPr>
              <a:t>کاربران اساسا به مسائل اين سطح نمی پردازند. </a:t>
            </a:r>
            <a:r>
              <a:rPr lang="ar-SA" sz="2800" dirty="0">
                <a:cs typeface="B Nazanin" pitchFamily="2" charset="-78"/>
              </a:rPr>
              <a:t>سطح داخل</a:t>
            </a:r>
            <a:r>
              <a:rPr lang="fa-IR" sz="2800" dirty="0">
                <a:cs typeface="B Nazanin" pitchFamily="2" charset="-78"/>
              </a:rPr>
              <a:t>ی</a:t>
            </a:r>
            <a:r>
              <a:rPr lang="ar-SA" sz="2800" dirty="0">
                <a:cs typeface="B Nazanin" pitchFamily="2" charset="-78"/>
              </a:rPr>
              <a:t> نزد</a:t>
            </a:r>
            <a:r>
              <a:rPr lang="fa-IR" sz="2800" dirty="0">
                <a:cs typeface="B Nazanin" pitchFamily="2" charset="-78"/>
              </a:rPr>
              <a:t>ي</a:t>
            </a:r>
            <a:r>
              <a:rPr lang="ar-SA" sz="2800" dirty="0">
                <a:cs typeface="B Nazanin" pitchFamily="2" charset="-78"/>
              </a:rPr>
              <a:t>كتر</a:t>
            </a:r>
            <a:r>
              <a:rPr lang="fa-IR" sz="2800" dirty="0">
                <a:cs typeface="B Nazanin" pitchFamily="2" charset="-78"/>
              </a:rPr>
              <a:t>ي</a:t>
            </a:r>
            <a:r>
              <a:rPr lang="ar-SA" sz="2800" dirty="0">
                <a:cs typeface="B Nazanin" pitchFamily="2" charset="-78"/>
              </a:rPr>
              <a:t>ن سطح به رسانه ذخ</a:t>
            </a:r>
            <a:r>
              <a:rPr lang="fa-IR" sz="2800" dirty="0">
                <a:cs typeface="B Nazanin" pitchFamily="2" charset="-78"/>
              </a:rPr>
              <a:t>ي</a:t>
            </a:r>
            <a:r>
              <a:rPr lang="ar-SA" sz="2800" dirty="0">
                <a:cs typeface="B Nazanin" pitchFamily="2" charset="-78"/>
              </a:rPr>
              <a:t>ره‌ساز</a:t>
            </a:r>
            <a:r>
              <a:rPr lang="fa-IR" sz="2800" dirty="0">
                <a:cs typeface="B Nazanin" pitchFamily="2" charset="-78"/>
              </a:rPr>
              <a:t>ی</a:t>
            </a:r>
            <a:r>
              <a:rPr lang="ar-SA" sz="2800" dirty="0">
                <a:cs typeface="B Nazanin" pitchFamily="2" charset="-78"/>
              </a:rPr>
              <a:t> ف</a:t>
            </a:r>
            <a:r>
              <a:rPr lang="fa-IR" sz="2800" dirty="0">
                <a:cs typeface="B Nazanin" pitchFamily="2" charset="-78"/>
              </a:rPr>
              <a:t>ي</a:t>
            </a:r>
            <a:r>
              <a:rPr lang="ar-SA" sz="2800" dirty="0">
                <a:cs typeface="B Nazanin" pitchFamily="2" charset="-78"/>
              </a:rPr>
              <a:t>ز</a:t>
            </a:r>
            <a:r>
              <a:rPr lang="fa-IR" sz="2800" dirty="0">
                <a:cs typeface="B Nazanin" pitchFamily="2" charset="-78"/>
              </a:rPr>
              <a:t>ي</a:t>
            </a:r>
            <a:r>
              <a:rPr lang="ar-SA" sz="2800" dirty="0">
                <a:cs typeface="B Nazanin" pitchFamily="2" charset="-78"/>
              </a:rPr>
              <a:t>ك</a:t>
            </a:r>
            <a:r>
              <a:rPr lang="fa-IR" sz="2800" dirty="0">
                <a:cs typeface="B Nazanin" pitchFamily="2" charset="-78"/>
              </a:rPr>
              <a:t>ی</a:t>
            </a:r>
            <a:r>
              <a:rPr lang="ar-SA" sz="2800" dirty="0">
                <a:cs typeface="B Nazanin" pitchFamily="2" charset="-78"/>
              </a:rPr>
              <a:t> است</a:t>
            </a:r>
            <a:r>
              <a:rPr lang="fa-IR" sz="2800" dirty="0">
                <a:cs typeface="B Nazanin" pitchFamily="2" charset="-78"/>
              </a:rPr>
              <a:t> </a:t>
            </a:r>
            <a:br>
              <a:rPr lang="fa-IR" sz="2800" dirty="0">
                <a:cs typeface="B Nazanin" pitchFamily="2" charset="-78"/>
              </a:rPr>
            </a:br>
            <a:endParaRPr lang="en-US" sz="2800" dirty="0">
              <a:cs typeface="B Nazanin" pitchFamily="2" charset="-78"/>
            </a:endParaRPr>
          </a:p>
        </p:txBody>
      </p:sp>
      <p:sp>
        <p:nvSpPr>
          <p:cNvPr id="212996" name="Rectangle 4"/>
          <p:cNvSpPr>
            <a:spLocks noChangeArrowheads="1"/>
          </p:cNvSpPr>
          <p:nvPr/>
        </p:nvSpPr>
        <p:spPr bwMode="auto">
          <a:xfrm>
            <a:off x="533400" y="533400"/>
            <a:ext cx="8229600" cy="838200"/>
          </a:xfrm>
          <a:prstGeom prst="rect">
            <a:avLst/>
          </a:prstGeom>
          <a:noFill/>
          <a:ln w="9525">
            <a:noFill/>
            <a:miter lim="800000"/>
            <a:headEnd/>
            <a:tailEnd/>
          </a:ln>
          <a:effectLst/>
        </p:spPr>
        <p:txBody>
          <a:bodyPr anchor="ctr"/>
          <a:lstStyle/>
          <a:p>
            <a:pPr algn="r" rtl="1"/>
            <a:r>
              <a:rPr lang="fa-IR" sz="3200" dirty="0">
                <a:solidFill>
                  <a:srgbClr val="FF0000"/>
                </a:solidFill>
                <a:cs typeface="%Nazani" pitchFamily="2" charset="-78"/>
              </a:rPr>
              <a:t>4 – ديد داخلي </a:t>
            </a:r>
            <a:r>
              <a:rPr lang="en-US" sz="3200" dirty="0">
                <a:solidFill>
                  <a:srgbClr val="FF0000"/>
                </a:solidFill>
                <a:cs typeface="%Nazani" pitchFamily="2" charset="-78"/>
              </a:rPr>
              <a:t>Internal 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2996"/>
                                        </p:tgtEl>
                                        <p:attrNameLst>
                                          <p:attrName>style.visibility</p:attrName>
                                        </p:attrNameLst>
                                      </p:cBhvr>
                                      <p:to>
                                        <p:strVal val="visible"/>
                                      </p:to>
                                    </p:set>
                                    <p:anim calcmode="lin" valueType="num">
                                      <p:cBhvr additive="base">
                                        <p:cTn id="7" dur="500" fill="hold"/>
                                        <p:tgtEl>
                                          <p:spTgt spid="212996"/>
                                        </p:tgtEl>
                                        <p:attrNameLst>
                                          <p:attrName>ppt_x</p:attrName>
                                        </p:attrNameLst>
                                      </p:cBhvr>
                                      <p:tavLst>
                                        <p:tav tm="0">
                                          <p:val>
                                            <p:strVal val="#ppt_x"/>
                                          </p:val>
                                        </p:tav>
                                        <p:tav tm="100000">
                                          <p:val>
                                            <p:strVal val="#ppt_x"/>
                                          </p:val>
                                        </p:tav>
                                      </p:tavLst>
                                    </p:anim>
                                    <p:anim calcmode="lin" valueType="num">
                                      <p:cBhvr additive="base">
                                        <p:cTn id="8" dur="500" fill="hold"/>
                                        <p:tgtEl>
                                          <p:spTgt spid="2129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2994"/>
                                        </p:tgtEl>
                                        <p:attrNameLst>
                                          <p:attrName>style.visibility</p:attrName>
                                        </p:attrNameLst>
                                      </p:cBhvr>
                                      <p:to>
                                        <p:strVal val="visible"/>
                                      </p:to>
                                    </p:set>
                                    <p:anim calcmode="lin" valueType="num">
                                      <p:cBhvr additive="base">
                                        <p:cTn id="13" dur="500" fill="hold"/>
                                        <p:tgtEl>
                                          <p:spTgt spid="212994"/>
                                        </p:tgtEl>
                                        <p:attrNameLst>
                                          <p:attrName>ppt_x</p:attrName>
                                        </p:attrNameLst>
                                      </p:cBhvr>
                                      <p:tavLst>
                                        <p:tav tm="0">
                                          <p:val>
                                            <p:strVal val="#ppt_x"/>
                                          </p:val>
                                        </p:tav>
                                        <p:tav tm="100000">
                                          <p:val>
                                            <p:strVal val="#ppt_x"/>
                                          </p:val>
                                        </p:tav>
                                      </p:tavLst>
                                    </p:anim>
                                    <p:anim calcmode="lin" valueType="num">
                                      <p:cBhvr additive="base">
                                        <p:cTn id="14" dur="500" fill="hold"/>
                                        <p:tgtEl>
                                          <p:spTgt spid="2129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p:bldP spid="2129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r" rtl="1"/>
            <a:r>
              <a:rPr lang="fa-IR" dirty="0" smtClean="0">
                <a:cs typeface="B Nazanin" pitchFamily="2" charset="-78"/>
              </a:rPr>
              <a:t>مدل‌هاي بانک اطلاعات</a:t>
            </a:r>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algn="r" rtl="1"/>
            <a:r>
              <a:rPr lang="fa-IR" sz="3200" dirty="0" smtClean="0">
                <a:cs typeface="B Nazanin" pitchFamily="2" charset="-78"/>
              </a:rPr>
              <a:t>مدل‌هاي قديمي</a:t>
            </a:r>
          </a:p>
          <a:p>
            <a:pPr lvl="2" algn="r" rtl="1"/>
            <a:r>
              <a:rPr lang="fa-IR" sz="2700" dirty="0" smtClean="0">
                <a:cs typeface="B Nazanin" pitchFamily="2" charset="-78"/>
              </a:rPr>
              <a:t>سلسله مراتبي: پياده‌سازي با درخت</a:t>
            </a:r>
          </a:p>
          <a:p>
            <a:pPr lvl="2" algn="r" rtl="1"/>
            <a:r>
              <a:rPr lang="fa-IR" sz="2700" dirty="0" smtClean="0">
                <a:cs typeface="B Nazanin" pitchFamily="2" charset="-78"/>
              </a:rPr>
              <a:t>مدل شبکه‌اي: پياده‌سازي با گراف</a:t>
            </a:r>
          </a:p>
          <a:p>
            <a:pPr algn="r" rtl="1"/>
            <a:r>
              <a:rPr lang="fa-IR" sz="3200" dirty="0" smtClean="0">
                <a:cs typeface="B Nazanin" pitchFamily="2" charset="-78"/>
              </a:rPr>
              <a:t>مدل سنتي (مدل رابطه‌اي)</a:t>
            </a:r>
          </a:p>
          <a:p>
            <a:pPr algn="r" rtl="1"/>
            <a:r>
              <a:rPr lang="fa-IR" sz="3200" dirty="0" smtClean="0">
                <a:cs typeface="B Nazanin" pitchFamily="2" charset="-78"/>
              </a:rPr>
              <a:t>مدل‌هاي جديد (معنايي- فرا رابطه‌اي)</a:t>
            </a:r>
          </a:p>
          <a:p>
            <a:pPr lvl="2" algn="r" rtl="1"/>
            <a:r>
              <a:rPr lang="fa-IR" sz="2700" dirty="0" smtClean="0">
                <a:cs typeface="B Nazanin" pitchFamily="2" charset="-78"/>
              </a:rPr>
              <a:t>مدل شيءگرا</a:t>
            </a:r>
          </a:p>
          <a:p>
            <a:pPr lvl="2" algn="r" rtl="1"/>
            <a:r>
              <a:rPr lang="fa-IR" sz="2700" dirty="0" smtClean="0">
                <a:cs typeface="B Nazanin" pitchFamily="2" charset="-78"/>
              </a:rPr>
              <a:t>مدل تابعي</a:t>
            </a:r>
          </a:p>
          <a:p>
            <a:pPr lvl="2" algn="r" rtl="1"/>
            <a:r>
              <a:rPr lang="fa-IR" sz="2700" dirty="0" smtClean="0">
                <a:cs typeface="B Nazanin" pitchFamily="2" charset="-78"/>
              </a:rPr>
              <a:t>مدل منطقي</a:t>
            </a:r>
          </a:p>
          <a:p>
            <a:pPr lvl="2" algn="r" rtl="1"/>
            <a:r>
              <a:rPr lang="fa-IR" sz="2700" dirty="0" smtClean="0">
                <a:cs typeface="B Nazanin" pitchFamily="2" charset="-78"/>
              </a:rPr>
              <a:t>مدل استنتاجي</a:t>
            </a:r>
            <a:endParaRPr lang="en-US" sz="2700" dirty="0">
              <a:cs typeface="B Nazanin" pitchFamily="2" charset="-78"/>
            </a:endParaRPr>
          </a:p>
        </p:txBody>
      </p:sp>
    </p:spTree>
    <p:extLst>
      <p:ext uri="{BB962C8B-B14F-4D97-AF65-F5344CB8AC3E}">
        <p14:creationId xmlns:p14="http://schemas.microsoft.com/office/powerpoint/2010/main" val="285351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strips(downLeft)">
                                      <p:cBhvr>
                                        <p:cTn id="11" dur="500"/>
                                        <p:tgtEl>
                                          <p:spTgt spid="3">
                                            <p:txEl>
                                              <p:pRg st="1" end="1"/>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500"/>
                                        <p:tgtEl>
                                          <p:spTgt spid="3">
                                            <p:txEl>
                                              <p:pRg st="4" end="4"/>
                                            </p:txEl>
                                          </p:spTgt>
                                        </p:tgtEl>
                                      </p:cBhvr>
                                    </p:animEffect>
                                  </p:childTnLst>
                                </p:cTn>
                              </p:par>
                            </p:childTnLst>
                          </p:cTn>
                        </p:par>
                        <p:par>
                          <p:cTn id="26" fill="hold">
                            <p:stCondLst>
                              <p:cond delay="500"/>
                            </p:stCondLst>
                            <p:childTnLst>
                              <p:par>
                                <p:cTn id="27" presetID="18" presetClass="entr" presetSubtype="12" fill="hold" grpId="0"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strips(downLeft)">
                                      <p:cBhvr>
                                        <p:cTn id="29" dur="500"/>
                                        <p:tgtEl>
                                          <p:spTgt spid="3">
                                            <p:txEl>
                                              <p:pRg st="5" end="5"/>
                                            </p:txEl>
                                          </p:spTgt>
                                        </p:tgtEl>
                                      </p:cBhvr>
                                    </p:animEffect>
                                  </p:childTnLst>
                                </p:cTn>
                              </p:par>
                            </p:childTnLst>
                          </p:cTn>
                        </p:par>
                        <p:par>
                          <p:cTn id="30" fill="hold">
                            <p:stCondLst>
                              <p:cond delay="1000"/>
                            </p:stCondLst>
                            <p:childTnLst>
                              <p:par>
                                <p:cTn id="31" presetID="18" presetClass="entr" presetSubtype="12" fill="hold" grpId="0"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strips(downLeft)">
                                      <p:cBhvr>
                                        <p:cTn id="33" dur="500"/>
                                        <p:tgtEl>
                                          <p:spTgt spid="3">
                                            <p:txEl>
                                              <p:pRg st="6" end="6"/>
                                            </p:txEl>
                                          </p:spTgt>
                                        </p:tgtEl>
                                      </p:cBhvr>
                                    </p:animEffect>
                                  </p:childTnLst>
                                </p:cTn>
                              </p:par>
                            </p:childTnLst>
                          </p:cTn>
                        </p:par>
                        <p:par>
                          <p:cTn id="34" fill="hold">
                            <p:stCondLst>
                              <p:cond delay="1500"/>
                            </p:stCondLst>
                            <p:childTnLst>
                              <p:par>
                                <p:cTn id="35" presetID="18" presetClass="entr" presetSubtype="12" fill="hold" grpId="0"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strips(downLeft)">
                                      <p:cBhvr>
                                        <p:cTn id="37" dur="500"/>
                                        <p:tgtEl>
                                          <p:spTgt spid="3">
                                            <p:txEl>
                                              <p:pRg st="7" end="7"/>
                                            </p:txEl>
                                          </p:spTgt>
                                        </p:tgtEl>
                                      </p:cBhvr>
                                    </p:animEffect>
                                  </p:childTnLst>
                                </p:cTn>
                              </p:par>
                            </p:childTnLst>
                          </p:cTn>
                        </p:par>
                        <p:par>
                          <p:cTn id="38" fill="hold">
                            <p:stCondLst>
                              <p:cond delay="2000"/>
                            </p:stCondLst>
                            <p:childTnLst>
                              <p:par>
                                <p:cTn id="39" presetID="18" presetClass="entr" presetSubtype="12" fill="hold" grpId="0" nodeType="after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strips(downLeft)">
                                      <p:cBhvr>
                                        <p:cTn id="4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fa-IR" dirty="0" smtClean="0">
                <a:cs typeface="B Traffic" pitchFamily="2" charset="-78"/>
              </a:rPr>
              <a:t>مدل رابطه‌اي</a:t>
            </a:r>
            <a:endParaRPr lang="en-US" dirty="0">
              <a:cs typeface="B Traffic" pitchFamily="2" charset="-78"/>
            </a:endParaRPr>
          </a:p>
        </p:txBody>
      </p:sp>
      <p:sp>
        <p:nvSpPr>
          <p:cNvPr id="3" name="Content Placeholder 2"/>
          <p:cNvSpPr>
            <a:spLocks noGrp="1"/>
          </p:cNvSpPr>
          <p:nvPr>
            <p:ph idx="1"/>
          </p:nvPr>
        </p:nvSpPr>
        <p:spPr/>
        <p:txBody>
          <a:bodyPr/>
          <a:lstStyle/>
          <a:p>
            <a:pPr algn="r" rtl="1"/>
            <a:r>
              <a:rPr lang="fa-IR" dirty="0" smtClean="0">
                <a:cs typeface="B Nazanin" pitchFamily="2" charset="-78"/>
              </a:rPr>
              <a:t>در مدل رابطه‌اي داده‌ها بصورت رکوردهاي مرتبط سازماندهي مي‌شوند و بانک اطلاعات بصورت مجموعه‌اي از رابطه‌ها طراحي مي‌شود.</a:t>
            </a:r>
          </a:p>
          <a:p>
            <a:pPr algn="r" rtl="1"/>
            <a:r>
              <a:rPr lang="fa-IR" dirty="0" smtClean="0">
                <a:cs typeface="B Nazanin" pitchFamily="2" charset="-78"/>
              </a:rPr>
              <a:t>علل موفقيت مدل رابطه‌اي:</a:t>
            </a:r>
          </a:p>
          <a:p>
            <a:pPr lvl="1" algn="r" rtl="1"/>
            <a:r>
              <a:rPr lang="fa-IR" dirty="0" smtClean="0">
                <a:cs typeface="B Nazanin" pitchFamily="2" charset="-78"/>
              </a:rPr>
              <a:t>سادگي</a:t>
            </a:r>
          </a:p>
          <a:p>
            <a:pPr lvl="1" algn="r" rtl="1"/>
            <a:r>
              <a:rPr lang="fa-IR" dirty="0" smtClean="0">
                <a:cs typeface="B Nazanin" pitchFamily="2" charset="-78"/>
              </a:rPr>
              <a:t>پشتوانه‌ي تئوريک قوي</a:t>
            </a:r>
            <a:endParaRPr lang="en-US" dirty="0">
              <a:cs typeface="B Nazanin" pitchFamily="2" charset="-78"/>
            </a:endParaRPr>
          </a:p>
        </p:txBody>
      </p:sp>
    </p:spTree>
    <p:extLst>
      <p:ext uri="{BB962C8B-B14F-4D97-AF65-F5344CB8AC3E}">
        <p14:creationId xmlns:p14="http://schemas.microsoft.com/office/powerpoint/2010/main" val="318023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3">
                                            <p:txEl>
                                              <p:pRg st="1" end="1"/>
                                            </p:txEl>
                                          </p:spTgt>
                                        </p:tgtEl>
                                      </p:cBhvr>
                                    </p:animEffect>
                                  </p:childTnLst>
                                </p:cTn>
                              </p:par>
                            </p:childTnLst>
                          </p:cTn>
                        </p:par>
                        <p:par>
                          <p:cTn id="21" fill="hold">
                            <p:stCondLst>
                              <p:cond delay="500"/>
                            </p:stCondLst>
                            <p:childTnLst>
                              <p:par>
                                <p:cTn id="22" presetID="54" presetClass="entr" presetSubtype="0" accel="10000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5"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6"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7"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8" dur="500"/>
                                        <p:tgtEl>
                                          <p:spTgt spid="3">
                                            <p:txEl>
                                              <p:pRg st="2" end="2"/>
                                            </p:txEl>
                                          </p:spTgt>
                                        </p:tgtEl>
                                      </p:cBhvr>
                                    </p:animEffect>
                                  </p:childTnLst>
                                </p:cTn>
                              </p:par>
                            </p:childTnLst>
                          </p:cTn>
                        </p:par>
                        <p:par>
                          <p:cTn id="29" fill="hold">
                            <p:stCondLst>
                              <p:cond delay="1000"/>
                            </p:stCondLst>
                            <p:childTnLst>
                              <p:par>
                                <p:cTn id="30" presetID="54" presetClass="entr" presetSubtype="0" accel="100000" fill="hold"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p:cTn id="32"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33"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4"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امنيت و جامعيت</a:t>
            </a:r>
            <a:endParaRPr lang="en-US" dirty="0"/>
          </a:p>
        </p:txBody>
      </p:sp>
      <p:sp>
        <p:nvSpPr>
          <p:cNvPr id="3" name="Content Placeholder 2"/>
          <p:cNvSpPr>
            <a:spLocks noGrp="1"/>
          </p:cNvSpPr>
          <p:nvPr>
            <p:ph idx="1"/>
          </p:nvPr>
        </p:nvSpPr>
        <p:spPr/>
        <p:txBody>
          <a:bodyPr>
            <a:normAutofit/>
          </a:bodyPr>
          <a:lstStyle/>
          <a:p>
            <a:pPr algn="r" rtl="1"/>
            <a:r>
              <a:rPr lang="fa-IR" sz="3200" dirty="0" smtClean="0">
                <a:cs typeface="B Nazanin" pitchFamily="2" charset="-78"/>
              </a:rPr>
              <a:t>امنيت (</a:t>
            </a:r>
            <a:r>
              <a:rPr lang="en-US" sz="3200" dirty="0" smtClean="0">
                <a:cs typeface="B Nazanin" pitchFamily="2" charset="-78"/>
              </a:rPr>
              <a:t>security</a:t>
            </a:r>
            <a:r>
              <a:rPr lang="fa-IR" sz="3200" dirty="0" smtClean="0">
                <a:cs typeface="B Nazanin" pitchFamily="2" charset="-78"/>
              </a:rPr>
              <a:t>): </a:t>
            </a:r>
            <a:br>
              <a:rPr lang="fa-IR" sz="3200" dirty="0" smtClean="0">
                <a:cs typeface="B Nazanin" pitchFamily="2" charset="-78"/>
              </a:rPr>
            </a:br>
            <a:r>
              <a:rPr lang="fa-IR" sz="3200" dirty="0" smtClean="0">
                <a:cs typeface="B Nazanin" pitchFamily="2" charset="-78"/>
              </a:rPr>
              <a:t>محافظت از داده ها در برابر خطرات.</a:t>
            </a:r>
            <a:endParaRPr lang="en-US" sz="3200" dirty="0" smtClean="0">
              <a:cs typeface="B Nazanin" pitchFamily="2" charset="-78"/>
            </a:endParaRPr>
          </a:p>
          <a:p>
            <a:pPr algn="r" rtl="1"/>
            <a:endParaRPr lang="fa-IR" sz="3200" dirty="0" smtClean="0">
              <a:cs typeface="B Nazanin" pitchFamily="2" charset="-78"/>
            </a:endParaRPr>
          </a:p>
          <a:p>
            <a:pPr algn="r" rtl="1"/>
            <a:r>
              <a:rPr lang="fa-IR" sz="3200" dirty="0" smtClean="0">
                <a:cs typeface="B Nazanin" pitchFamily="2" charset="-78"/>
              </a:rPr>
              <a:t>جامعيت (</a:t>
            </a:r>
            <a:r>
              <a:rPr lang="en-US" sz="3200" dirty="0" smtClean="0">
                <a:cs typeface="B Nazanin" pitchFamily="2" charset="-78"/>
              </a:rPr>
              <a:t>integrity</a:t>
            </a:r>
            <a:r>
              <a:rPr lang="fa-IR" sz="3200" dirty="0" smtClean="0">
                <a:cs typeface="B Nazanin" pitchFamily="2" charset="-78"/>
              </a:rPr>
              <a:t>):</a:t>
            </a:r>
            <a:br>
              <a:rPr lang="fa-IR" sz="3200" dirty="0" smtClean="0">
                <a:cs typeface="B Nazanin" pitchFamily="2" charset="-78"/>
              </a:rPr>
            </a:br>
            <a:r>
              <a:rPr lang="fa-IR" sz="3200" dirty="0" smtClean="0">
                <a:cs typeface="B Nazanin" pitchFamily="2" charset="-78"/>
              </a:rPr>
              <a:t>صحت داده‌ها و پردازش‌ها و پيروي از مقررات سيستم.</a:t>
            </a:r>
            <a:endParaRPr lang="en-US" sz="3200" dirty="0">
              <a:cs typeface="B Nazanin"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r" rtl="1"/>
            <a:r>
              <a:rPr lang="fa-IR" dirty="0" smtClean="0"/>
              <a:t>تراکنش (</a:t>
            </a:r>
            <a:r>
              <a:rPr lang="en-US" dirty="0" smtClean="0"/>
              <a:t>transaction</a:t>
            </a:r>
            <a:r>
              <a:rPr lang="fa-IR" dirty="0" smtClean="0"/>
              <a:t>)</a:t>
            </a:r>
            <a:endParaRPr lang="en-US" dirty="0"/>
          </a:p>
        </p:txBody>
      </p:sp>
      <p:sp>
        <p:nvSpPr>
          <p:cNvPr id="3" name="Content Placeholder 2"/>
          <p:cNvSpPr>
            <a:spLocks noGrp="1"/>
          </p:cNvSpPr>
          <p:nvPr>
            <p:ph idx="1"/>
          </p:nvPr>
        </p:nvSpPr>
        <p:spPr/>
        <p:txBody>
          <a:bodyPr>
            <a:normAutofit fontScale="92500" lnSpcReduction="10000"/>
          </a:bodyPr>
          <a:lstStyle/>
          <a:p>
            <a:pPr algn="r" rtl="1"/>
            <a:r>
              <a:rPr lang="fa-IR" sz="3200" dirty="0" smtClean="0">
                <a:cs typeface="B Nazanin" pitchFamily="2" charset="-78"/>
              </a:rPr>
              <a:t>هر گونه برنامه‌اي که توسط کاربر در محيط بانک اطلاعات اجرا مي‌شود </a:t>
            </a:r>
            <a:r>
              <a:rPr lang="fa-IR" sz="3200" dirty="0" smtClean="0">
                <a:solidFill>
                  <a:srgbClr val="C00000"/>
                </a:solidFill>
                <a:cs typeface="B Nazanin" pitchFamily="2" charset="-78"/>
              </a:rPr>
              <a:t>تراکنش</a:t>
            </a:r>
            <a:r>
              <a:rPr lang="fa-IR" sz="3200" dirty="0" smtClean="0">
                <a:cs typeface="B Nazanin" pitchFamily="2" charset="-78"/>
              </a:rPr>
              <a:t> نام دارد.</a:t>
            </a:r>
            <a:endParaRPr lang="en-US" sz="3200" dirty="0" smtClean="0">
              <a:cs typeface="B Nazanin" pitchFamily="2" charset="-78"/>
            </a:endParaRPr>
          </a:p>
          <a:p>
            <a:pPr algn="r" rtl="1"/>
            <a:endParaRPr lang="fa-IR" sz="3200" dirty="0" smtClean="0">
              <a:cs typeface="B Nazanin" pitchFamily="2" charset="-78"/>
            </a:endParaRPr>
          </a:p>
          <a:p>
            <a:pPr algn="r" rtl="1"/>
            <a:r>
              <a:rPr lang="fa-IR" sz="3200" dirty="0" smtClean="0">
                <a:cs typeface="B Nazanin" pitchFamily="2" charset="-78"/>
              </a:rPr>
              <a:t>تراکنش همواره به </a:t>
            </a:r>
            <a:r>
              <a:rPr lang="en-US" sz="2800" dirty="0" smtClean="0">
                <a:cs typeface="B Nazanin" pitchFamily="2" charset="-78"/>
              </a:rPr>
              <a:t>DBMS</a:t>
            </a:r>
            <a:r>
              <a:rPr lang="fa-IR" sz="2800" dirty="0" smtClean="0">
                <a:cs typeface="B Nazanin" pitchFamily="2" charset="-78"/>
              </a:rPr>
              <a:t> </a:t>
            </a:r>
            <a:r>
              <a:rPr lang="fa-IR" sz="3200" dirty="0" smtClean="0">
                <a:cs typeface="B Nazanin" pitchFamily="2" charset="-78"/>
              </a:rPr>
              <a:t>تسليم شده و </a:t>
            </a:r>
            <a:r>
              <a:rPr lang="en-US" sz="2800" dirty="0" smtClean="0">
                <a:cs typeface="B Nazanin" pitchFamily="2" charset="-78"/>
              </a:rPr>
              <a:t>DBMS</a:t>
            </a:r>
            <a:r>
              <a:rPr lang="fa-IR" sz="2800" dirty="0" smtClean="0">
                <a:cs typeface="B Nazanin" pitchFamily="2" charset="-78"/>
              </a:rPr>
              <a:t> </a:t>
            </a:r>
            <a:r>
              <a:rPr lang="fa-IR" sz="3200" dirty="0" smtClean="0">
                <a:cs typeface="B Nazanin" pitchFamily="2" charset="-78"/>
              </a:rPr>
              <a:t>در اعمال هرگونه کنترل، به تعويق انداختن و يا ساقط کردن آن تصميم‌گيري مي‌کند.</a:t>
            </a:r>
          </a:p>
          <a:p>
            <a:pPr lvl="2" algn="r" rtl="1"/>
            <a:r>
              <a:rPr lang="fa-IR" sz="2700" dirty="0" smtClean="0">
                <a:cs typeface="B Nazanin" pitchFamily="2" charset="-78"/>
              </a:rPr>
              <a:t>هدف اصلي از اين کنترل‌ها حفظ جامعيت و صحت بانک اطلاعات است.</a:t>
            </a:r>
          </a:p>
          <a:p>
            <a:pPr algn="r" rtl="1"/>
            <a:endParaRPr lang="en-US" sz="3200" dirty="0" smtClean="0">
              <a:cs typeface="B Nazanin" pitchFamily="2" charset="-78"/>
            </a:endParaRPr>
          </a:p>
          <a:p>
            <a:pPr algn="r" rtl="1"/>
            <a:r>
              <a:rPr lang="fa-IR" sz="3200" dirty="0" smtClean="0">
                <a:cs typeface="B Nazanin" pitchFamily="2" charset="-78"/>
              </a:rPr>
              <a:t>داده‌هاي بانک اطلاعات را </a:t>
            </a:r>
            <a:r>
              <a:rPr lang="fa-IR" sz="3200" dirty="0" smtClean="0">
                <a:solidFill>
                  <a:srgbClr val="C00000"/>
                </a:solidFill>
                <a:cs typeface="B Nazanin" pitchFamily="2" charset="-78"/>
              </a:rPr>
              <a:t>مانا</a:t>
            </a:r>
            <a:r>
              <a:rPr lang="fa-IR" sz="3200" dirty="0" smtClean="0">
                <a:cs typeface="B Nazanin" pitchFamily="2" charset="-78"/>
              </a:rPr>
              <a:t> (</a:t>
            </a:r>
            <a:r>
              <a:rPr lang="en-US" sz="3200" dirty="0" smtClean="0">
                <a:cs typeface="B Nazanin" pitchFamily="2" charset="-78"/>
              </a:rPr>
              <a:t>persistent</a:t>
            </a:r>
            <a:r>
              <a:rPr lang="fa-IR" sz="3200" dirty="0" smtClean="0">
                <a:cs typeface="B Nazanin" pitchFamily="2" charset="-78"/>
              </a:rPr>
              <a:t>) مي‌نامند زيرا برنامه‌ها مي‌آيند و مي‌روند اما داده‌ها مي‌مانند</a:t>
            </a:r>
            <a:endParaRPr lang="en-US" sz="3200" dirty="0">
              <a:cs typeface="B Nazanin" pitchFamily="2" charset="-78"/>
            </a:endParaRPr>
          </a:p>
        </p:txBody>
      </p:sp>
    </p:spTree>
    <p:extLst>
      <p:ext uri="{BB962C8B-B14F-4D97-AF65-F5344CB8AC3E}">
        <p14:creationId xmlns:p14="http://schemas.microsoft.com/office/powerpoint/2010/main" val="3199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raffic" pitchFamily="2" charset="-78"/>
              </a:rPr>
              <a:t>خواص </a:t>
            </a:r>
            <a:r>
              <a:rPr lang="en-US" dirty="0" smtClean="0">
                <a:cs typeface="B Traffic" pitchFamily="2" charset="-78"/>
              </a:rPr>
              <a:t>ACID</a:t>
            </a:r>
            <a:endParaRPr lang="en-US" dirty="0">
              <a:cs typeface="B Traffic" pitchFamily="2" charset="-78"/>
            </a:endParaRPr>
          </a:p>
        </p:txBody>
      </p:sp>
      <p:sp>
        <p:nvSpPr>
          <p:cNvPr id="3" name="Content Placeholder 2"/>
          <p:cNvSpPr>
            <a:spLocks noGrp="1"/>
          </p:cNvSpPr>
          <p:nvPr>
            <p:ph idx="1"/>
          </p:nvPr>
        </p:nvSpPr>
        <p:spPr/>
        <p:txBody>
          <a:bodyPr/>
          <a:lstStyle/>
          <a:p>
            <a:pPr algn="r" rtl="1"/>
            <a:r>
              <a:rPr lang="fa-IR" dirty="0" smtClean="0">
                <a:cs typeface="B Nazanin" pitchFamily="2" charset="-78"/>
              </a:rPr>
              <a:t>چه کنترل‌هايي لازم است روي برنامه‌ها اعمال شود تا صحت و جامعيت بانک اطلاعات تضمين گردد؟</a:t>
            </a:r>
          </a:p>
          <a:p>
            <a:pPr marL="514350" indent="-514350" algn="r" rtl="1">
              <a:buFont typeface="+mj-lt"/>
              <a:buAutoNum type="arabicPeriod"/>
            </a:pPr>
            <a:r>
              <a:rPr lang="fa-IR" dirty="0" smtClean="0">
                <a:cs typeface="B Nazanin" pitchFamily="2" charset="-78"/>
              </a:rPr>
              <a:t>يکپارچگي (</a:t>
            </a:r>
            <a:r>
              <a:rPr lang="en-US" dirty="0" smtClean="0">
                <a:cs typeface="B Nazanin" pitchFamily="2" charset="-78"/>
              </a:rPr>
              <a:t>atomicity</a:t>
            </a:r>
            <a:r>
              <a:rPr lang="fa-IR" dirty="0" smtClean="0">
                <a:cs typeface="B Nazanin" pitchFamily="2" charset="-78"/>
              </a:rPr>
              <a:t>)</a:t>
            </a:r>
          </a:p>
          <a:p>
            <a:pPr marL="514350" indent="-514350" algn="r" rtl="1">
              <a:buFont typeface="+mj-lt"/>
              <a:buAutoNum type="arabicPeriod"/>
            </a:pPr>
            <a:r>
              <a:rPr lang="fa-IR" dirty="0" smtClean="0">
                <a:cs typeface="B Nazanin" pitchFamily="2" charset="-78"/>
              </a:rPr>
              <a:t>همخواني (</a:t>
            </a:r>
            <a:r>
              <a:rPr lang="en-US" dirty="0" smtClean="0">
                <a:cs typeface="B Nazanin" pitchFamily="2" charset="-78"/>
              </a:rPr>
              <a:t>consistency</a:t>
            </a:r>
            <a:r>
              <a:rPr lang="fa-IR" dirty="0" smtClean="0">
                <a:cs typeface="B Nazanin" pitchFamily="2" charset="-78"/>
              </a:rPr>
              <a:t>)</a:t>
            </a:r>
          </a:p>
          <a:p>
            <a:pPr marL="514350" indent="-514350" algn="r" rtl="1">
              <a:buFont typeface="+mj-lt"/>
              <a:buAutoNum type="arabicPeriod"/>
            </a:pPr>
            <a:r>
              <a:rPr lang="fa-IR" dirty="0" smtClean="0">
                <a:cs typeface="B Nazanin" pitchFamily="2" charset="-78"/>
              </a:rPr>
              <a:t>انزوا (</a:t>
            </a:r>
            <a:r>
              <a:rPr lang="en-US" dirty="0" smtClean="0">
                <a:cs typeface="B Nazanin" pitchFamily="2" charset="-78"/>
              </a:rPr>
              <a:t>isolation</a:t>
            </a:r>
            <a:r>
              <a:rPr lang="fa-IR" dirty="0" smtClean="0">
                <a:cs typeface="B Nazanin" pitchFamily="2" charset="-78"/>
              </a:rPr>
              <a:t>)</a:t>
            </a:r>
          </a:p>
          <a:p>
            <a:pPr marL="514350" indent="-514350" algn="r" rtl="1">
              <a:buFont typeface="+mj-lt"/>
              <a:buAutoNum type="arabicPeriod"/>
            </a:pPr>
            <a:r>
              <a:rPr lang="fa-IR" dirty="0" smtClean="0">
                <a:cs typeface="B Nazanin" pitchFamily="2" charset="-78"/>
              </a:rPr>
              <a:t>پايايي (</a:t>
            </a:r>
            <a:r>
              <a:rPr lang="en-US" dirty="0" smtClean="0">
                <a:cs typeface="B Nazanin" pitchFamily="2" charset="-78"/>
              </a:rPr>
              <a:t>durability</a:t>
            </a:r>
            <a:r>
              <a:rPr lang="fa-IR" dirty="0" smtClean="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3915570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trips(down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trips(down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rtl="1"/>
            <a:r>
              <a:rPr lang="fa-IR" dirty="0" smtClean="0">
                <a:cs typeface="B Nazanin" pitchFamily="2" charset="-78"/>
              </a:rPr>
              <a:t>يکپارچگي (</a:t>
            </a:r>
            <a:r>
              <a:rPr lang="en-US" dirty="0" smtClean="0">
                <a:cs typeface="B Nazanin" pitchFamily="2" charset="-78"/>
              </a:rPr>
              <a:t>atomicity</a:t>
            </a:r>
            <a:r>
              <a:rPr lang="fa-IR" dirty="0" smtClean="0">
                <a:cs typeface="B Nazanin" pitchFamily="2" charset="-78"/>
              </a:rPr>
              <a:t>)</a:t>
            </a:r>
            <a:endParaRPr lang="en-US" dirty="0"/>
          </a:p>
        </p:txBody>
      </p:sp>
      <p:sp>
        <p:nvSpPr>
          <p:cNvPr id="3" name="Content Placeholder 2"/>
          <p:cNvSpPr>
            <a:spLocks noGrp="1"/>
          </p:cNvSpPr>
          <p:nvPr>
            <p:ph idx="1"/>
          </p:nvPr>
        </p:nvSpPr>
        <p:spPr/>
        <p:txBody>
          <a:bodyPr/>
          <a:lstStyle/>
          <a:p>
            <a:pPr algn="r" rtl="1"/>
            <a:r>
              <a:rPr lang="fa-IR" dirty="0" smtClean="0">
                <a:cs typeface="B Nazanin" pitchFamily="2" charset="-78"/>
              </a:rPr>
              <a:t>به معني ”همه“ يا ”هيچ“</a:t>
            </a:r>
          </a:p>
          <a:p>
            <a:pPr algn="r" rtl="1"/>
            <a:r>
              <a:rPr lang="fa-IR" dirty="0" smtClean="0">
                <a:cs typeface="B Nazanin" pitchFamily="2" charset="-78"/>
              </a:rPr>
              <a:t>يا تمامي دستورالعمل‌هاي يک تراکنش بايد اجرا شود و يا هيچکدام از آنها.</a:t>
            </a:r>
          </a:p>
          <a:p>
            <a:pPr algn="r" rtl="1"/>
            <a:endParaRPr lang="fa-IR" dirty="0" smtClean="0">
              <a:cs typeface="B Nazanin" pitchFamily="2" charset="-78"/>
            </a:endParaRPr>
          </a:p>
          <a:p>
            <a:pPr algn="r" rtl="1"/>
            <a:r>
              <a:rPr lang="fa-IR" dirty="0" smtClean="0">
                <a:cs typeface="B Nazanin" pitchFamily="2" charset="-78"/>
              </a:rPr>
              <a:t>مثال: تراکنشي براي انتقال مبلغي پول از حسابي به حساب ديگر. </a:t>
            </a:r>
          </a:p>
          <a:p>
            <a:pPr algn="r" rtl="1">
              <a:buNone/>
            </a:pPr>
            <a:r>
              <a:rPr lang="fa-IR" dirty="0" smtClean="0">
                <a:cs typeface="B Nazanin" pitchFamily="2" charset="-78"/>
              </a:rPr>
              <a:t>	اين تراکنش شامل دو بخش است.</a:t>
            </a:r>
          </a:p>
          <a:p>
            <a:pPr lvl="1" algn="r" rtl="1"/>
            <a:r>
              <a:rPr lang="fa-IR" dirty="0" smtClean="0">
                <a:cs typeface="B Nazanin" pitchFamily="2" charset="-78"/>
              </a:rPr>
              <a:t>بخش اول، پول را از حساب اول برداشت مي‌کند.</a:t>
            </a:r>
          </a:p>
          <a:p>
            <a:pPr lvl="1" algn="r" rtl="1"/>
            <a:r>
              <a:rPr lang="fa-IR" dirty="0" smtClean="0">
                <a:cs typeface="B Nazanin" pitchFamily="2" charset="-78"/>
              </a:rPr>
              <a:t>بخش دوم، همان پول را به حساب دوم واريز مي‌کند.</a:t>
            </a:r>
            <a:endParaRPr lang="en-US" dirty="0">
              <a:cs typeface="B Nazanin" pitchFamily="2" charset="-78"/>
            </a:endParaRPr>
          </a:p>
        </p:txBody>
      </p:sp>
    </p:spTree>
    <p:extLst>
      <p:ext uri="{BB962C8B-B14F-4D97-AF65-F5344CB8AC3E}">
        <p14:creationId xmlns:p14="http://schemas.microsoft.com/office/powerpoint/2010/main" val="106130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marL="514350" indent="-514350" algn="ctr" rtl="1"/>
            <a:r>
              <a:rPr lang="fa-IR" dirty="0" smtClean="0">
                <a:cs typeface="B Nazanin" pitchFamily="2" charset="-78"/>
              </a:rPr>
              <a:t>همخواني (</a:t>
            </a:r>
            <a:r>
              <a:rPr lang="en-US" dirty="0" smtClean="0">
                <a:cs typeface="B Nazanin" pitchFamily="2" charset="-78"/>
              </a:rPr>
              <a:t>consistency</a:t>
            </a:r>
            <a:r>
              <a:rPr lang="fa-IR" dirty="0" smtClean="0">
                <a:cs typeface="B Nazanin" pitchFamily="2" charset="-78"/>
              </a:rPr>
              <a:t>)</a:t>
            </a:r>
          </a:p>
        </p:txBody>
      </p:sp>
      <p:sp>
        <p:nvSpPr>
          <p:cNvPr id="3" name="Content Placeholder 2"/>
          <p:cNvSpPr>
            <a:spLocks noGrp="1"/>
          </p:cNvSpPr>
          <p:nvPr>
            <p:ph idx="1"/>
          </p:nvPr>
        </p:nvSpPr>
        <p:spPr/>
        <p:txBody>
          <a:bodyPr/>
          <a:lstStyle/>
          <a:p>
            <a:pPr algn="r" rtl="1"/>
            <a:r>
              <a:rPr lang="fa-IR" dirty="0" smtClean="0">
                <a:cs typeface="B Nazanin" pitchFamily="2" charset="-78"/>
              </a:rPr>
              <a:t>اين خاصيت مي‌گويد که تراکنش بايد تمامي قوانين جامعيت بانک اطلاعات را رعايت کند. (فرض مي‌شود که تراکنش يک برنامه صحيح است.)</a:t>
            </a:r>
          </a:p>
          <a:p>
            <a:pPr algn="r" rtl="1"/>
            <a:endParaRPr lang="fa-IR" dirty="0" smtClean="0">
              <a:cs typeface="B Nazanin" pitchFamily="2" charset="-78"/>
            </a:endParaRPr>
          </a:p>
          <a:p>
            <a:pPr algn="r" rtl="1"/>
            <a:r>
              <a:rPr lang="fa-IR" dirty="0" smtClean="0">
                <a:cs typeface="B Nazanin" pitchFamily="2" charset="-78"/>
              </a:rPr>
              <a:t>مثال: در برنامه انتقال پول اگر مبلغ برداشت شده با مبلغ واريز شده به حساب ديگر برابر نباشد تراکنش غلط است. (چنين مواردي </a:t>
            </a:r>
            <a:r>
              <a:rPr lang="fa-IR" smtClean="0">
                <a:cs typeface="B Nazanin" pitchFamily="2" charset="-78"/>
              </a:rPr>
              <a:t>توسط نظام </a:t>
            </a:r>
            <a:r>
              <a:rPr lang="fa-IR" dirty="0" smtClean="0">
                <a:cs typeface="B Nazanin" pitchFamily="2" charset="-78"/>
              </a:rPr>
              <a:t>مديريت بانک اطلاعات به طور اتوماتيک قابل کنترل نيست)</a:t>
            </a:r>
          </a:p>
        </p:txBody>
      </p:sp>
    </p:spTree>
    <p:extLst>
      <p:ext uri="{BB962C8B-B14F-4D97-AF65-F5344CB8AC3E}">
        <p14:creationId xmlns:p14="http://schemas.microsoft.com/office/powerpoint/2010/main" val="948834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17"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18"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9"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marL="514350" indent="-514350" algn="ctr" rtl="1"/>
            <a:r>
              <a:rPr lang="fa-IR" dirty="0" smtClean="0">
                <a:cs typeface="B Nazanin" pitchFamily="2" charset="-78"/>
              </a:rPr>
              <a:t>انزوا (</a:t>
            </a:r>
            <a:r>
              <a:rPr lang="en-US" dirty="0" smtClean="0">
                <a:cs typeface="B Nazanin" pitchFamily="2" charset="-78"/>
              </a:rPr>
              <a:t>isolation</a:t>
            </a:r>
            <a:r>
              <a:rPr lang="fa-IR" dirty="0" smtClean="0">
                <a:cs typeface="B Nazanin" pitchFamily="2" charset="-78"/>
              </a:rPr>
              <a:t>)</a:t>
            </a:r>
          </a:p>
        </p:txBody>
      </p:sp>
      <p:sp>
        <p:nvSpPr>
          <p:cNvPr id="3" name="Content Placeholder 2"/>
          <p:cNvSpPr>
            <a:spLocks noGrp="1"/>
          </p:cNvSpPr>
          <p:nvPr>
            <p:ph idx="1"/>
          </p:nvPr>
        </p:nvSpPr>
        <p:spPr/>
        <p:txBody>
          <a:bodyPr>
            <a:normAutofit/>
          </a:bodyPr>
          <a:lstStyle/>
          <a:p>
            <a:pPr algn="r" rtl="1"/>
            <a:r>
              <a:rPr lang="fa-IR" sz="2800" dirty="0" smtClean="0">
                <a:cs typeface="B Nazanin" pitchFamily="2" charset="-78"/>
              </a:rPr>
              <a:t>اثر تراکنش‌هاي همروند روي يکديگر چنان است که گويا هر کدام در انزوا هستند. (همروندي تراکنش‌ها کنترل مي‌شود تا اثر مخرب روي هم نداشته باشند.)</a:t>
            </a:r>
          </a:p>
          <a:p>
            <a:pPr algn="r" rtl="1"/>
            <a:endParaRPr lang="fa-IR" sz="2800" dirty="0" smtClean="0">
              <a:cs typeface="B Nazanin" pitchFamily="2" charset="-78"/>
            </a:endParaRPr>
          </a:p>
          <a:p>
            <a:pPr algn="r" rtl="1"/>
            <a:r>
              <a:rPr lang="fa-IR" sz="2800" dirty="0" smtClean="0">
                <a:cs typeface="B Nazanin" pitchFamily="2" charset="-78"/>
              </a:rPr>
              <a:t>اين عمل توسط بخشي از </a:t>
            </a:r>
            <a:r>
              <a:rPr lang="en-US" sz="2800" dirty="0" smtClean="0">
                <a:cs typeface="B Nazanin" pitchFamily="2" charset="-78"/>
              </a:rPr>
              <a:t>DBMS</a:t>
            </a:r>
            <a:r>
              <a:rPr lang="fa-IR" sz="2800" dirty="0" smtClean="0">
                <a:cs typeface="B Nazanin" pitchFamily="2" charset="-78"/>
              </a:rPr>
              <a:t> به نام واحد کنترل همروندي (</a:t>
            </a:r>
            <a:r>
              <a:rPr lang="en-US" sz="2800" dirty="0" smtClean="0">
                <a:cs typeface="B Nazanin" pitchFamily="2" charset="-78"/>
              </a:rPr>
              <a:t>concurrency control</a:t>
            </a:r>
            <a:r>
              <a:rPr lang="fa-IR" sz="2800" dirty="0" smtClean="0">
                <a:cs typeface="B Nazanin" pitchFamily="2" charset="-78"/>
              </a:rPr>
              <a:t>) انجام مي‌شود.</a:t>
            </a:r>
          </a:p>
        </p:txBody>
      </p:sp>
    </p:spTree>
    <p:extLst>
      <p:ext uri="{BB962C8B-B14F-4D97-AF65-F5344CB8AC3E}">
        <p14:creationId xmlns:p14="http://schemas.microsoft.com/office/powerpoint/2010/main" val="3924251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sz="4000" dirty="0" smtClean="0">
                <a:cs typeface="B Nazanin" pitchFamily="2" charset="-78"/>
              </a:rPr>
              <a:t>منبع اصلي درس:</a:t>
            </a:r>
          </a:p>
          <a:p>
            <a:pPr algn="r" rtl="1"/>
            <a:r>
              <a:rPr lang="fa-IR" sz="4000" dirty="0" smtClean="0">
                <a:cs typeface="B Nazanin" pitchFamily="2" charset="-78"/>
              </a:rPr>
              <a:t>بانک اطلاعات علمي- کاربردي</a:t>
            </a:r>
          </a:p>
          <a:p>
            <a:pPr algn="r" rtl="1">
              <a:buNone/>
            </a:pPr>
            <a:r>
              <a:rPr lang="fa-IR" sz="4000" dirty="0" smtClean="0">
                <a:cs typeface="B Nazanin" pitchFamily="2" charset="-78"/>
              </a:rPr>
              <a:t>                جلد اول    </a:t>
            </a:r>
          </a:p>
          <a:p>
            <a:pPr algn="r" rtl="1"/>
            <a:r>
              <a:rPr lang="fa-IR" sz="4000" dirty="0" smtClean="0">
                <a:cs typeface="B Nazanin" pitchFamily="2" charset="-78"/>
              </a:rPr>
              <a:t>مولف: دکتر مصطفي حق جو</a:t>
            </a:r>
          </a:p>
          <a:p>
            <a:pPr algn="r" rtl="1"/>
            <a:r>
              <a:rPr lang="fa-IR" sz="4000" dirty="0" smtClean="0">
                <a:cs typeface="B Nazanin" pitchFamily="2" charset="-78"/>
              </a:rPr>
              <a:t>انتشارات: دانشگاه علم و صنعت ايران</a:t>
            </a:r>
            <a:endParaRPr lang="en-US" sz="4000" dirty="0">
              <a:cs typeface="B Nazanin" pitchFamily="2" charset="-78"/>
            </a:endParaRPr>
          </a:p>
        </p:txBody>
      </p:sp>
      <p:pic>
        <p:nvPicPr>
          <p:cNvPr id="1027" name="Picture 3"/>
          <p:cNvPicPr>
            <a:picLocks noChangeAspect="1" noChangeArrowheads="1"/>
          </p:cNvPicPr>
          <p:nvPr/>
        </p:nvPicPr>
        <p:blipFill>
          <a:blip r:embed="rId2"/>
          <a:srcRect/>
          <a:stretch>
            <a:fillRect/>
          </a:stretch>
        </p:blipFill>
        <p:spPr bwMode="auto">
          <a:xfrm>
            <a:off x="428596" y="928669"/>
            <a:ext cx="2500330" cy="33677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marL="514350" indent="-514350" algn="ctr" rtl="1"/>
            <a:r>
              <a:rPr lang="fa-IR" dirty="0" smtClean="0">
                <a:cs typeface="B Nazanin" pitchFamily="2" charset="-78"/>
              </a:rPr>
              <a:t>پايايي (</a:t>
            </a:r>
            <a:r>
              <a:rPr lang="en-US" dirty="0" smtClean="0">
                <a:cs typeface="B Nazanin" pitchFamily="2" charset="-78"/>
              </a:rPr>
              <a:t>durability</a:t>
            </a:r>
            <a:r>
              <a:rPr lang="fa-IR" dirty="0" smtClean="0">
                <a:cs typeface="B Nazanin" pitchFamily="2" charset="-78"/>
              </a:rPr>
              <a:t>)</a:t>
            </a:r>
            <a:endParaRPr lang="en-US" dirty="0">
              <a:cs typeface="B Nazanin" pitchFamily="2" charset="-78"/>
            </a:endParaRPr>
          </a:p>
        </p:txBody>
      </p:sp>
      <p:sp>
        <p:nvSpPr>
          <p:cNvPr id="3" name="Content Placeholder 2"/>
          <p:cNvSpPr>
            <a:spLocks noGrp="1"/>
          </p:cNvSpPr>
          <p:nvPr>
            <p:ph idx="1"/>
          </p:nvPr>
        </p:nvSpPr>
        <p:spPr/>
        <p:txBody>
          <a:bodyPr>
            <a:normAutofit/>
          </a:bodyPr>
          <a:lstStyle/>
          <a:p>
            <a:pPr algn="r" rtl="1"/>
            <a:r>
              <a:rPr lang="fa-IR" sz="2800" dirty="0" smtClean="0">
                <a:cs typeface="B Nazanin" pitchFamily="2" charset="-78"/>
              </a:rPr>
              <a:t>تراکنش‌هايي که به مرحله انجام (</a:t>
            </a:r>
            <a:r>
              <a:rPr lang="en-US" sz="2800" dirty="0" smtClean="0">
                <a:cs typeface="B Nazanin" pitchFamily="2" charset="-78"/>
              </a:rPr>
              <a:t>commit</a:t>
            </a:r>
            <a:r>
              <a:rPr lang="fa-IR" sz="2800" dirty="0" smtClean="0">
                <a:cs typeface="B Nazanin" pitchFamily="2" charset="-78"/>
              </a:rPr>
              <a:t>) برسند، اثرشان ماندني است و هرگز بطور تصادفي از بين نمي‌رود.</a:t>
            </a:r>
          </a:p>
          <a:p>
            <a:pPr algn="r" rtl="1"/>
            <a:endParaRPr lang="fa-IR" sz="2800" dirty="0" smtClean="0">
              <a:cs typeface="B Nazanin" pitchFamily="2" charset="-78"/>
            </a:endParaRPr>
          </a:p>
          <a:p>
            <a:pPr algn="r" rtl="1"/>
            <a:r>
              <a:rPr lang="fa-IR" sz="2800" dirty="0" smtClean="0">
                <a:cs typeface="B Nazanin" pitchFamily="2" charset="-78"/>
              </a:rPr>
              <a:t>دو عمل يکپارچگي و پايايي توسط واحدي از </a:t>
            </a:r>
            <a:r>
              <a:rPr lang="en-US" sz="2400" dirty="0" smtClean="0">
                <a:cs typeface="B Nazanin" pitchFamily="2" charset="-78"/>
              </a:rPr>
              <a:t>DBMS</a:t>
            </a:r>
            <a:r>
              <a:rPr lang="fa-IR" sz="2800" dirty="0" smtClean="0">
                <a:cs typeface="B Nazanin" pitchFamily="2" charset="-78"/>
              </a:rPr>
              <a:t>‌به نام واحد مديريت بازگرد (</a:t>
            </a:r>
            <a:r>
              <a:rPr lang="en-US" sz="2800" dirty="0" smtClean="0">
                <a:cs typeface="B Nazanin" pitchFamily="2" charset="-78"/>
              </a:rPr>
              <a:t>recovery management</a:t>
            </a:r>
            <a:r>
              <a:rPr lang="fa-IR" sz="2800" dirty="0" smtClean="0">
                <a:cs typeface="B Nazanin" pitchFamily="2" charset="-78"/>
              </a:rPr>
              <a:t>) انجام مي‌گيرد.</a:t>
            </a:r>
          </a:p>
        </p:txBody>
      </p:sp>
    </p:spTree>
    <p:extLst>
      <p:ext uri="{BB962C8B-B14F-4D97-AF65-F5344CB8AC3E}">
        <p14:creationId xmlns:p14="http://schemas.microsoft.com/office/powerpoint/2010/main" val="3704708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مراحل طراحي بانک اطلاعات</a:t>
            </a:r>
            <a:endParaRPr lang="en-US" dirty="0"/>
          </a:p>
        </p:txBody>
      </p:sp>
      <p:sp>
        <p:nvSpPr>
          <p:cNvPr id="3" name="Content Placeholder 2"/>
          <p:cNvSpPr>
            <a:spLocks noGrp="1"/>
          </p:cNvSpPr>
          <p:nvPr>
            <p:ph idx="1"/>
          </p:nvPr>
        </p:nvSpPr>
        <p:spPr/>
        <p:txBody>
          <a:bodyPr>
            <a:normAutofit/>
          </a:bodyPr>
          <a:lstStyle/>
          <a:p>
            <a:pPr marL="514350" indent="-514350" algn="r" rtl="1">
              <a:buFont typeface="+mj-lt"/>
              <a:buAutoNum type="arabicPeriod"/>
            </a:pPr>
            <a:r>
              <a:rPr lang="fa-IR" sz="3200" dirty="0" smtClean="0">
                <a:cs typeface="B Nazanin" pitchFamily="2" charset="-78"/>
              </a:rPr>
              <a:t>بررسي و تجزيه و تحليل</a:t>
            </a:r>
          </a:p>
          <a:p>
            <a:pPr marL="880110" lvl="1" indent="-514350" algn="r" rtl="1"/>
            <a:r>
              <a:rPr lang="fa-IR" sz="2800" dirty="0" smtClean="0">
                <a:cs typeface="B Nazanin" pitchFamily="2" charset="-78"/>
              </a:rPr>
              <a:t>امکان سنجي، شناخت نيازها و ...</a:t>
            </a:r>
          </a:p>
          <a:p>
            <a:pPr marL="514350" indent="-514350" algn="r" rtl="1">
              <a:buFont typeface="+mj-lt"/>
              <a:buAutoNum type="arabicPeriod"/>
            </a:pPr>
            <a:r>
              <a:rPr lang="fa-IR" sz="3200" dirty="0" smtClean="0">
                <a:cs typeface="B Nazanin" pitchFamily="2" charset="-78"/>
              </a:rPr>
              <a:t>طراحي ادراکي عام</a:t>
            </a:r>
          </a:p>
          <a:p>
            <a:pPr marL="880110" lvl="1" indent="-514350" algn="r" rtl="1"/>
            <a:r>
              <a:rPr lang="fa-IR" sz="2800" dirty="0" smtClean="0">
                <a:cs typeface="B Nazanin" pitchFamily="2" charset="-78"/>
              </a:rPr>
              <a:t>طراحي شماتيک مانند مدل </a:t>
            </a:r>
            <a:r>
              <a:rPr lang="en-US" sz="2800" dirty="0" smtClean="0">
                <a:cs typeface="B Nazanin" pitchFamily="2" charset="-78"/>
              </a:rPr>
              <a:t>ER</a:t>
            </a:r>
            <a:endParaRPr lang="fa-IR" sz="2800" dirty="0" smtClean="0">
              <a:cs typeface="B Nazanin" pitchFamily="2" charset="-78"/>
            </a:endParaRPr>
          </a:p>
          <a:p>
            <a:pPr marL="514350" indent="-514350" algn="r" rtl="1">
              <a:buFont typeface="+mj-lt"/>
              <a:buAutoNum type="arabicPeriod"/>
            </a:pPr>
            <a:r>
              <a:rPr lang="fa-IR" sz="3200" dirty="0" smtClean="0">
                <a:cs typeface="B Nazanin" pitchFamily="2" charset="-78"/>
              </a:rPr>
              <a:t>طراحي ادراکي خاص</a:t>
            </a:r>
            <a:endParaRPr lang="en-US" sz="3200" dirty="0" smtClean="0">
              <a:cs typeface="B Nazanin" pitchFamily="2" charset="-78"/>
            </a:endParaRPr>
          </a:p>
          <a:p>
            <a:pPr marL="880110" lvl="1" indent="-514350" algn="r" rtl="1"/>
            <a:r>
              <a:rPr lang="fa-IR" sz="2800" dirty="0" smtClean="0">
                <a:cs typeface="B Nazanin" pitchFamily="2" charset="-78"/>
              </a:rPr>
              <a:t>انتخاب مدل، تبديل شماتيک به ساختار مدل و ...</a:t>
            </a:r>
          </a:p>
          <a:p>
            <a:pPr marL="514350" indent="-514350" algn="r" rtl="1">
              <a:buFont typeface="+mj-lt"/>
              <a:buAutoNum type="arabicPeriod"/>
            </a:pPr>
            <a:r>
              <a:rPr lang="fa-IR" sz="3200" dirty="0" smtClean="0">
                <a:cs typeface="B Nazanin" pitchFamily="2" charset="-78"/>
              </a:rPr>
              <a:t>طراحي فيزيکي</a:t>
            </a:r>
            <a:endParaRPr lang="en-US" sz="3200" dirty="0">
              <a:cs typeface="B Nazanin" pitchFamily="2" charset="-7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جلسه آينده</a:t>
            </a:r>
            <a:endParaRPr lang="en-US" dirty="0"/>
          </a:p>
        </p:txBody>
      </p:sp>
      <p:sp>
        <p:nvSpPr>
          <p:cNvPr id="3" name="Content Placeholder 2"/>
          <p:cNvSpPr>
            <a:spLocks noGrp="1"/>
          </p:cNvSpPr>
          <p:nvPr>
            <p:ph idx="1"/>
          </p:nvPr>
        </p:nvSpPr>
        <p:spPr>
          <a:xfrm>
            <a:off x="457200" y="2571744"/>
            <a:ext cx="8229600" cy="3752856"/>
          </a:xfrm>
        </p:spPr>
        <p:txBody>
          <a:bodyPr>
            <a:normAutofit/>
          </a:bodyPr>
          <a:lstStyle/>
          <a:p>
            <a:pPr algn="r" rtl="1"/>
            <a:r>
              <a:rPr lang="fa-IR" sz="3600" dirty="0" smtClean="0">
                <a:cs typeface="B Nazanin" pitchFamily="2" charset="-78"/>
              </a:rPr>
              <a:t>تصوير ادراکي عام</a:t>
            </a:r>
            <a:endParaRPr lang="en-US" sz="3600" dirty="0">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5"/>
          <p:cNvSpPr>
            <a:spLocks noGrp="1"/>
          </p:cNvSpPr>
          <p:nvPr>
            <p:ph type="sldNum" sz="quarter" idx="4294967295"/>
          </p:nvPr>
        </p:nvSpPr>
        <p:spPr>
          <a:xfrm>
            <a:off x="6553200" y="6245225"/>
            <a:ext cx="2133600" cy="476250"/>
          </a:xfrm>
          <a:prstGeom prst="rect">
            <a:avLst/>
          </a:prstGeom>
        </p:spPr>
        <p:txBody>
          <a:bodyPr/>
          <a:lstStyle/>
          <a:p>
            <a:fld id="{BCE9B28F-421A-432B-9A32-2FBC4CBDDABE}" type="slidenum">
              <a:rPr lang="en-US"/>
              <a:pPr/>
              <a:t>4</a:t>
            </a:fld>
            <a:endParaRPr lang="en-US" dirty="0"/>
          </a:p>
        </p:txBody>
      </p:sp>
      <p:sp>
        <p:nvSpPr>
          <p:cNvPr id="46082" name="Rectangle 2"/>
          <p:cNvSpPr>
            <a:spLocks noGrp="1" noChangeArrowheads="1"/>
          </p:cNvSpPr>
          <p:nvPr>
            <p:ph type="title"/>
          </p:nvPr>
        </p:nvSpPr>
        <p:spPr>
          <a:xfrm>
            <a:off x="3714744" y="0"/>
            <a:ext cx="5210175" cy="838200"/>
          </a:xfrm>
        </p:spPr>
        <p:txBody>
          <a:bodyPr/>
          <a:lstStyle/>
          <a:p>
            <a:pPr algn="r" rtl="1"/>
            <a:r>
              <a:rPr lang="fa-IR" sz="3200" b="1" dirty="0">
                <a:solidFill>
                  <a:srgbClr val="000099"/>
                </a:solidFill>
                <a:effectLst>
                  <a:outerShdw blurRad="38100" dist="38100" dir="2700000" algn="tl">
                    <a:srgbClr val="C0C0C0"/>
                  </a:outerShdw>
                </a:effectLst>
                <a:latin typeface="Times New Roman" pitchFamily="18" charset="0"/>
                <a:cs typeface="B Titr" pitchFamily="2" charset="-78"/>
              </a:rPr>
              <a:t>- </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زمان بندی</a:t>
            </a:r>
            <a:endParaRPr lang="en-GB" sz="3200" b="1"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46094" name="Rectangle 14"/>
          <p:cNvSpPr>
            <a:spLocks noChangeArrowheads="1"/>
          </p:cNvSpPr>
          <p:nvPr/>
        </p:nvSpPr>
        <p:spPr bwMode="auto">
          <a:xfrm>
            <a:off x="2357422" y="428604"/>
            <a:ext cx="5292736" cy="1569660"/>
          </a:xfrm>
          <a:prstGeom prst="rect">
            <a:avLst/>
          </a:prstGeom>
          <a:noFill/>
          <a:ln w="9525">
            <a:noFill/>
            <a:miter lim="800000"/>
            <a:headEnd/>
            <a:tailEnd/>
          </a:ln>
          <a:effectLst/>
        </p:spPr>
        <p:txBody>
          <a:bodyPr wrap="square" anchorCtr="1">
            <a:spAutoFit/>
          </a:bodyPr>
          <a:lstStyle/>
          <a:p>
            <a:pPr algn="r" rtl="1">
              <a:buFont typeface="Wingdings" pitchFamily="2" charset="2"/>
              <a:buChar char=""/>
            </a:pPr>
            <a:r>
              <a:rPr lang="fa-IR" sz="3200" dirty="0" smtClean="0">
                <a:cs typeface="B Nazanin" pitchFamily="2" charset="-78"/>
              </a:rPr>
              <a:t> طول ترم:  شانزده هفته</a:t>
            </a:r>
          </a:p>
          <a:p>
            <a:pPr algn="r" rtl="1">
              <a:buFont typeface="Wingdings" pitchFamily="2" charset="2"/>
              <a:buChar char=""/>
            </a:pPr>
            <a:r>
              <a:rPr lang="fa-IR" sz="3200" dirty="0" smtClean="0">
                <a:cs typeface="B Nazanin" pitchFamily="2" charset="-78"/>
              </a:rPr>
              <a:t> تعطيلات:  2 جلسه</a:t>
            </a:r>
          </a:p>
          <a:p>
            <a:pPr algn="r" rtl="1">
              <a:buFont typeface="Wingdings" pitchFamily="2" charset="2"/>
              <a:buChar char=""/>
            </a:pPr>
            <a:r>
              <a:rPr lang="fa-IR" sz="3200" dirty="0" smtClean="0">
                <a:cs typeface="B Nazanin" pitchFamily="2" charset="-78"/>
              </a:rPr>
              <a:t> تعداد جلسات: 22 جلسه</a:t>
            </a:r>
            <a:endParaRPr lang="en-US" sz="3200" dirty="0">
              <a:cs typeface="B Nazanin" pitchFamily="2" charset="-78"/>
            </a:endParaRPr>
          </a:p>
        </p:txBody>
      </p:sp>
      <p:sp>
        <p:nvSpPr>
          <p:cNvPr id="10" name="Rectangle 9"/>
          <p:cNvSpPr/>
          <p:nvPr/>
        </p:nvSpPr>
        <p:spPr>
          <a:xfrm>
            <a:off x="928662" y="4071942"/>
            <a:ext cx="6858016" cy="2492990"/>
          </a:xfrm>
          <a:prstGeom prst="rect">
            <a:avLst/>
          </a:prstGeom>
        </p:spPr>
        <p:txBody>
          <a:bodyPr wrap="square">
            <a:spAutoFit/>
          </a:bodyPr>
          <a:lstStyle/>
          <a:p>
            <a:pPr lvl="1" algn="r" rtl="1">
              <a:buFont typeface="Wingdings" pitchFamily="2" charset="2"/>
              <a:buChar char=""/>
              <a:defRPr/>
            </a:pPr>
            <a:endParaRPr lang="fa-IR" sz="2000" dirty="0">
              <a:cs typeface="B Nazanin" pitchFamily="2" charset="-78"/>
            </a:endParaRPr>
          </a:p>
          <a:p>
            <a:pPr lvl="1" algn="r" rtl="1">
              <a:buFont typeface="Wingdings" pitchFamily="2" charset="2"/>
              <a:buChar char=""/>
              <a:defRPr/>
            </a:pPr>
            <a:r>
              <a:rPr lang="fa-IR" sz="2400" dirty="0" smtClean="0">
                <a:cs typeface="B Nazanin" pitchFamily="2" charset="-78"/>
              </a:rPr>
              <a:t>تمرین وکوئیز:		</a:t>
            </a:r>
            <a:r>
              <a:rPr lang="fa-IR" sz="2400" dirty="0" smtClean="0">
                <a:cs typeface="B Nazanin" pitchFamily="2" charset="-78"/>
              </a:rPr>
              <a:t>10%+10% </a:t>
            </a:r>
            <a:r>
              <a:rPr lang="fa-IR" sz="2400" dirty="0" smtClean="0">
                <a:cs typeface="B Nazanin" pitchFamily="2" charset="-78"/>
              </a:rPr>
              <a:t>(یکشنبه 12-14)</a:t>
            </a:r>
          </a:p>
          <a:p>
            <a:pPr lvl="1" algn="r" rtl="1">
              <a:buFont typeface="Wingdings" pitchFamily="2" charset="2"/>
              <a:buChar char=""/>
              <a:defRPr/>
            </a:pPr>
            <a:r>
              <a:rPr lang="fa-IR" sz="2400" dirty="0" smtClean="0">
                <a:cs typeface="B Nazanin" pitchFamily="2" charset="-78"/>
              </a:rPr>
              <a:t>ميان ترم:      		</a:t>
            </a:r>
            <a:r>
              <a:rPr lang="fa-IR" sz="2400" dirty="0" smtClean="0">
                <a:cs typeface="B Nazanin" pitchFamily="2" charset="-78"/>
              </a:rPr>
              <a:t>35%    (</a:t>
            </a:r>
            <a:r>
              <a:rPr lang="fa-IR" sz="2400" dirty="0" smtClean="0">
                <a:cs typeface="B Nazanin" pitchFamily="2" charset="-78"/>
              </a:rPr>
              <a:t>یکشنبه 11 آذر</a:t>
            </a:r>
            <a:r>
              <a:rPr lang="fa-IR" sz="2400" dirty="0" smtClean="0">
                <a:cs typeface="B Nazanin" pitchFamily="2" charset="-78"/>
              </a:rPr>
              <a:t>)</a:t>
            </a:r>
            <a:endParaRPr lang="fa-IR" sz="2400" dirty="0" smtClean="0">
              <a:cs typeface="B Nazanin" pitchFamily="2" charset="-78"/>
            </a:endParaRPr>
          </a:p>
          <a:p>
            <a:pPr lvl="1" algn="r" rtl="1">
              <a:buFont typeface="Wingdings" pitchFamily="2" charset="2"/>
              <a:buChar char=""/>
              <a:defRPr/>
            </a:pPr>
            <a:r>
              <a:rPr lang="fa-IR" sz="2400" dirty="0" smtClean="0">
                <a:cs typeface="B Nazanin" pitchFamily="2" charset="-78"/>
              </a:rPr>
              <a:t>پایان ترم</a:t>
            </a:r>
            <a:r>
              <a:rPr lang="fa-IR" sz="2400" dirty="0">
                <a:cs typeface="B Nazanin" pitchFamily="2" charset="-78"/>
              </a:rPr>
              <a:t>:  </a:t>
            </a:r>
            <a:r>
              <a:rPr lang="fa-IR" sz="2400" dirty="0" smtClean="0">
                <a:cs typeface="B Nazanin" pitchFamily="2" charset="-78"/>
              </a:rPr>
              <a:t> 	  	</a:t>
            </a:r>
            <a:r>
              <a:rPr lang="fa-IR" sz="2400" dirty="0" smtClean="0">
                <a:cs typeface="B Nazanin" pitchFamily="2" charset="-78"/>
              </a:rPr>
              <a:t>45%  </a:t>
            </a:r>
            <a:r>
              <a:rPr lang="en-US" sz="2400" dirty="0" smtClean="0">
                <a:cs typeface="B Nazanin" pitchFamily="2" charset="-78"/>
              </a:rPr>
              <a:t> </a:t>
            </a:r>
            <a:r>
              <a:rPr lang="fa-IR" sz="2400" dirty="0" smtClean="0">
                <a:cs typeface="B Nazanin" pitchFamily="2" charset="-78"/>
              </a:rPr>
              <a:t> </a:t>
            </a:r>
            <a:r>
              <a:rPr lang="fa-IR" sz="2400" dirty="0" smtClean="0">
                <a:cs typeface="B Nazanin" pitchFamily="2" charset="-78"/>
              </a:rPr>
              <a:t>(تقویم آموزشی)</a:t>
            </a:r>
          </a:p>
          <a:p>
            <a:pPr lvl="1" algn="r" rtl="1">
              <a:buFont typeface="Wingdings" pitchFamily="2" charset="2"/>
              <a:buChar char=""/>
              <a:defRPr/>
            </a:pPr>
            <a:r>
              <a:rPr lang="fa-IR" sz="2400" dirty="0" smtClean="0">
                <a:cs typeface="B Nazanin" pitchFamily="2" charset="-78"/>
              </a:rPr>
              <a:t>پروژه:			</a:t>
            </a:r>
            <a:r>
              <a:rPr lang="fa-IR" sz="2400" dirty="0" smtClean="0">
                <a:cs typeface="B Nazanin" pitchFamily="2" charset="-78"/>
              </a:rPr>
              <a:t>10%+10%</a:t>
            </a:r>
            <a:endParaRPr lang="fa-IR" sz="2400" dirty="0" smtClean="0">
              <a:cs typeface="B Nazanin" pitchFamily="2" charset="-78"/>
            </a:endParaRPr>
          </a:p>
          <a:p>
            <a:pPr lvl="1" algn="r" rtl="1">
              <a:buFont typeface="Wingdings" pitchFamily="2" charset="2"/>
              <a:buChar char=""/>
              <a:defRPr/>
            </a:pPr>
            <a:r>
              <a:rPr lang="fa-IR" sz="2400" dirty="0" smtClean="0">
                <a:cs typeface="B Nazanin" pitchFamily="2" charset="-78"/>
              </a:rPr>
              <a:t>فوق برنامه	  		10%    (</a:t>
            </a:r>
            <a:r>
              <a:rPr lang="fa-IR" sz="2400" dirty="0" err="1" smtClean="0">
                <a:cs typeface="B Nazanin" pitchFamily="2" charset="-78"/>
              </a:rPr>
              <a:t>اختياري</a:t>
            </a:r>
            <a:r>
              <a:rPr lang="fa-IR" sz="2400" dirty="0" smtClean="0">
                <a:cs typeface="B Nazanin" pitchFamily="2" charset="-78"/>
              </a:rPr>
              <a:t>)</a:t>
            </a:r>
          </a:p>
          <a:p>
            <a:pPr lvl="1" algn="r" rtl="1">
              <a:buFont typeface="Wingdings" pitchFamily="2" charset="2"/>
              <a:buChar char=""/>
              <a:defRPr/>
            </a:pPr>
            <a:r>
              <a:rPr lang="fa-IR" sz="1600" dirty="0" smtClean="0">
                <a:cs typeface="B Nazanin" pitchFamily="2" charset="-78"/>
              </a:rPr>
              <a:t>شرط محاسبه نمرات اختیاری کسب حداقل 50% از مجموع نمرات میان </a:t>
            </a:r>
            <a:r>
              <a:rPr lang="fa-IR" sz="1600" dirty="0" err="1" smtClean="0">
                <a:cs typeface="B Nazanin" pitchFamily="2" charset="-78"/>
              </a:rPr>
              <a:t>ترم</a:t>
            </a:r>
            <a:r>
              <a:rPr lang="fa-IR" sz="1600" dirty="0" smtClean="0">
                <a:cs typeface="B Nazanin" pitchFamily="2" charset="-78"/>
              </a:rPr>
              <a:t> و پایان </a:t>
            </a:r>
            <a:r>
              <a:rPr lang="fa-IR" sz="1600" dirty="0" err="1" smtClean="0">
                <a:cs typeface="B Nazanin" pitchFamily="2" charset="-78"/>
              </a:rPr>
              <a:t>ترم</a:t>
            </a:r>
            <a:r>
              <a:rPr lang="fa-IR" sz="1600" dirty="0" smtClean="0">
                <a:cs typeface="B Nazanin" pitchFamily="2" charset="-78"/>
              </a:rPr>
              <a:t> </a:t>
            </a:r>
            <a:r>
              <a:rPr lang="fa-IR" sz="1600" dirty="0" err="1" smtClean="0">
                <a:cs typeface="B Nazanin" pitchFamily="2" charset="-78"/>
              </a:rPr>
              <a:t>می‌باشد</a:t>
            </a:r>
            <a:r>
              <a:rPr lang="fa-IR" sz="1600" dirty="0" smtClean="0">
                <a:cs typeface="B Nazanin" pitchFamily="2" charset="-78"/>
              </a:rPr>
              <a:t>.</a:t>
            </a:r>
            <a:endParaRPr lang="fa-IR" sz="1600" dirty="0" smtClean="0">
              <a:cs typeface="B Nazanin" pitchFamily="2" charset="-78"/>
            </a:endParaRPr>
          </a:p>
        </p:txBody>
      </p:sp>
      <p:sp>
        <p:nvSpPr>
          <p:cNvPr id="6" name="Rectangle 2"/>
          <p:cNvSpPr txBox="1">
            <a:spLocks noChangeArrowheads="1"/>
          </p:cNvSpPr>
          <p:nvPr/>
        </p:nvSpPr>
        <p:spPr bwMode="auto">
          <a:xfrm>
            <a:off x="6286512" y="3143248"/>
            <a:ext cx="2643174"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0" cap="none" spc="0" normalizeH="0" baseline="0" noProof="0" dirty="0" smtClean="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rPr>
              <a:t>- نحوه</a:t>
            </a:r>
            <a:r>
              <a:rPr kumimoji="0" lang="fa-IR" sz="3200" b="1" i="0" u="none" strike="noStrike" kern="0" cap="none" spc="0" normalizeH="0" noProof="0" dirty="0" smtClean="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rPr>
              <a:t> ارزیابی</a:t>
            </a:r>
            <a:endParaRPr kumimoji="0" lang="en-GB"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endParaRPr>
          </a:p>
        </p:txBody>
      </p:sp>
      <p:sp>
        <p:nvSpPr>
          <p:cNvPr id="12" name="Rectangle 2"/>
          <p:cNvSpPr txBox="1">
            <a:spLocks noChangeArrowheads="1"/>
          </p:cNvSpPr>
          <p:nvPr/>
        </p:nvSpPr>
        <p:spPr bwMode="auto">
          <a:xfrm>
            <a:off x="3719543" y="1876420"/>
            <a:ext cx="5210175"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0" cap="none" spc="0" normalizeH="0" baseline="0" noProof="0" dirty="0" smtClean="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rPr>
              <a:t>- نحوه ارتباط</a:t>
            </a:r>
            <a:endParaRPr kumimoji="0" lang="en-GB"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endParaRPr>
          </a:p>
        </p:txBody>
      </p:sp>
      <p:sp>
        <p:nvSpPr>
          <p:cNvPr id="13" name="Rectangle 12"/>
          <p:cNvSpPr/>
          <p:nvPr/>
        </p:nvSpPr>
        <p:spPr>
          <a:xfrm>
            <a:off x="928662" y="2620028"/>
            <a:ext cx="6286512" cy="646331"/>
          </a:xfrm>
          <a:prstGeom prst="rect">
            <a:avLst/>
          </a:prstGeom>
        </p:spPr>
        <p:txBody>
          <a:bodyPr wrap="square">
            <a:spAutoFit/>
          </a:bodyPr>
          <a:lstStyle/>
          <a:p>
            <a:pPr lvl="1" algn="r" rtl="1">
              <a:buFont typeface="Wingdings" pitchFamily="2" charset="2"/>
              <a:buChar char=""/>
              <a:defRPr/>
            </a:pPr>
            <a:r>
              <a:rPr lang="fa-IR" dirty="0" smtClean="0">
                <a:latin typeface="Times New Roman" panose="02020603050405020304" pitchFamily="18" charset="0"/>
                <a:cs typeface="B Nazanin" panose="00000400000000000000" pitchFamily="2" charset="-78"/>
              </a:rPr>
              <a:t>  سایت دانشگاه</a:t>
            </a:r>
            <a:r>
              <a:rPr lang="en-US" dirty="0" smtClean="0">
                <a:latin typeface="Times New Roman" panose="02020603050405020304" pitchFamily="18" charset="0"/>
                <a:cs typeface="B Nazanin" panose="00000400000000000000" pitchFamily="2" charset="-78"/>
              </a:rPr>
              <a:t> </a:t>
            </a:r>
            <a:r>
              <a:rPr lang="fa-IR" dirty="0" smtClean="0">
                <a:latin typeface="Times New Roman" panose="02020603050405020304" pitchFamily="18" charset="0"/>
                <a:cs typeface="B Nazanin" panose="00000400000000000000" pitchFamily="2" charset="-78"/>
              </a:rPr>
              <a:t> </a:t>
            </a:r>
            <a:r>
              <a:rPr lang="en-US" dirty="0" smtClean="0">
                <a:latin typeface="Times New Roman" panose="02020603050405020304" pitchFamily="18" charset="0"/>
                <a:cs typeface="B Nazanin" panose="00000400000000000000" pitchFamily="2" charset="-78"/>
                <a:hlinkClick r:id="rId3"/>
              </a:rPr>
              <a:t>www.Shahroodut.ac.ir</a:t>
            </a:r>
            <a:endParaRPr lang="fa-IR" dirty="0" smtClean="0">
              <a:latin typeface="Times New Roman" panose="02020603050405020304" pitchFamily="18" charset="0"/>
              <a:cs typeface="B Nazanin" panose="00000400000000000000" pitchFamily="2" charset="-78"/>
            </a:endParaRPr>
          </a:p>
          <a:p>
            <a:pPr lvl="1" algn="r" rtl="1">
              <a:buFont typeface="Wingdings" pitchFamily="2" charset="2"/>
              <a:buChar char=""/>
              <a:defRPr/>
            </a:pPr>
            <a:r>
              <a:rPr lang="fa-IR" dirty="0">
                <a:latin typeface="Times New Roman" panose="02020603050405020304" pitchFamily="18" charset="0"/>
                <a:cs typeface="B Nazanin" panose="00000400000000000000" pitchFamily="2" charset="-78"/>
              </a:rPr>
              <a:t> </a:t>
            </a:r>
            <a:r>
              <a:rPr lang="fa-IR" dirty="0" smtClean="0">
                <a:latin typeface="Times New Roman" panose="02020603050405020304" pitchFamily="18" charset="0"/>
                <a:cs typeface="B Nazanin" panose="00000400000000000000" pitchFamily="2" charset="-78"/>
              </a:rPr>
              <a:t>سایت رکیتا </a:t>
            </a:r>
            <a:r>
              <a:rPr lang="en-US" dirty="0" smtClean="0">
                <a:hlinkClick r:id="rId4"/>
              </a:rPr>
              <a:t>www.rekita.ir</a:t>
            </a:r>
            <a:r>
              <a:rPr lang="en-US" dirty="0" smtClean="0"/>
              <a:t> </a:t>
            </a:r>
            <a:r>
              <a:rPr lang="fa-IR" dirty="0" smtClean="0"/>
              <a:t> </a:t>
            </a:r>
            <a:r>
              <a:rPr lang="fa-IR" dirty="0" smtClean="0">
                <a:solidFill>
                  <a:schemeClr val="bg1">
                    <a:lumMod val="75000"/>
                  </a:schemeClr>
                </a:solidFill>
                <a:latin typeface="Times New Roman" panose="02020603050405020304" pitchFamily="18" charset="0"/>
                <a:cs typeface="B Nazanin" panose="00000400000000000000" pitchFamily="2" charset="-78"/>
              </a:rPr>
              <a:t>(کد درس: </a:t>
            </a:r>
            <a:r>
              <a:rPr lang="en-US" dirty="0" smtClean="0">
                <a:solidFill>
                  <a:schemeClr val="bg1">
                    <a:lumMod val="75000"/>
                  </a:schemeClr>
                </a:solidFill>
                <a:latin typeface="Times New Roman" panose="02020603050405020304" pitchFamily="18" charset="0"/>
                <a:cs typeface="B Nazanin" panose="00000400000000000000" pitchFamily="2" charset="-78"/>
              </a:rPr>
              <a:t>db962</a:t>
            </a:r>
            <a:r>
              <a:rPr lang="fa-IR" dirty="0" smtClean="0">
                <a:solidFill>
                  <a:schemeClr val="bg1">
                    <a:lumMod val="75000"/>
                  </a:schemeClr>
                </a:solidFill>
                <a:latin typeface="Times New Roman" panose="02020603050405020304" pitchFamily="18" charset="0"/>
                <a:cs typeface="B Nazanin" panose="00000400000000000000" pitchFamily="2" charset="-78"/>
              </a:rPr>
              <a:t>)</a:t>
            </a:r>
          </a:p>
        </p:txBody>
      </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96086"/>
          </a:xfrm>
        </p:spPr>
        <p:txBody>
          <a:bodyPr>
            <a:normAutofit fontScale="90000"/>
          </a:bodyPr>
          <a:lstStyle/>
          <a:p>
            <a:pPr algn="ctr"/>
            <a:r>
              <a:rPr lang="fa-IR" dirty="0" smtClean="0">
                <a:cs typeface="B Traffic" panose="00000400000000000000" pitchFamily="2" charset="-78"/>
              </a:rPr>
              <a:t>فهرست مطالب</a:t>
            </a:r>
            <a:endParaRPr lang="en-US" dirty="0">
              <a:cs typeface="B Traffic" panose="00000400000000000000" pitchFamily="2" charset="-78"/>
            </a:endParaRPr>
          </a:p>
        </p:txBody>
      </p:sp>
      <p:sp>
        <p:nvSpPr>
          <p:cNvPr id="3" name="Content Placeholder 2"/>
          <p:cNvSpPr>
            <a:spLocks noGrp="1"/>
          </p:cNvSpPr>
          <p:nvPr>
            <p:ph idx="1"/>
          </p:nvPr>
        </p:nvSpPr>
        <p:spPr/>
        <p:txBody>
          <a:bodyPr>
            <a:normAutofit/>
          </a:bodyPr>
          <a:lstStyle/>
          <a:p>
            <a:pPr algn="r" rtl="1"/>
            <a:r>
              <a:rPr lang="fa-IR" sz="3600" dirty="0" smtClean="0">
                <a:cs typeface="B Nazanin" pitchFamily="2" charset="-78"/>
              </a:rPr>
              <a:t>بانک اطلاعات چيست؟</a:t>
            </a:r>
          </a:p>
          <a:p>
            <a:pPr algn="r" rtl="1"/>
            <a:r>
              <a:rPr lang="fa-IR" sz="3600" dirty="0" smtClean="0">
                <a:cs typeface="B Nazanin" pitchFamily="2" charset="-78"/>
              </a:rPr>
              <a:t>تصوير ادراکي عام (مدل </a:t>
            </a:r>
            <a:r>
              <a:rPr lang="en-US" sz="3600" dirty="0" smtClean="0">
                <a:cs typeface="B Nazanin" pitchFamily="2" charset="-78"/>
              </a:rPr>
              <a:t>ER</a:t>
            </a:r>
            <a:r>
              <a:rPr lang="fa-IR" sz="3600" dirty="0" smtClean="0">
                <a:cs typeface="B Nazanin" pitchFamily="2" charset="-78"/>
              </a:rPr>
              <a:t>)</a:t>
            </a:r>
          </a:p>
          <a:p>
            <a:pPr algn="r" rtl="1"/>
            <a:r>
              <a:rPr lang="fa-IR" sz="3600" dirty="0" smtClean="0">
                <a:cs typeface="B Nazanin" pitchFamily="2" charset="-78"/>
              </a:rPr>
              <a:t>مباني نظري مدل رابطه‌اي (جبر رابطه‌اي)</a:t>
            </a:r>
          </a:p>
          <a:p>
            <a:pPr algn="r" rtl="1"/>
            <a:r>
              <a:rPr lang="fa-IR" sz="3600" dirty="0" smtClean="0">
                <a:cs typeface="B Nazanin" pitchFamily="2" charset="-78"/>
              </a:rPr>
              <a:t>زبان پرس و جوي </a:t>
            </a:r>
            <a:r>
              <a:rPr lang="en-US" sz="3600" dirty="0" smtClean="0">
                <a:cs typeface="B Nazanin" pitchFamily="2" charset="-78"/>
              </a:rPr>
              <a:t>SQL</a:t>
            </a:r>
          </a:p>
          <a:p>
            <a:pPr algn="r" rtl="1"/>
            <a:r>
              <a:rPr lang="fa-IR" sz="3600" dirty="0" smtClean="0">
                <a:cs typeface="B Nazanin" pitchFamily="2" charset="-78"/>
              </a:rPr>
              <a:t>وابستگي و نرمال‌سازي</a:t>
            </a:r>
            <a:endParaRPr lang="en-US" sz="3600" dirty="0">
              <a:cs typeface="B Nazanin"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sz="3600" dirty="0" smtClean="0">
                <a:cs typeface="B Nazanin" pitchFamily="2" charset="-78"/>
              </a:rPr>
              <a:t>پروژه:</a:t>
            </a:r>
          </a:p>
          <a:p>
            <a:pPr lvl="1" algn="r" rtl="1"/>
            <a:r>
              <a:rPr lang="fa-IR" sz="3000" dirty="0" smtClean="0">
                <a:cs typeface="B Nazanin" pitchFamily="2" charset="-78"/>
              </a:rPr>
              <a:t>طراحي و پياده‌سازي يک بانک اطلاعات (بصورت گروهی)</a:t>
            </a:r>
          </a:p>
          <a:p>
            <a:pPr lvl="1" algn="r" rtl="1"/>
            <a:endParaRPr lang="fa-IR" sz="3400" dirty="0" smtClean="0">
              <a:cs typeface="B Nazanin" pitchFamily="2" charset="-78"/>
            </a:endParaRPr>
          </a:p>
          <a:p>
            <a:pPr algn="r" rtl="1"/>
            <a:r>
              <a:rPr lang="fa-IR" sz="3600" dirty="0" smtClean="0">
                <a:cs typeface="B Nazanin" pitchFamily="2" charset="-78"/>
              </a:rPr>
              <a:t>فوق برنامه</a:t>
            </a:r>
          </a:p>
          <a:p>
            <a:pPr lvl="1" algn="r" rtl="1"/>
            <a:r>
              <a:rPr lang="fa-IR" sz="3400" dirty="0" smtClean="0">
                <a:cs typeface="B Nazanin" pitchFamily="2" charset="-78"/>
              </a:rPr>
              <a:t>معرفی پايگاه داده هاي</a:t>
            </a:r>
            <a:r>
              <a:rPr lang="en-US" sz="3400" dirty="0" smtClean="0">
                <a:cs typeface="B Nazanin" pitchFamily="2" charset="-78"/>
              </a:rPr>
              <a:t> NOSQL </a:t>
            </a:r>
          </a:p>
          <a:p>
            <a:pPr lvl="1" algn="r" rtl="1"/>
            <a:r>
              <a:rPr lang="en-US" sz="3400" dirty="0">
                <a:cs typeface="B Nazanin" pitchFamily="2" charset="-78"/>
              </a:rPr>
              <a:t> </a:t>
            </a:r>
            <a:r>
              <a:rPr lang="fa-IR" sz="3400" dirty="0" smtClean="0">
                <a:cs typeface="B Nazanin" pitchFamily="2" charset="-78"/>
              </a:rPr>
              <a:t>سایر مواردی که در کلاس مطرح می</a:t>
            </a:r>
            <a:r>
              <a:rPr lang="fa-IR" sz="1000" dirty="0" smtClean="0">
                <a:cs typeface="B Nazanin" pitchFamily="2" charset="-78"/>
              </a:rPr>
              <a:t> </a:t>
            </a:r>
            <a:r>
              <a:rPr lang="fa-IR" sz="3400" dirty="0" smtClean="0">
                <a:cs typeface="B Nazanin" pitchFamily="2" charset="-78"/>
              </a:rPr>
              <a:t>گردد.</a:t>
            </a:r>
          </a:p>
          <a:p>
            <a:pPr lvl="1" algn="r" rtl="1"/>
            <a:endParaRPr lang="fa-IR" sz="3400" dirty="0" smtClean="0">
              <a:cs typeface="B Nazanin"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5110178"/>
          </a:xfrm>
        </p:spPr>
        <p:txBody>
          <a:bodyPr>
            <a:normAutofit fontScale="77500" lnSpcReduction="20000"/>
          </a:bodyPr>
          <a:lstStyle/>
          <a:p>
            <a:pPr algn="r" rtl="1"/>
            <a:r>
              <a:rPr lang="fa-IR" sz="3600" dirty="0" smtClean="0">
                <a:solidFill>
                  <a:srgbClr val="FF0000"/>
                </a:solidFill>
                <a:cs typeface="B Nazanin" pitchFamily="2" charset="-78"/>
              </a:rPr>
              <a:t>پروژه:</a:t>
            </a:r>
          </a:p>
          <a:p>
            <a:pPr lvl="1" algn="r" rtl="1"/>
            <a:r>
              <a:rPr lang="fa-IR" sz="3400" dirty="0" smtClean="0">
                <a:solidFill>
                  <a:srgbClr val="C00000"/>
                </a:solidFill>
                <a:cs typeface="B Nazanin" pitchFamily="2" charset="-78"/>
              </a:rPr>
              <a:t>طراحي و پياده‌سازي يک بانک اطلاعات</a:t>
            </a:r>
          </a:p>
          <a:p>
            <a:pPr marL="636588" lvl="1" indent="-457200" algn="r" rtl="1">
              <a:buFont typeface="+mj-lt"/>
              <a:buAutoNum type="arabicPeriod"/>
            </a:pPr>
            <a:r>
              <a:rPr lang="fa-IR" sz="3300" dirty="0" smtClean="0">
                <a:solidFill>
                  <a:srgbClr val="7030A0"/>
                </a:solidFill>
                <a:cs typeface="B Nazanin" pitchFamily="2" charset="-78"/>
              </a:rPr>
              <a:t>تشکيل گروه‌هاي 3 نفره و انتخاب موضوع و نوع پیاده سازی به همراه خلاصه پروژه (4 مهر- بصورت تایپ شده در کاغذ </a:t>
            </a:r>
            <a:r>
              <a:rPr lang="en-US" sz="3300" dirty="0" smtClean="0">
                <a:solidFill>
                  <a:srgbClr val="7030A0"/>
                </a:solidFill>
                <a:cs typeface="B Nazanin" pitchFamily="2" charset="-78"/>
              </a:rPr>
              <a:t>A4</a:t>
            </a:r>
            <a:r>
              <a:rPr lang="fa-IR" sz="3300" dirty="0" smtClean="0">
                <a:solidFill>
                  <a:srgbClr val="7030A0"/>
                </a:solidFill>
                <a:cs typeface="B Nazanin" pitchFamily="2" charset="-78"/>
              </a:rPr>
              <a:t>) 0.25 </a:t>
            </a:r>
          </a:p>
          <a:p>
            <a:pPr marL="636588" lvl="1" indent="-457200" algn="r" rtl="1">
              <a:buFont typeface="+mj-lt"/>
              <a:buAutoNum type="arabicPeriod"/>
            </a:pPr>
            <a:r>
              <a:rPr lang="fa-IR" sz="3400" dirty="0" smtClean="0">
                <a:solidFill>
                  <a:srgbClr val="7030A0"/>
                </a:solidFill>
                <a:cs typeface="B Nazanin" pitchFamily="2" charset="-78"/>
              </a:rPr>
              <a:t>گزارش اول، نمودار </a:t>
            </a:r>
            <a:r>
              <a:rPr lang="en-US" sz="2800" dirty="0" smtClean="0">
                <a:solidFill>
                  <a:srgbClr val="7030A0"/>
                </a:solidFill>
                <a:cs typeface="B Nazanin" pitchFamily="2" charset="-78"/>
              </a:rPr>
              <a:t>EER</a:t>
            </a:r>
            <a:r>
              <a:rPr lang="fa-IR" sz="2800" dirty="0" smtClean="0">
                <a:solidFill>
                  <a:srgbClr val="7030A0"/>
                </a:solidFill>
                <a:cs typeface="B Nazanin" pitchFamily="2" charset="-78"/>
              </a:rPr>
              <a:t> </a:t>
            </a:r>
            <a:r>
              <a:rPr lang="fa-IR" sz="3400" dirty="0" smtClean="0">
                <a:solidFill>
                  <a:srgbClr val="7030A0"/>
                </a:solidFill>
                <a:cs typeface="B Nazanin" pitchFamily="2" charset="-78"/>
              </a:rPr>
              <a:t>پروژه و جداول استخراج شده از نمودار (18 مهر) 0/5 </a:t>
            </a:r>
          </a:p>
          <a:p>
            <a:pPr marL="636588" lvl="1" indent="-457200" algn="r" rtl="1">
              <a:buFont typeface="+mj-lt"/>
              <a:buAutoNum type="arabicPeriod"/>
            </a:pPr>
            <a:r>
              <a:rPr lang="fa-IR" sz="3400" dirty="0" smtClean="0">
                <a:solidFill>
                  <a:srgbClr val="7030A0"/>
                </a:solidFill>
                <a:cs typeface="B Nazanin" pitchFamily="2" charset="-78"/>
              </a:rPr>
              <a:t> گزارش دوم، طرح نیازمندیهای کاربران این سیستم بصورت پرسش و پاسخ به آنها با استفاده از عملگرهای جبر رابطه‌اي  (14 آبان) 0/5</a:t>
            </a:r>
          </a:p>
          <a:p>
            <a:pPr marL="636588" lvl="1" indent="-457200" algn="r" rtl="1">
              <a:buFont typeface="+mj-lt"/>
              <a:buAutoNum type="arabicPeriod"/>
            </a:pPr>
            <a:r>
              <a:rPr lang="fa-IR" sz="3400" dirty="0" smtClean="0">
                <a:solidFill>
                  <a:srgbClr val="7030A0"/>
                </a:solidFill>
                <a:cs typeface="B Nazanin" pitchFamily="2" charset="-78"/>
              </a:rPr>
              <a:t>گزارش سوم، پياده‌سازي بانک اطلاعات و جداول، به همراه پرس‌وجوهاي </a:t>
            </a:r>
            <a:r>
              <a:rPr lang="en-US" sz="3100" dirty="0" smtClean="0">
                <a:solidFill>
                  <a:srgbClr val="7030A0"/>
                </a:solidFill>
                <a:cs typeface="B Nazanin" pitchFamily="2" charset="-78"/>
              </a:rPr>
              <a:t>SQL</a:t>
            </a:r>
            <a:r>
              <a:rPr lang="fa-IR" sz="3100" dirty="0" smtClean="0">
                <a:solidFill>
                  <a:srgbClr val="7030A0"/>
                </a:solidFill>
                <a:cs typeface="B Nazanin" pitchFamily="2" charset="-78"/>
              </a:rPr>
              <a:t> بر اساس</a:t>
            </a:r>
            <a:r>
              <a:rPr lang="fa-IR" sz="3400" dirty="0" smtClean="0">
                <a:solidFill>
                  <a:srgbClr val="7030A0"/>
                </a:solidFill>
                <a:cs typeface="B Nazanin" pitchFamily="2" charset="-78"/>
              </a:rPr>
              <a:t>گزارش دوم (3 دی) 0/75</a:t>
            </a:r>
          </a:p>
          <a:p>
            <a:pPr marL="636588" lvl="1" indent="-457200" algn="r" rtl="1">
              <a:buFont typeface="+mj-lt"/>
              <a:buAutoNum type="arabicPeriod"/>
            </a:pPr>
            <a:r>
              <a:rPr lang="fa-IR" sz="3400" dirty="0" smtClean="0">
                <a:solidFill>
                  <a:srgbClr val="7030A0"/>
                </a:solidFill>
                <a:cs typeface="B Nazanin" pitchFamily="2" charset="-78"/>
              </a:rPr>
              <a:t>ایجاد واسط کاربر – اختیاری (بعد از امتحانات) 1</a:t>
            </a:r>
          </a:p>
          <a:p>
            <a:pPr marL="636588" lvl="1" indent="-457200" algn="r" rtl="1"/>
            <a:r>
              <a:rPr lang="fa-IR" sz="3400" dirty="0" smtClean="0">
                <a:solidFill>
                  <a:schemeClr val="bg2">
                    <a:lumMod val="10000"/>
                  </a:schemeClr>
                </a:solidFill>
                <a:cs typeface="B Nazanin" pitchFamily="2" charset="-78"/>
              </a:rPr>
              <a:t>گزارش 2، 3 و 4 ارسال از طریق سایت رکیتا.</a:t>
            </a:r>
          </a:p>
          <a:p>
            <a:pPr marL="636588" lvl="1" indent="-457200" algn="r" rtl="1"/>
            <a:r>
              <a:rPr lang="fa-IR" sz="3400" dirty="0" smtClean="0">
                <a:solidFill>
                  <a:schemeClr val="bg2">
                    <a:lumMod val="10000"/>
                  </a:schemeClr>
                </a:solidFill>
                <a:cs typeface="B Nazanin" pitchFamily="2" charset="-78"/>
              </a:rPr>
              <a:t>مرحله 4 و 5 ارایه بصورت حضوری- حضور تمام افراد گروه الزامی است.</a:t>
            </a:r>
          </a:p>
        </p:txBody>
      </p:sp>
    </p:spTree>
    <p:extLst>
      <p:ext uri="{BB962C8B-B14F-4D97-AF65-F5344CB8AC3E}">
        <p14:creationId xmlns:p14="http://schemas.microsoft.com/office/powerpoint/2010/main" val="150809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2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20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ctr" rtl="1">
              <a:buNone/>
            </a:pPr>
            <a:r>
              <a:rPr lang="fa-IR" sz="5400" dirty="0" smtClean="0">
                <a:cs typeface="B Nazanin" pitchFamily="2" charset="-78"/>
              </a:rPr>
              <a:t>بانک اطلاعات چيست؟</a:t>
            </a:r>
            <a:endParaRPr lang="en-US" sz="5400" dirty="0">
              <a:cs typeface="B Nazanin"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800" dirty="0" smtClean="0">
                <a:cs typeface="B Nazanin" pitchFamily="2" charset="-78"/>
              </a:rPr>
              <a:t>مقدمه</a:t>
            </a:r>
            <a:endParaRPr lang="en-US" dirty="0"/>
          </a:p>
        </p:txBody>
      </p:sp>
      <p:sp>
        <p:nvSpPr>
          <p:cNvPr id="3" name="Content Placeholder 2"/>
          <p:cNvSpPr>
            <a:spLocks noGrp="1"/>
          </p:cNvSpPr>
          <p:nvPr>
            <p:ph idx="1"/>
          </p:nvPr>
        </p:nvSpPr>
        <p:spPr/>
        <p:txBody>
          <a:bodyPr>
            <a:normAutofit/>
          </a:bodyPr>
          <a:lstStyle/>
          <a:p>
            <a:pPr algn="r" rtl="1"/>
            <a:r>
              <a:rPr lang="fa-IR" sz="2800" dirty="0" smtClean="0">
                <a:cs typeface="B Nazanin" pitchFamily="2" charset="-78"/>
              </a:rPr>
              <a:t>در ابتدا کاربران  مستقيماً با سخت افزار کار مي‌کردند و داده‌ها را روي آنها ذخيره و بازيابي مي‌کردند.</a:t>
            </a:r>
          </a:p>
          <a:p>
            <a:pPr algn="r" rtl="1"/>
            <a:r>
              <a:rPr lang="fa-IR" sz="2800" dirty="0" smtClean="0">
                <a:cs typeface="B Nazanin" pitchFamily="2" charset="-78"/>
              </a:rPr>
              <a:t>با گذشت زمان نرم‌افزارهاي شيوه دستيابي  بوجود آمد که رابط بين کاربر و کامپيوتر بود.(اين نرم افزار مديريت ذخيره و بازيابي را به عهده داشتند)</a:t>
            </a:r>
          </a:p>
          <a:p>
            <a:pPr algn="r" rtl="1"/>
            <a:r>
              <a:rPr lang="fa-IR" sz="2800" dirty="0" smtClean="0">
                <a:cs typeface="B Nazanin" pitchFamily="2" charset="-78"/>
              </a:rPr>
              <a:t>انقلاب بانک اطلاعات در اوايل دهه 1970 باعث ايجاد ”نظام مديريت بانک اطلاعات“ </a:t>
            </a:r>
            <a:r>
              <a:rPr lang="en-US" sz="2800" dirty="0" smtClean="0">
                <a:cs typeface="B Nazanin" pitchFamily="2" charset="-78"/>
              </a:rPr>
              <a:t>Database Management System</a:t>
            </a:r>
            <a:r>
              <a:rPr lang="fa-IR" sz="2800" dirty="0" smtClean="0">
                <a:cs typeface="B Nazanin" pitchFamily="2" charset="-78"/>
              </a:rPr>
              <a:t> (</a:t>
            </a:r>
            <a:r>
              <a:rPr lang="en-US" sz="2800" dirty="0" smtClean="0">
                <a:cs typeface="B Nazanin" pitchFamily="2" charset="-78"/>
              </a:rPr>
              <a:t>DBMS</a:t>
            </a:r>
            <a:r>
              <a:rPr lang="fa-IR" sz="2800" dirty="0" smtClean="0">
                <a:cs typeface="B Nazanin" pitchFamily="2" charset="-78"/>
              </a:rPr>
              <a:t>) گرديد. (هرگونه دسترسي به داده‌ها توسط آن صورت مي‌پذيرد.)</a:t>
            </a:r>
          </a:p>
          <a:p>
            <a:pPr algn="r" rtl="1"/>
            <a:endParaRPr lang="en-US" sz="2800" dirty="0">
              <a:cs typeface="B Nazanin"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6696</TotalTime>
  <Words>1251</Words>
  <Application>Microsoft Office PowerPoint</Application>
  <PresentationFormat>On-screen Show (4:3)</PresentationFormat>
  <Paragraphs>176</Paragraphs>
  <Slides>32</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32</vt:i4>
      </vt:variant>
    </vt:vector>
  </HeadingPairs>
  <TitlesOfParts>
    <vt:vector size="44" baseType="lpstr">
      <vt:lpstr>%Nazani</vt:lpstr>
      <vt:lpstr>B Nazanin</vt:lpstr>
      <vt:lpstr>B Titr</vt:lpstr>
      <vt:lpstr>B Traffic</vt:lpstr>
      <vt:lpstr>Calibri</vt:lpstr>
      <vt:lpstr>Constantia</vt:lpstr>
      <vt:lpstr>Majalla UI</vt:lpstr>
      <vt:lpstr>Times New Roman</vt:lpstr>
      <vt:lpstr>Traditional Arabic</vt:lpstr>
      <vt:lpstr>Wingdings</vt:lpstr>
      <vt:lpstr>Wingdings 2</vt:lpstr>
      <vt:lpstr>Flow</vt:lpstr>
      <vt:lpstr>PowerPoint Presentation</vt:lpstr>
      <vt:lpstr>PowerPoint Presentation</vt:lpstr>
      <vt:lpstr>PowerPoint Presentation</vt:lpstr>
      <vt:lpstr>- زمان بندی</vt:lpstr>
      <vt:lpstr>فهرست مطالب</vt:lpstr>
      <vt:lpstr>PowerPoint Presentation</vt:lpstr>
      <vt:lpstr>PowerPoint Presentation</vt:lpstr>
      <vt:lpstr>PowerPoint Presentation</vt:lpstr>
      <vt:lpstr>مقدمه</vt:lpstr>
      <vt:lpstr>مقدمه</vt:lpstr>
      <vt:lpstr>انواع کاربر در DBMS</vt:lpstr>
      <vt:lpstr>Data Base Administrator (DBA)</vt:lpstr>
      <vt:lpstr> كاربر برنامه‌نويس يا DataBaseProgramer (DBP)</vt:lpstr>
      <vt:lpstr>كاربر نهايي (End User)</vt:lpstr>
      <vt:lpstr>PowerPoint Presentation</vt:lpstr>
      <vt:lpstr>معماری سيستم بانك اطلاعاتی ANSI /Sparc : </vt:lpstr>
      <vt:lpstr>PowerPoint Presentation</vt:lpstr>
      <vt:lpstr>ديد خارجي، ديد خاص هر گروه ازكاربران است به داده‌های ذخيره شده در بانك اطلاعاتي0  يعني اينكه هر كاربر چه قسمتهايي از بانك اطلاعات را اجازه دارد ببيند و چه كارهايي روي آن قسمتها مي‌تواند انجام دهد.(امنيت) اصل اول بانك اطلاعات اين اصل مي‌گويد به هر كس همان مقدار اطلاعات بده كه لازم دارد نه بيشتر  هر گروه ازكاربران ديد خاص خود را دارند و همچنين چند كاربر می‌توانند دارای ديد يكسانی باشند. ديد خارجی نزديك‌ترين سطح به كاربران نهايي است.  </vt:lpstr>
      <vt:lpstr>PowerPoint Presentation</vt:lpstr>
      <vt:lpstr>PowerPoint Presentation</vt:lpstr>
      <vt:lpstr>در اين سطح يا ديد در واقع فايلهای محيط فيزيكی از نظر محتوا، ساختار و استراتژی دستيابی، تعريف می‌شوند. در شمای داخلی، انواع ركوردها، فايلها، صفات خاصه شاخص (استراتژی دستيابی)، نحوه نمايش و تشريح ركوردهای ذخيره شده در فايل، توالی ركوردها، تخصيص فضای ذخيره‌سازی برای داده‌ها، محل ركورد،‌ فشردگی داده‌ای و تكنيكهای رمزگذاری داده‌ها تشريح می‌شوند. در يک سيستم بانک اطلاعاتی، کاربران اساسا به مسائل اين سطح نمی پردازند. سطح داخلی نزديكترين سطح به رسانه ذخيره‌سازی فيزيكی است  </vt:lpstr>
      <vt:lpstr>مدل‌هاي بانک اطلاعات</vt:lpstr>
      <vt:lpstr>مدل رابطه‌اي</vt:lpstr>
      <vt:lpstr>امنيت و جامعيت</vt:lpstr>
      <vt:lpstr>تراکنش (transaction)</vt:lpstr>
      <vt:lpstr>خواص ACID</vt:lpstr>
      <vt:lpstr>يکپارچگي (atomicity)</vt:lpstr>
      <vt:lpstr>همخواني (consistency)</vt:lpstr>
      <vt:lpstr>انزوا (isolation)</vt:lpstr>
      <vt:lpstr>پايايي (durability)</vt:lpstr>
      <vt:lpstr>مراحل طراحي بانک اطلاعات</vt:lpstr>
      <vt:lpstr>جلسه آينده</vt:lpstr>
    </vt:vector>
  </TitlesOfParts>
  <Company>NONE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CHANGE_ME</dc:creator>
  <cp:lastModifiedBy>Windows User</cp:lastModifiedBy>
  <cp:revision>86</cp:revision>
  <dcterms:created xsi:type="dcterms:W3CDTF">2011-10-03T00:31:45Z</dcterms:created>
  <dcterms:modified xsi:type="dcterms:W3CDTF">2018-09-16T09:35:06Z</dcterms:modified>
</cp:coreProperties>
</file>