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91" r:id="rId2"/>
    <p:sldId id="256" r:id="rId3"/>
    <p:sldId id="302" r:id="rId4"/>
    <p:sldId id="303" r:id="rId5"/>
    <p:sldId id="304" r:id="rId6"/>
    <p:sldId id="305" r:id="rId7"/>
    <p:sldId id="326" r:id="rId8"/>
    <p:sldId id="306" r:id="rId9"/>
    <p:sldId id="307" r:id="rId10"/>
    <p:sldId id="308" r:id="rId11"/>
    <p:sldId id="309" r:id="rId12"/>
    <p:sldId id="310" r:id="rId13"/>
    <p:sldId id="311" r:id="rId14"/>
    <p:sldId id="312" r:id="rId15"/>
    <p:sldId id="313" r:id="rId16"/>
    <p:sldId id="314" r:id="rId17"/>
    <p:sldId id="315" r:id="rId18"/>
    <p:sldId id="316" r:id="rId19"/>
    <p:sldId id="317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5" d="100"/>
          <a:sy n="55" d="100"/>
        </p:scale>
        <p:origin x="-93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BFBEBD-F899-4E87-AA2C-1331B57BBF05}" type="datetimeFigureOut">
              <a:rPr lang="en-US" smtClean="0"/>
              <a:pPr/>
              <a:t>1/1/2002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DF49E9-6D53-4A39-892E-95A0B8D4F5C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148462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1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B Titr" pitchFamily="2" charset="-78"/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  <a:cs typeface="B Traffic" pitchFamily="2" charset="-78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dirty="0" smtClean="0"/>
              <a:t>Click to edit Master subtitle style</a:t>
            </a:r>
            <a:endParaRPr kumimoji="0" lang="en-US" dirty="0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1/1/2002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cs typeface="B Traffic" pitchFamily="2" charset="-78"/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cs typeface="B Nazanin" pitchFamily="2" charset="-78"/>
              </a:defRPr>
            </a:lvl1pPr>
            <a:lvl2pPr>
              <a:defRPr>
                <a:cs typeface="B Nazanin" pitchFamily="2" charset="-78"/>
              </a:defRPr>
            </a:lvl2pPr>
            <a:lvl3pPr>
              <a:defRPr>
                <a:cs typeface="B Nazanin" pitchFamily="2" charset="-78"/>
              </a:defRPr>
            </a:lvl3pPr>
            <a:lvl4pPr>
              <a:defRPr>
                <a:cs typeface="B Nazanin" pitchFamily="2" charset="-78"/>
              </a:defRPr>
            </a:lvl4pPr>
            <a:lvl5pPr>
              <a:defRPr>
                <a:cs typeface="B Nazanin" pitchFamily="2" charset="-78"/>
              </a:defRPr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1/1/2002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>
            <a:lvl1pPr>
              <a:defRPr>
                <a:cs typeface="B Nazanin" pitchFamily="2" charset="-78"/>
              </a:defRPr>
            </a:lvl1pPr>
            <a:lvl2pPr>
              <a:defRPr>
                <a:cs typeface="B Nazanin" pitchFamily="2" charset="-78"/>
              </a:defRPr>
            </a:lvl2pPr>
            <a:lvl3pPr>
              <a:defRPr>
                <a:cs typeface="B Nazanin" pitchFamily="2" charset="-78"/>
              </a:defRPr>
            </a:lvl3pPr>
            <a:lvl4pPr>
              <a:defRPr>
                <a:cs typeface="B Nazanin" pitchFamily="2" charset="-78"/>
              </a:defRPr>
            </a:lvl4pPr>
            <a:lvl5pPr>
              <a:defRPr>
                <a:cs typeface="B Nazanin" pitchFamily="2" charset="-78"/>
              </a:defRPr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1/1/2002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Segoe UI" panose="020B0502040204020203" pitchFamily="34" charset="0"/>
                <a:cs typeface="B Nazanin" panose="00000400000000000000" pitchFamily="2" charset="-78"/>
              </a:defRPr>
            </a:lvl1pPr>
            <a:lvl2pPr>
              <a:defRPr>
                <a:latin typeface="Segoe UI" panose="020B0502040204020203" pitchFamily="34" charset="0"/>
                <a:cs typeface="B Nazanin" panose="00000400000000000000" pitchFamily="2" charset="-78"/>
              </a:defRPr>
            </a:lvl2pPr>
            <a:lvl3pPr>
              <a:defRPr>
                <a:latin typeface="Segoe UI" panose="020B0502040204020203" pitchFamily="34" charset="0"/>
                <a:cs typeface="B Nazanin" panose="00000400000000000000" pitchFamily="2" charset="-78"/>
              </a:defRPr>
            </a:lvl3pPr>
            <a:lvl4pPr>
              <a:defRPr>
                <a:latin typeface="Segoe UI" panose="020B0502040204020203" pitchFamily="34" charset="0"/>
                <a:cs typeface="B Nazanin" panose="00000400000000000000" pitchFamily="2" charset="-78"/>
              </a:defRPr>
            </a:lvl4pPr>
            <a:lvl5pPr>
              <a:defRPr>
                <a:latin typeface="Segoe UI" panose="020B0502040204020203" pitchFamily="34" charset="0"/>
                <a:cs typeface="B Nazanin" panose="00000400000000000000" pitchFamily="2" charset="-78"/>
              </a:defRPr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1/1/2002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r" rtl="1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B Titr" pitchFamily="2" charset="-78"/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  <a:cs typeface="B Traffic" pitchFamily="2" charset="-78"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1/1/2002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>
                <a:cs typeface="B Traffic" pitchFamily="2" charset="-78"/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>
                <a:cs typeface="B Nazanin" pitchFamily="2" charset="-78"/>
              </a:defRPr>
            </a:lvl1pPr>
            <a:lvl2pPr>
              <a:defRPr sz="2400">
                <a:cs typeface="B Nazanin" pitchFamily="2" charset="-78"/>
              </a:defRPr>
            </a:lvl2pPr>
            <a:lvl3pPr>
              <a:defRPr sz="2000">
                <a:cs typeface="B Nazanin" pitchFamily="2" charset="-78"/>
              </a:defRPr>
            </a:lvl3pPr>
            <a:lvl4pPr>
              <a:defRPr sz="1800">
                <a:cs typeface="B Nazanin" pitchFamily="2" charset="-78"/>
              </a:defRPr>
            </a:lvl4pPr>
            <a:lvl5pPr>
              <a:defRPr sz="1800">
                <a:cs typeface="B Nazanin" pitchFamily="2" charset="-78"/>
              </a:defRPr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>
                <a:cs typeface="B Nazanin" pitchFamily="2" charset="-78"/>
              </a:defRPr>
            </a:lvl1pPr>
            <a:lvl2pPr>
              <a:defRPr sz="2400">
                <a:cs typeface="B Nazanin" pitchFamily="2" charset="-78"/>
              </a:defRPr>
            </a:lvl2pPr>
            <a:lvl3pPr>
              <a:defRPr sz="2000">
                <a:cs typeface="B Nazanin" pitchFamily="2" charset="-78"/>
              </a:defRPr>
            </a:lvl3pPr>
            <a:lvl4pPr>
              <a:defRPr sz="1800">
                <a:cs typeface="B Nazanin" pitchFamily="2" charset="-78"/>
              </a:defRPr>
            </a:lvl4pPr>
            <a:lvl5pPr>
              <a:defRPr sz="1800">
                <a:cs typeface="B Nazanin" pitchFamily="2" charset="-78"/>
              </a:defRPr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1/1/2002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1/1/2002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r" rtl="1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B Traffic" pitchFamily="2" charset="-78"/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1/1/2002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1/1/2002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>
                <a:cs typeface="B Nazanin" pitchFamily="2" charset="-78"/>
              </a:defRPr>
            </a:lvl1pPr>
            <a:lvl2pPr>
              <a:defRPr sz="2600">
                <a:cs typeface="B Nazanin" pitchFamily="2" charset="-78"/>
              </a:defRPr>
            </a:lvl2pPr>
            <a:lvl3pPr>
              <a:defRPr sz="2400">
                <a:cs typeface="B Nazanin" pitchFamily="2" charset="-78"/>
              </a:defRPr>
            </a:lvl3pPr>
            <a:lvl4pPr>
              <a:defRPr sz="2000">
                <a:cs typeface="B Nazanin" pitchFamily="2" charset="-78"/>
              </a:defRPr>
            </a:lvl4pPr>
            <a:lvl5pPr>
              <a:defRPr sz="1800">
                <a:cs typeface="B Nazanin" pitchFamily="2" charset="-78"/>
              </a:defRPr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1/1/2002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1/1/2002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dirty="0" smtClean="0"/>
              <a:t>Click to edit Master text styles</a:t>
            </a:r>
          </a:p>
          <a:p>
            <a:pPr lvl="1" eaLnBrk="1" latinLnBrk="0" hangingPunct="1"/>
            <a:r>
              <a:rPr kumimoji="0" lang="en-US" dirty="0" smtClean="0"/>
              <a:t>Second level</a:t>
            </a:r>
          </a:p>
          <a:p>
            <a:pPr lvl="2" eaLnBrk="1" latinLnBrk="0" hangingPunct="1"/>
            <a:r>
              <a:rPr kumimoji="0" lang="en-US" dirty="0" smtClean="0"/>
              <a:t>Third level</a:t>
            </a:r>
          </a:p>
          <a:p>
            <a:pPr lvl="3" eaLnBrk="1" latinLnBrk="0" hangingPunct="1"/>
            <a:r>
              <a:rPr kumimoji="0" lang="en-US" dirty="0" smtClean="0"/>
              <a:t>Fourth level</a:t>
            </a:r>
          </a:p>
          <a:p>
            <a:pPr lvl="4" eaLnBrk="1" latinLnBrk="0" hangingPunct="1"/>
            <a:r>
              <a:rPr kumimoji="0" lang="en-US" dirty="0" smtClean="0"/>
              <a:t>Fifth level</a:t>
            </a:r>
            <a:endParaRPr kumimoji="0"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45B236B-377E-4FF4-AF6C-7F72E537E7B8}" type="datetimeFigureOut">
              <a:rPr lang="en-US" smtClean="0"/>
              <a:pPr/>
              <a:t>1/1/2002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r" rtl="1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B Traffic" pitchFamily="2" charset="-78"/>
        </a:defRPr>
      </a:lvl1pPr>
    </p:titleStyle>
    <p:bodyStyle>
      <a:lvl1pPr marL="274320" indent="-274320" algn="r" rtl="1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800" kern="1200">
          <a:solidFill>
            <a:schemeClr val="tx1"/>
          </a:solidFill>
          <a:latin typeface="+mn-lt"/>
          <a:ea typeface="+mn-ea"/>
          <a:cs typeface="B Nazanin" pitchFamily="2" charset="-78"/>
        </a:defRPr>
      </a:lvl1pPr>
      <a:lvl2pPr marL="640080" indent="-246888" algn="r" rtl="1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800" kern="1200">
          <a:solidFill>
            <a:schemeClr val="tx1"/>
          </a:solidFill>
          <a:latin typeface="+mn-lt"/>
          <a:ea typeface="+mn-ea"/>
          <a:cs typeface="B Nazanin" pitchFamily="2" charset="-78"/>
        </a:defRPr>
      </a:lvl2pPr>
      <a:lvl3pPr marL="914400" indent="-246888" algn="r" rtl="1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B Nazanin" pitchFamily="2" charset="-78"/>
        </a:defRPr>
      </a:lvl3pPr>
      <a:lvl4pPr marL="1188720" indent="-210312" algn="r" rtl="1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B Nazanin" pitchFamily="2" charset="-78"/>
        </a:defRPr>
      </a:lvl4pPr>
      <a:lvl5pPr marL="1463040" indent="-210312" algn="r" rtl="1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B Nazanin" pitchFamily="2" charset="-78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5" descr="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1600" y="1400189"/>
            <a:ext cx="6019800" cy="402907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4091285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توصيف </a:t>
            </a:r>
            <a:r>
              <a:rPr lang="en-US" dirty="0" smtClean="0"/>
              <a:t>RTL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اگر در </a:t>
            </a:r>
            <a:r>
              <a:rPr lang="fa-IR" dirty="0" smtClean="0"/>
              <a:t>طراحي سيستم ديجيتال تعدادي </a:t>
            </a:r>
            <a:r>
              <a:rPr lang="fa-IR" dirty="0" smtClean="0"/>
              <a:t>ثبات وجود داشته باشد، </a:t>
            </a:r>
            <a:r>
              <a:rPr lang="fa-IR" dirty="0" smtClean="0"/>
              <a:t>توصيف </a:t>
            </a:r>
            <a:r>
              <a:rPr lang="en-US" dirty="0" smtClean="0"/>
              <a:t>Dataflow</a:t>
            </a:r>
            <a:r>
              <a:rPr lang="fa-IR" dirty="0" smtClean="0"/>
              <a:t> را </a:t>
            </a:r>
            <a:r>
              <a:rPr lang="fa-IR" dirty="0" smtClean="0"/>
              <a:t>توصيف </a:t>
            </a:r>
            <a:r>
              <a:rPr lang="en-US" dirty="0" smtClean="0"/>
              <a:t>RTL</a:t>
            </a:r>
            <a:r>
              <a:rPr lang="fa-IR" dirty="0" smtClean="0"/>
              <a:t> </a:t>
            </a:r>
            <a:r>
              <a:rPr lang="fa-IR" dirty="0" smtClean="0"/>
              <a:t>مي‏</a:t>
            </a:r>
            <a:r>
              <a:rPr lang="fa-IR" dirty="0" smtClean="0"/>
              <a:t>نامند، در </a:t>
            </a:r>
            <a:r>
              <a:rPr lang="fa-IR" dirty="0" smtClean="0"/>
              <a:t>اينحالت مدارهاي ترکيبي ورودي فليپ </a:t>
            </a:r>
            <a:r>
              <a:rPr lang="fa-IR" dirty="0" smtClean="0"/>
              <a:t>فلاپ‏ها را فراهم </a:t>
            </a:r>
            <a:r>
              <a:rPr lang="fa-IR" dirty="0" smtClean="0"/>
              <a:t>مي‏</a:t>
            </a:r>
            <a:r>
              <a:rPr lang="fa-IR" dirty="0" smtClean="0"/>
              <a:t>کند.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887842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تخصيص يا </a:t>
            </a:r>
            <a:r>
              <a:rPr lang="fa-IR" dirty="0" smtClean="0"/>
              <a:t>انتساب </a:t>
            </a:r>
            <a:r>
              <a:rPr lang="fa-IR" dirty="0" smtClean="0"/>
              <a:t>مقداري </a:t>
            </a:r>
            <a:r>
              <a:rPr lang="fa-IR" dirty="0" smtClean="0"/>
              <a:t>به </a:t>
            </a:r>
            <a:r>
              <a:rPr lang="fa-IR" dirty="0" smtClean="0"/>
              <a:t>سيگنال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/>
              <a:t>عملگر </a:t>
            </a:r>
            <a:r>
              <a:rPr lang="fa-IR" dirty="0" smtClean="0"/>
              <a:t>تخصيص </a:t>
            </a:r>
            <a:r>
              <a:rPr lang="fa-IR" dirty="0"/>
              <a:t>مقدار به </a:t>
            </a:r>
            <a:r>
              <a:rPr lang="fa-IR" dirty="0" smtClean="0"/>
              <a:t>سيگنال</a:t>
            </a:r>
            <a:r>
              <a:rPr lang="fa-IR" dirty="0"/>
              <a:t>، علامت </a:t>
            </a:r>
            <a:r>
              <a:rPr lang="fa-IR" dirty="0">
                <a:cs typeface="+mn-cs"/>
              </a:rPr>
              <a:t>=&gt;</a:t>
            </a:r>
            <a:r>
              <a:rPr lang="fa-IR" dirty="0"/>
              <a:t> </a:t>
            </a:r>
            <a:r>
              <a:rPr lang="fa-IR" dirty="0" smtClean="0"/>
              <a:t>مي‏</a:t>
            </a:r>
            <a:r>
              <a:rPr lang="fa-IR" dirty="0"/>
              <a:t>باشد.</a:t>
            </a:r>
            <a:endParaRPr lang="en-US" dirty="0"/>
          </a:p>
          <a:p>
            <a:endParaRPr lang="en-US" dirty="0" smtClean="0"/>
          </a:p>
          <a:p>
            <a:r>
              <a:rPr lang="fa-IR" dirty="0" smtClean="0"/>
              <a:t>فرم </a:t>
            </a:r>
            <a:r>
              <a:rPr lang="fa-IR" dirty="0" smtClean="0"/>
              <a:t>کلي تخصيص </a:t>
            </a:r>
            <a:r>
              <a:rPr lang="fa-IR" dirty="0" smtClean="0"/>
              <a:t>مقدار به </a:t>
            </a:r>
            <a:r>
              <a:rPr lang="fa-IR" dirty="0" smtClean="0"/>
              <a:t>سيگنال</a:t>
            </a:r>
            <a:r>
              <a:rPr lang="fa-IR" dirty="0" smtClean="0"/>
              <a:t>:</a:t>
            </a:r>
          </a:p>
          <a:p>
            <a:pPr algn="l" rtl="0"/>
            <a:r>
              <a:rPr lang="en-US" dirty="0" smtClean="0"/>
              <a:t>Target signal &lt;= </a:t>
            </a:r>
            <a:r>
              <a:rPr lang="en-US" dirty="0" err="1" smtClean="0"/>
              <a:t>Exppression</a:t>
            </a:r>
            <a:r>
              <a:rPr lang="en-US" dirty="0" smtClean="0"/>
              <a:t>;</a:t>
            </a:r>
          </a:p>
          <a:p>
            <a:pPr algn="r"/>
            <a:endParaRPr lang="en-US" dirty="0"/>
          </a:p>
          <a:p>
            <a:pPr algn="r"/>
            <a:r>
              <a:rPr lang="fa-IR" dirty="0" smtClean="0"/>
              <a:t>نکته: در </a:t>
            </a:r>
            <a:r>
              <a:rPr lang="fa-IR" dirty="0" smtClean="0"/>
              <a:t>تخصيص مقداري </a:t>
            </a:r>
            <a:r>
              <a:rPr lang="fa-IR" dirty="0" smtClean="0"/>
              <a:t>به </a:t>
            </a:r>
            <a:r>
              <a:rPr lang="fa-IR" dirty="0" smtClean="0"/>
              <a:t>سيگنال </a:t>
            </a:r>
            <a:r>
              <a:rPr lang="fa-IR" dirty="0" smtClean="0"/>
              <a:t>دو طرف عبارت </a:t>
            </a:r>
            <a:r>
              <a:rPr lang="fa-IR" dirty="0" smtClean="0"/>
              <a:t>بايد داراي </a:t>
            </a:r>
            <a:r>
              <a:rPr lang="fa-IR" dirty="0" smtClean="0"/>
              <a:t>نوع‏</a:t>
            </a:r>
            <a:r>
              <a:rPr lang="fa-IR" dirty="0" smtClean="0"/>
              <a:t>هاي يکسان </a:t>
            </a:r>
            <a:r>
              <a:rPr lang="fa-IR" dirty="0" smtClean="0"/>
              <a:t>باشد.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57500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dirty="0" smtClean="0"/>
              <a:t>مثال: </a:t>
            </a:r>
            <a:r>
              <a:rPr lang="fa-IR" dirty="0" smtClean="0"/>
              <a:t>طراحي </a:t>
            </a:r>
            <a:r>
              <a:rPr lang="en-US" dirty="0" smtClean="0"/>
              <a:t>Dataflow</a:t>
            </a:r>
            <a:r>
              <a:rPr lang="fa-IR" dirty="0" smtClean="0"/>
              <a:t> تمام جمع کننده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 algn="l" rtl="0">
              <a:buNone/>
            </a:pPr>
            <a:r>
              <a:rPr lang="en-US" dirty="0" smtClean="0"/>
              <a:t>Library </a:t>
            </a:r>
            <a:r>
              <a:rPr lang="en-US" dirty="0" err="1" smtClean="0"/>
              <a:t>ieee</a:t>
            </a:r>
            <a:r>
              <a:rPr lang="en-US" dirty="0" smtClean="0"/>
              <a:t>;</a:t>
            </a:r>
          </a:p>
          <a:p>
            <a:pPr marL="0" indent="0" algn="l" rtl="0">
              <a:buNone/>
            </a:pPr>
            <a:r>
              <a:rPr lang="en-US" dirty="0" smtClean="0"/>
              <a:t>Use ieee.std_logic_1164.all;</a:t>
            </a:r>
          </a:p>
          <a:p>
            <a:pPr marL="0" indent="0" algn="l" rtl="0">
              <a:buNone/>
            </a:pPr>
            <a:r>
              <a:rPr lang="en-US" dirty="0" smtClean="0"/>
              <a:t>Entity  dataflow is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port( </a:t>
            </a:r>
            <a:r>
              <a:rPr lang="en-US" dirty="0" err="1" smtClean="0"/>
              <a:t>x,y,cin</a:t>
            </a:r>
            <a:r>
              <a:rPr lang="en-US" dirty="0" smtClean="0"/>
              <a:t> : in </a:t>
            </a:r>
            <a:r>
              <a:rPr lang="en-US" dirty="0" err="1" smtClean="0"/>
              <a:t>std_logic</a:t>
            </a:r>
            <a:r>
              <a:rPr lang="en-US" dirty="0" smtClean="0"/>
              <a:t>;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	</a:t>
            </a:r>
            <a:r>
              <a:rPr lang="en-US" dirty="0" err="1" smtClean="0"/>
              <a:t>s,cout</a:t>
            </a:r>
            <a:r>
              <a:rPr lang="en-US" dirty="0" smtClean="0"/>
              <a:t>: out </a:t>
            </a:r>
            <a:r>
              <a:rPr lang="en-US" dirty="0" err="1" smtClean="0"/>
              <a:t>std_logic</a:t>
            </a:r>
            <a:r>
              <a:rPr lang="en-US" dirty="0" smtClean="0"/>
              <a:t>);</a:t>
            </a:r>
          </a:p>
          <a:p>
            <a:pPr marL="0" indent="0" algn="l" rtl="0">
              <a:buNone/>
            </a:pPr>
            <a:r>
              <a:rPr lang="en-US" dirty="0" smtClean="0"/>
              <a:t>End;</a:t>
            </a:r>
          </a:p>
          <a:p>
            <a:pPr marL="0" indent="0" algn="l" rtl="0">
              <a:buNone/>
            </a:pPr>
            <a:r>
              <a:rPr lang="en-US" dirty="0" smtClean="0"/>
              <a:t>Architecture </a:t>
            </a:r>
            <a:r>
              <a:rPr lang="en-US" dirty="0" err="1" smtClean="0"/>
              <a:t>df</a:t>
            </a:r>
            <a:r>
              <a:rPr lang="en-US" dirty="0" smtClean="0"/>
              <a:t> of dataflow is</a:t>
            </a:r>
          </a:p>
          <a:p>
            <a:pPr marL="0" indent="0" algn="l" rtl="0">
              <a:buNone/>
            </a:pPr>
            <a:r>
              <a:rPr lang="en-US" dirty="0" smtClean="0"/>
              <a:t>Begin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s &lt;= x </a:t>
            </a:r>
            <a:r>
              <a:rPr lang="en-US" dirty="0" err="1" smtClean="0"/>
              <a:t>xor</a:t>
            </a:r>
            <a:r>
              <a:rPr lang="en-US" dirty="0" smtClean="0"/>
              <a:t> y </a:t>
            </a:r>
            <a:r>
              <a:rPr lang="en-US" dirty="0" err="1" smtClean="0"/>
              <a:t>xor</a:t>
            </a:r>
            <a:r>
              <a:rPr lang="en-US" dirty="0" smtClean="0"/>
              <a:t> </a:t>
            </a:r>
            <a:r>
              <a:rPr lang="en-US" dirty="0" err="1" smtClean="0"/>
              <a:t>cin</a:t>
            </a:r>
            <a:r>
              <a:rPr lang="en-US" dirty="0" smtClean="0"/>
              <a:t>;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err="1" smtClean="0"/>
              <a:t>cout</a:t>
            </a:r>
            <a:r>
              <a:rPr lang="en-US" dirty="0" smtClean="0"/>
              <a:t> &lt;= (x and y) or (y and </a:t>
            </a:r>
            <a:r>
              <a:rPr lang="en-US" dirty="0" err="1" smtClean="0"/>
              <a:t>cin</a:t>
            </a:r>
            <a:r>
              <a:rPr lang="en-US" dirty="0" smtClean="0"/>
              <a:t>) or (x and </a:t>
            </a:r>
            <a:r>
              <a:rPr lang="en-US" dirty="0" err="1" smtClean="0"/>
              <a:t>cin</a:t>
            </a:r>
            <a:r>
              <a:rPr lang="en-US" dirty="0" smtClean="0"/>
              <a:t>);</a:t>
            </a:r>
          </a:p>
          <a:p>
            <a:pPr marL="0" indent="0" algn="l" rtl="0">
              <a:buNone/>
            </a:pPr>
            <a:r>
              <a:rPr lang="en-US" dirty="0" smtClean="0"/>
              <a:t>End;</a:t>
            </a:r>
            <a:endParaRPr lang="en-US" dirty="0"/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7559194"/>
              </p:ext>
            </p:extLst>
          </p:nvPr>
        </p:nvGraphicFramePr>
        <p:xfrm>
          <a:off x="5117750" y="1484784"/>
          <a:ext cx="3840400" cy="1800200"/>
        </p:xfrm>
        <a:graphic>
          <a:graphicData uri="http://schemas.openxmlformats.org/presentationml/2006/ole">
            <p:oleObj spid="_x0000_s1105" name="Artwork" r:id="rId3" imgW="4258269" imgH="2467319" progId="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026000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مدل کردن </a:t>
            </a:r>
            <a:r>
              <a:rPr lang="fa-IR" dirty="0" smtClean="0"/>
              <a:t>تأخير </a:t>
            </a:r>
            <a:r>
              <a:rPr lang="fa-IR" dirty="0" smtClean="0"/>
              <a:t>در </a:t>
            </a:r>
            <a:r>
              <a:rPr lang="en-US" sz="4800" dirty="0" smtClean="0"/>
              <a:t>VHDL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مدل کردن </a:t>
            </a:r>
            <a:r>
              <a:rPr lang="fa-IR" dirty="0" smtClean="0"/>
              <a:t>تأخير </a:t>
            </a:r>
            <a:r>
              <a:rPr lang="fa-IR" dirty="0" smtClean="0"/>
              <a:t>با عبارت </a:t>
            </a:r>
            <a:r>
              <a:rPr lang="en-US" dirty="0" smtClean="0"/>
              <a:t>after</a:t>
            </a:r>
            <a:r>
              <a:rPr lang="fa-IR" dirty="0" smtClean="0"/>
              <a:t> به دو صورت انجام </a:t>
            </a:r>
            <a:r>
              <a:rPr lang="fa-IR" dirty="0" smtClean="0"/>
              <a:t>مي‏</a:t>
            </a:r>
            <a:r>
              <a:rPr lang="fa-IR" dirty="0" smtClean="0"/>
              <a:t>شود:</a:t>
            </a:r>
            <a:endParaRPr lang="en-US" dirty="0" smtClean="0"/>
          </a:p>
          <a:p>
            <a:pPr marL="907542" lvl="1" indent="-514350">
              <a:buFont typeface="+mj-lt"/>
              <a:buAutoNum type="arabicPeriod"/>
            </a:pPr>
            <a:r>
              <a:rPr lang="fa-IR" dirty="0" smtClean="0"/>
              <a:t>تأخير </a:t>
            </a:r>
            <a:r>
              <a:rPr lang="fa-IR" dirty="0" smtClean="0"/>
              <a:t>در </a:t>
            </a:r>
            <a:r>
              <a:rPr lang="fa-IR" dirty="0" smtClean="0"/>
              <a:t>گيت</a:t>
            </a:r>
            <a:r>
              <a:rPr lang="fa-IR" dirty="0" smtClean="0"/>
              <a:t>‏ها.</a:t>
            </a:r>
          </a:p>
          <a:p>
            <a:pPr marL="907542" lvl="1" indent="-514350">
              <a:buFont typeface="+mj-lt"/>
              <a:buAutoNum type="arabicPeriod"/>
            </a:pPr>
            <a:r>
              <a:rPr lang="fa-IR" dirty="0" smtClean="0"/>
              <a:t>تأخير </a:t>
            </a:r>
            <a:r>
              <a:rPr lang="fa-IR" dirty="0" smtClean="0"/>
              <a:t>انتشار در </a:t>
            </a:r>
            <a:r>
              <a:rPr lang="fa-IR" dirty="0" smtClean="0"/>
              <a:t>سيم </a:t>
            </a:r>
            <a:r>
              <a:rPr lang="en-US" dirty="0" smtClean="0"/>
              <a:t>(Transport Delay)</a:t>
            </a:r>
            <a:endParaRPr lang="fa-IR" dirty="0" smtClean="0"/>
          </a:p>
          <a:p>
            <a:pPr marL="541782" indent="-51435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400941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مثال: </a:t>
            </a:r>
            <a:r>
              <a:rPr lang="fa-IR" dirty="0" smtClean="0"/>
              <a:t>تأخير </a:t>
            </a:r>
            <a:r>
              <a:rPr lang="fa-IR" dirty="0" smtClean="0"/>
              <a:t>در </a:t>
            </a:r>
            <a:r>
              <a:rPr lang="fa-IR" dirty="0" smtClean="0"/>
              <a:t>گيت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l" rtl="0"/>
            <a:r>
              <a:rPr lang="en-US" dirty="0" smtClean="0"/>
              <a:t>Y1 &lt;= a and b after 7 ns;</a:t>
            </a:r>
          </a:p>
          <a:p>
            <a:pPr algn="l" rtl="0"/>
            <a:endParaRPr lang="en-US" dirty="0"/>
          </a:p>
          <a:p>
            <a:pPr algn="l" rtl="0"/>
            <a:endParaRPr lang="en-US" dirty="0" smtClean="0"/>
          </a:p>
          <a:p>
            <a:pPr algn="l" rtl="0"/>
            <a:endParaRPr lang="en-US" dirty="0"/>
          </a:p>
          <a:p>
            <a:pPr algn="l" rtl="0"/>
            <a:endParaRPr lang="en-US" dirty="0" smtClean="0"/>
          </a:p>
          <a:p>
            <a:pPr algn="r"/>
            <a:endParaRPr lang="en-US" dirty="0" smtClean="0"/>
          </a:p>
          <a:p>
            <a:pPr algn="r"/>
            <a:r>
              <a:rPr lang="fa-IR" dirty="0" smtClean="0"/>
              <a:t>مطابق شکل، </a:t>
            </a:r>
            <a:r>
              <a:rPr lang="en-US" dirty="0" smtClean="0"/>
              <a:t>AND</a:t>
            </a:r>
            <a:r>
              <a:rPr lang="fa-IR" dirty="0" smtClean="0"/>
              <a:t> </a:t>
            </a:r>
            <a:r>
              <a:rPr lang="fa-IR" dirty="0" smtClean="0"/>
              <a:t>سيگنال‌هاي </a:t>
            </a:r>
            <a:r>
              <a:rPr lang="en-US" dirty="0" smtClean="0"/>
              <a:t>a</a:t>
            </a:r>
            <a:r>
              <a:rPr lang="fa-IR" dirty="0" smtClean="0"/>
              <a:t> و </a:t>
            </a:r>
            <a:r>
              <a:rPr lang="en-US" dirty="0" smtClean="0"/>
              <a:t>b</a:t>
            </a:r>
            <a:r>
              <a:rPr lang="fa-IR" dirty="0" smtClean="0"/>
              <a:t> بعد از 7 </a:t>
            </a:r>
            <a:r>
              <a:rPr lang="en-US" dirty="0" smtClean="0"/>
              <a:t>ns</a:t>
            </a:r>
            <a:r>
              <a:rPr lang="fa-IR" dirty="0" smtClean="0"/>
              <a:t> به </a:t>
            </a:r>
            <a:r>
              <a:rPr lang="fa-IR" dirty="0" smtClean="0"/>
              <a:t>خروجي </a:t>
            </a:r>
            <a:r>
              <a:rPr lang="en-US" dirty="0" smtClean="0"/>
              <a:t>y1</a:t>
            </a:r>
            <a:r>
              <a:rPr lang="fa-IR" dirty="0" smtClean="0"/>
              <a:t> منتقل </a:t>
            </a:r>
            <a:r>
              <a:rPr lang="fa-IR" dirty="0" smtClean="0"/>
              <a:t>مي‌شود </a:t>
            </a:r>
            <a:r>
              <a:rPr lang="fa-IR" dirty="0" smtClean="0"/>
              <a:t>و </a:t>
            </a:r>
            <a:r>
              <a:rPr lang="fa-IR" dirty="0" smtClean="0"/>
              <a:t>پالس‌هاي </a:t>
            </a:r>
            <a:r>
              <a:rPr lang="fa-IR" dirty="0" smtClean="0"/>
              <a:t>کمتر از 7 </a:t>
            </a:r>
            <a:r>
              <a:rPr lang="en-US" dirty="0" smtClean="0"/>
              <a:t>ns</a:t>
            </a:r>
            <a:r>
              <a:rPr lang="fa-IR" dirty="0" smtClean="0"/>
              <a:t> در </a:t>
            </a:r>
            <a:r>
              <a:rPr lang="fa-IR" dirty="0" smtClean="0"/>
              <a:t>ورودي‌هاي </a:t>
            </a:r>
            <a:r>
              <a:rPr lang="en-US" dirty="0" smtClean="0"/>
              <a:t>a</a:t>
            </a:r>
            <a:r>
              <a:rPr lang="fa-IR" dirty="0" smtClean="0"/>
              <a:t> و </a:t>
            </a:r>
            <a:r>
              <a:rPr lang="en-US" dirty="0" smtClean="0"/>
              <a:t>b</a:t>
            </a:r>
            <a:r>
              <a:rPr lang="fa-IR" dirty="0" smtClean="0"/>
              <a:t> </a:t>
            </a:r>
            <a:r>
              <a:rPr lang="fa-IR" dirty="0" smtClean="0"/>
              <a:t>اثري </a:t>
            </a:r>
            <a:r>
              <a:rPr lang="fa-IR" dirty="0" smtClean="0"/>
              <a:t>در </a:t>
            </a:r>
            <a:r>
              <a:rPr lang="fa-IR" dirty="0" smtClean="0"/>
              <a:t>خروجي </a:t>
            </a:r>
            <a:r>
              <a:rPr lang="fa-IR" dirty="0" smtClean="0"/>
              <a:t>ندارند و در </a:t>
            </a:r>
            <a:r>
              <a:rPr lang="fa-IR" dirty="0" smtClean="0"/>
              <a:t>حقيقت فيلتر مي‌شوند</a:t>
            </a:r>
            <a:r>
              <a:rPr lang="fa-IR" dirty="0" smtClean="0"/>
              <a:t>.</a:t>
            </a:r>
            <a:endParaRPr lang="en-US" dirty="0"/>
          </a:p>
        </p:txBody>
      </p:sp>
      <p:grpSp>
        <p:nvGrpSpPr>
          <p:cNvPr id="23" name="Group 22"/>
          <p:cNvGrpSpPr/>
          <p:nvPr/>
        </p:nvGrpSpPr>
        <p:grpSpPr>
          <a:xfrm>
            <a:off x="1259632" y="3284984"/>
            <a:ext cx="6696744" cy="288032"/>
            <a:chOff x="1259632" y="3284984"/>
            <a:chExt cx="6696744" cy="288032"/>
          </a:xfrm>
        </p:grpSpPr>
        <p:cxnSp>
          <p:nvCxnSpPr>
            <p:cNvPr id="5" name="Elbow Connector 4"/>
            <p:cNvCxnSpPr/>
            <p:nvPr/>
          </p:nvCxnSpPr>
          <p:spPr>
            <a:xfrm flipV="1">
              <a:off x="1259632" y="3284984"/>
              <a:ext cx="2160240" cy="288032"/>
            </a:xfrm>
            <a:prstGeom prst="bentConnector3">
              <a:avLst>
                <a:gd name="adj1" fmla="val 2157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Elbow Connector 11"/>
            <p:cNvCxnSpPr/>
            <p:nvPr/>
          </p:nvCxnSpPr>
          <p:spPr>
            <a:xfrm>
              <a:off x="3419872" y="3284984"/>
              <a:ext cx="1080120" cy="288032"/>
            </a:xfrm>
            <a:prstGeom prst="bentConnector3">
              <a:avLst>
                <a:gd name="adj1" fmla="val -541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Elbow Connector 15"/>
            <p:cNvCxnSpPr/>
            <p:nvPr/>
          </p:nvCxnSpPr>
          <p:spPr>
            <a:xfrm flipV="1">
              <a:off x="4499992" y="3284984"/>
              <a:ext cx="1080120" cy="288032"/>
            </a:xfrm>
            <a:prstGeom prst="bentConnector3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Elbow Connector 19"/>
            <p:cNvCxnSpPr/>
            <p:nvPr/>
          </p:nvCxnSpPr>
          <p:spPr>
            <a:xfrm>
              <a:off x="5436096" y="3284984"/>
              <a:ext cx="2520280" cy="288032"/>
            </a:xfrm>
            <a:prstGeom prst="bentConnector3">
              <a:avLst>
                <a:gd name="adj1" fmla="val 21841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Group 23"/>
          <p:cNvGrpSpPr/>
          <p:nvPr/>
        </p:nvGrpSpPr>
        <p:grpSpPr>
          <a:xfrm>
            <a:off x="1277308" y="3717032"/>
            <a:ext cx="6696744" cy="288032"/>
            <a:chOff x="1259632" y="3284984"/>
            <a:chExt cx="6696744" cy="288032"/>
          </a:xfrm>
        </p:grpSpPr>
        <p:cxnSp>
          <p:nvCxnSpPr>
            <p:cNvPr id="25" name="Elbow Connector 24"/>
            <p:cNvCxnSpPr/>
            <p:nvPr/>
          </p:nvCxnSpPr>
          <p:spPr>
            <a:xfrm flipV="1">
              <a:off x="1259632" y="3284984"/>
              <a:ext cx="2160240" cy="288032"/>
            </a:xfrm>
            <a:prstGeom prst="bentConnector3">
              <a:avLst>
                <a:gd name="adj1" fmla="val 2157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Elbow Connector 25"/>
            <p:cNvCxnSpPr/>
            <p:nvPr/>
          </p:nvCxnSpPr>
          <p:spPr>
            <a:xfrm>
              <a:off x="3419872" y="3284984"/>
              <a:ext cx="1080120" cy="288032"/>
            </a:xfrm>
            <a:prstGeom prst="bentConnector3">
              <a:avLst>
                <a:gd name="adj1" fmla="val -541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Elbow Connector 26"/>
            <p:cNvCxnSpPr/>
            <p:nvPr/>
          </p:nvCxnSpPr>
          <p:spPr>
            <a:xfrm flipV="1">
              <a:off x="4499992" y="3284984"/>
              <a:ext cx="1080120" cy="288032"/>
            </a:xfrm>
            <a:prstGeom prst="bentConnector3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Elbow Connector 27"/>
            <p:cNvCxnSpPr/>
            <p:nvPr/>
          </p:nvCxnSpPr>
          <p:spPr>
            <a:xfrm>
              <a:off x="5436096" y="3284984"/>
              <a:ext cx="2520280" cy="288032"/>
            </a:xfrm>
            <a:prstGeom prst="bentConnector3">
              <a:avLst>
                <a:gd name="adj1" fmla="val 21841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Group 28"/>
          <p:cNvGrpSpPr/>
          <p:nvPr/>
        </p:nvGrpSpPr>
        <p:grpSpPr>
          <a:xfrm>
            <a:off x="1277308" y="4149080"/>
            <a:ext cx="5448046" cy="341393"/>
            <a:chOff x="1259632" y="3284984"/>
            <a:chExt cx="5448046" cy="341393"/>
          </a:xfrm>
        </p:grpSpPr>
        <p:cxnSp>
          <p:nvCxnSpPr>
            <p:cNvPr id="30" name="Elbow Connector 29"/>
            <p:cNvCxnSpPr/>
            <p:nvPr/>
          </p:nvCxnSpPr>
          <p:spPr>
            <a:xfrm flipV="1">
              <a:off x="1259632" y="3284984"/>
              <a:ext cx="3510716" cy="290550"/>
            </a:xfrm>
            <a:prstGeom prst="bentConnector3">
              <a:avLst>
                <a:gd name="adj1" fmla="val 53499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Elbow Connector 32"/>
            <p:cNvCxnSpPr/>
            <p:nvPr/>
          </p:nvCxnSpPr>
          <p:spPr>
            <a:xfrm>
              <a:off x="3186172" y="3289090"/>
              <a:ext cx="3521506" cy="337287"/>
            </a:xfrm>
            <a:prstGeom prst="bentConnector3">
              <a:avLst>
                <a:gd name="adj1" fmla="val 45349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8" name="Straight Arrow Connector 37"/>
          <p:cNvCxnSpPr/>
          <p:nvPr/>
        </p:nvCxnSpPr>
        <p:spPr>
          <a:xfrm>
            <a:off x="1835696" y="4005064"/>
            <a:ext cx="1296144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2457195" y="3717031"/>
            <a:ext cx="5822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ns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1" name="Straight Arrow Connector 40"/>
          <p:cNvCxnSpPr/>
          <p:nvPr/>
        </p:nvCxnSpPr>
        <p:spPr>
          <a:xfrm>
            <a:off x="5057728" y="3140968"/>
            <a:ext cx="882424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4932040" y="2708920"/>
            <a:ext cx="11272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1"/>
            <a:r>
              <a:rPr lang="fa-IR" dirty="0" smtClean="0">
                <a:latin typeface="Times New Roman" panose="02020603050405020304" pitchFamily="18" charset="0"/>
                <a:cs typeface="B Nazanin" panose="00000400000000000000" pitchFamily="2" charset="-78"/>
              </a:rPr>
              <a:t>کمتر از </a:t>
            </a:r>
            <a:r>
              <a:rPr lang="en-US" dirty="0" smtClean="0">
                <a:latin typeface="Times New Roman" panose="02020603050405020304" pitchFamily="18" charset="0"/>
                <a:cs typeface="B Nazanin" panose="00000400000000000000" pitchFamily="2" charset="-78"/>
              </a:rPr>
              <a:t>7 ns</a:t>
            </a:r>
            <a:endParaRPr lang="en-US" dirty="0">
              <a:latin typeface="Times New Roman" panose="02020603050405020304" pitchFamily="18" charset="0"/>
              <a:cs typeface="B Nazanin" panose="00000400000000000000" pitchFamily="2" charset="-78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971600" y="3369766"/>
            <a:ext cx="450764" cy="12080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</a:t>
            </a:r>
          </a:p>
          <a:p>
            <a:endParaRPr lang="en-US" sz="800" dirty="0" smtClean="0"/>
          </a:p>
          <a:p>
            <a:r>
              <a:rPr lang="en-US" dirty="0" smtClean="0"/>
              <a:t>B</a:t>
            </a:r>
          </a:p>
          <a:p>
            <a:endParaRPr lang="en-US" sz="1000" dirty="0" smtClean="0"/>
          </a:p>
          <a:p>
            <a:r>
              <a:rPr lang="en-US" dirty="0" smtClean="0"/>
              <a:t>Y1 </a:t>
            </a:r>
            <a:endParaRPr lang="en-US" dirty="0"/>
          </a:p>
        </p:txBody>
      </p:sp>
      <p:cxnSp>
        <p:nvCxnSpPr>
          <p:cNvPr id="40" name="Straight Arrow Connector 39"/>
          <p:cNvCxnSpPr/>
          <p:nvPr/>
        </p:nvCxnSpPr>
        <p:spPr>
          <a:xfrm>
            <a:off x="3491880" y="3869298"/>
            <a:ext cx="1296144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3731414" y="3541002"/>
            <a:ext cx="5822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ns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6" name="Straight Connector 35"/>
          <p:cNvCxnSpPr/>
          <p:nvPr/>
        </p:nvCxnSpPr>
        <p:spPr>
          <a:xfrm flipV="1">
            <a:off x="6696236" y="4490473"/>
            <a:ext cx="1116124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5716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dirty="0" smtClean="0"/>
              <a:t>مثال: </a:t>
            </a:r>
            <a:r>
              <a:rPr lang="fa-IR" dirty="0" smtClean="0"/>
              <a:t>تأخير </a:t>
            </a:r>
            <a:r>
              <a:rPr lang="fa-IR" dirty="0" smtClean="0"/>
              <a:t>در </a:t>
            </a:r>
            <a:r>
              <a:rPr lang="fa-IR" dirty="0" smtClean="0"/>
              <a:t>سيم </a:t>
            </a:r>
            <a:r>
              <a:rPr lang="en-US" dirty="0" smtClean="0"/>
              <a:t>Transport Delay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en-US" dirty="0" smtClean="0"/>
              <a:t>Y2 &lt;= Transport(a and b) after 7 ns;</a:t>
            </a:r>
          </a:p>
          <a:p>
            <a:pPr algn="l" rtl="0"/>
            <a:endParaRPr lang="en-US" dirty="0"/>
          </a:p>
          <a:p>
            <a:pPr algn="l" rtl="0"/>
            <a:endParaRPr lang="en-US" dirty="0" smtClean="0"/>
          </a:p>
          <a:p>
            <a:pPr algn="l" rtl="0"/>
            <a:endParaRPr lang="en-US" dirty="0"/>
          </a:p>
          <a:p>
            <a:pPr algn="l" rtl="0"/>
            <a:endParaRPr lang="en-US" dirty="0" smtClean="0"/>
          </a:p>
          <a:p>
            <a:pPr algn="r"/>
            <a:endParaRPr lang="en-US" dirty="0" smtClean="0"/>
          </a:p>
          <a:p>
            <a:pPr algn="r"/>
            <a:r>
              <a:rPr lang="fa-IR" dirty="0" smtClean="0"/>
              <a:t>مطابق شکل، </a:t>
            </a:r>
            <a:r>
              <a:rPr lang="en-US" dirty="0" smtClean="0"/>
              <a:t>AND</a:t>
            </a:r>
            <a:r>
              <a:rPr lang="fa-IR" dirty="0" smtClean="0"/>
              <a:t> </a:t>
            </a:r>
            <a:r>
              <a:rPr lang="fa-IR" dirty="0" smtClean="0"/>
              <a:t>سيگنال‌هاي </a:t>
            </a:r>
            <a:r>
              <a:rPr lang="en-US" dirty="0" smtClean="0"/>
              <a:t>a</a:t>
            </a:r>
            <a:r>
              <a:rPr lang="fa-IR" dirty="0" smtClean="0"/>
              <a:t> و </a:t>
            </a:r>
            <a:r>
              <a:rPr lang="en-US" dirty="0" smtClean="0"/>
              <a:t>b</a:t>
            </a:r>
            <a:r>
              <a:rPr lang="fa-IR" dirty="0"/>
              <a:t>،</a:t>
            </a:r>
            <a:r>
              <a:rPr lang="fa-IR" dirty="0" smtClean="0"/>
              <a:t> </a:t>
            </a:r>
            <a:r>
              <a:rPr lang="fa-IR" dirty="0" smtClean="0"/>
              <a:t>عيناً </a:t>
            </a:r>
            <a:r>
              <a:rPr lang="fa-IR" dirty="0" smtClean="0"/>
              <a:t>بعد از 7 </a:t>
            </a:r>
            <a:r>
              <a:rPr lang="en-US" dirty="0" smtClean="0"/>
              <a:t>ns</a:t>
            </a:r>
            <a:r>
              <a:rPr lang="fa-IR" dirty="0" smtClean="0"/>
              <a:t> به </a:t>
            </a:r>
            <a:r>
              <a:rPr lang="fa-IR" dirty="0" smtClean="0"/>
              <a:t>خروجي </a:t>
            </a:r>
            <a:r>
              <a:rPr lang="en-US" dirty="0" smtClean="0"/>
              <a:t>y</a:t>
            </a:r>
            <a:r>
              <a:rPr lang="en-US" dirty="0"/>
              <a:t>2</a:t>
            </a:r>
            <a:r>
              <a:rPr lang="fa-IR" dirty="0" smtClean="0"/>
              <a:t> منتقل </a:t>
            </a:r>
            <a:r>
              <a:rPr lang="fa-IR" dirty="0" smtClean="0"/>
              <a:t>مي‌شود </a:t>
            </a:r>
            <a:r>
              <a:rPr lang="fa-IR" dirty="0" smtClean="0"/>
              <a:t>و </a:t>
            </a:r>
            <a:r>
              <a:rPr lang="fa-IR" dirty="0" smtClean="0"/>
              <a:t>هيچ سيگنالي </a:t>
            </a:r>
            <a:r>
              <a:rPr lang="fa-IR" dirty="0" smtClean="0"/>
              <a:t>حذف </a:t>
            </a:r>
            <a:r>
              <a:rPr lang="fa-IR" dirty="0" smtClean="0"/>
              <a:t>نمي‌شود</a:t>
            </a:r>
            <a:r>
              <a:rPr lang="fa-IR" dirty="0" smtClean="0"/>
              <a:t>.</a:t>
            </a:r>
            <a:endParaRPr lang="en-US" dirty="0"/>
          </a:p>
        </p:txBody>
      </p:sp>
      <p:grpSp>
        <p:nvGrpSpPr>
          <p:cNvPr id="23" name="Group 22"/>
          <p:cNvGrpSpPr/>
          <p:nvPr/>
        </p:nvGrpSpPr>
        <p:grpSpPr>
          <a:xfrm>
            <a:off x="1259632" y="3284984"/>
            <a:ext cx="6696744" cy="288032"/>
            <a:chOff x="1259632" y="3284984"/>
            <a:chExt cx="6696744" cy="288032"/>
          </a:xfrm>
        </p:grpSpPr>
        <p:cxnSp>
          <p:nvCxnSpPr>
            <p:cNvPr id="5" name="Elbow Connector 4"/>
            <p:cNvCxnSpPr/>
            <p:nvPr/>
          </p:nvCxnSpPr>
          <p:spPr>
            <a:xfrm flipV="1">
              <a:off x="1259632" y="3284984"/>
              <a:ext cx="2160240" cy="288032"/>
            </a:xfrm>
            <a:prstGeom prst="bentConnector3">
              <a:avLst>
                <a:gd name="adj1" fmla="val 2157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Elbow Connector 11"/>
            <p:cNvCxnSpPr/>
            <p:nvPr/>
          </p:nvCxnSpPr>
          <p:spPr>
            <a:xfrm>
              <a:off x="3419872" y="3284984"/>
              <a:ext cx="1080120" cy="288032"/>
            </a:xfrm>
            <a:prstGeom prst="bentConnector3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Elbow Connector 15"/>
            <p:cNvCxnSpPr/>
            <p:nvPr/>
          </p:nvCxnSpPr>
          <p:spPr>
            <a:xfrm flipV="1">
              <a:off x="4499992" y="3284984"/>
              <a:ext cx="1080120" cy="288032"/>
            </a:xfrm>
            <a:prstGeom prst="bentConnector3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Elbow Connector 19"/>
            <p:cNvCxnSpPr/>
            <p:nvPr/>
          </p:nvCxnSpPr>
          <p:spPr>
            <a:xfrm>
              <a:off x="5436096" y="3284984"/>
              <a:ext cx="2520280" cy="288032"/>
            </a:xfrm>
            <a:prstGeom prst="bentConnector3">
              <a:avLst>
                <a:gd name="adj1" fmla="val 21841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Group 23"/>
          <p:cNvGrpSpPr/>
          <p:nvPr/>
        </p:nvGrpSpPr>
        <p:grpSpPr>
          <a:xfrm>
            <a:off x="1277308" y="3717032"/>
            <a:ext cx="6696744" cy="288032"/>
            <a:chOff x="1259632" y="3284984"/>
            <a:chExt cx="6696744" cy="288032"/>
          </a:xfrm>
        </p:grpSpPr>
        <p:cxnSp>
          <p:nvCxnSpPr>
            <p:cNvPr id="25" name="Elbow Connector 24"/>
            <p:cNvCxnSpPr/>
            <p:nvPr/>
          </p:nvCxnSpPr>
          <p:spPr>
            <a:xfrm flipV="1">
              <a:off x="1259632" y="3284984"/>
              <a:ext cx="2160240" cy="288032"/>
            </a:xfrm>
            <a:prstGeom prst="bentConnector3">
              <a:avLst>
                <a:gd name="adj1" fmla="val 2157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Elbow Connector 25"/>
            <p:cNvCxnSpPr/>
            <p:nvPr/>
          </p:nvCxnSpPr>
          <p:spPr>
            <a:xfrm>
              <a:off x="3419872" y="3284984"/>
              <a:ext cx="1080120" cy="288032"/>
            </a:xfrm>
            <a:prstGeom prst="bentConnector3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Elbow Connector 26"/>
            <p:cNvCxnSpPr/>
            <p:nvPr/>
          </p:nvCxnSpPr>
          <p:spPr>
            <a:xfrm flipV="1">
              <a:off x="4499992" y="3284984"/>
              <a:ext cx="1080120" cy="288032"/>
            </a:xfrm>
            <a:prstGeom prst="bentConnector3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Elbow Connector 27"/>
            <p:cNvCxnSpPr/>
            <p:nvPr/>
          </p:nvCxnSpPr>
          <p:spPr>
            <a:xfrm>
              <a:off x="5436096" y="3284984"/>
              <a:ext cx="2520280" cy="288032"/>
            </a:xfrm>
            <a:prstGeom prst="bentConnector3">
              <a:avLst>
                <a:gd name="adj1" fmla="val 21841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8" name="Straight Arrow Connector 37"/>
          <p:cNvCxnSpPr/>
          <p:nvPr/>
        </p:nvCxnSpPr>
        <p:spPr>
          <a:xfrm>
            <a:off x="1835696" y="4005064"/>
            <a:ext cx="1872208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2457195" y="3717031"/>
            <a:ext cx="5822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ns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1" name="Straight Arrow Connector 40"/>
          <p:cNvCxnSpPr/>
          <p:nvPr/>
        </p:nvCxnSpPr>
        <p:spPr>
          <a:xfrm>
            <a:off x="5057728" y="3140968"/>
            <a:ext cx="882424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4932040" y="2708920"/>
            <a:ext cx="11272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1"/>
            <a:r>
              <a:rPr lang="fa-IR" dirty="0" smtClean="0">
                <a:latin typeface="Times New Roman" panose="02020603050405020304" pitchFamily="18" charset="0"/>
                <a:cs typeface="B Nazanin" panose="00000400000000000000" pitchFamily="2" charset="-78"/>
              </a:rPr>
              <a:t>کمتر از </a:t>
            </a:r>
            <a:r>
              <a:rPr lang="en-US" dirty="0" smtClean="0">
                <a:latin typeface="Times New Roman" panose="02020603050405020304" pitchFamily="18" charset="0"/>
                <a:cs typeface="B Nazanin" panose="00000400000000000000" pitchFamily="2" charset="-78"/>
              </a:rPr>
              <a:t>7 ns</a:t>
            </a:r>
            <a:endParaRPr lang="en-US" dirty="0">
              <a:latin typeface="Times New Roman" panose="02020603050405020304" pitchFamily="18" charset="0"/>
              <a:cs typeface="B Nazanin" panose="00000400000000000000" pitchFamily="2" charset="-78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971600" y="3369766"/>
            <a:ext cx="49084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</a:t>
            </a:r>
          </a:p>
          <a:p>
            <a:endParaRPr lang="en-US" sz="800" dirty="0" smtClean="0"/>
          </a:p>
          <a:p>
            <a:r>
              <a:rPr lang="en-US" dirty="0" smtClean="0"/>
              <a:t>B</a:t>
            </a:r>
          </a:p>
          <a:p>
            <a:endParaRPr lang="en-US" sz="1000" dirty="0" smtClean="0"/>
          </a:p>
          <a:p>
            <a:r>
              <a:rPr lang="en-US" dirty="0" smtClean="0"/>
              <a:t>Y2 </a:t>
            </a:r>
            <a:endParaRPr lang="en-US" dirty="0"/>
          </a:p>
        </p:txBody>
      </p:sp>
      <p:grpSp>
        <p:nvGrpSpPr>
          <p:cNvPr id="17" name="Group 16"/>
          <p:cNvGrpSpPr/>
          <p:nvPr/>
        </p:nvGrpSpPr>
        <p:grpSpPr>
          <a:xfrm>
            <a:off x="1277308" y="4149080"/>
            <a:ext cx="6679068" cy="290550"/>
            <a:chOff x="1277308" y="4149080"/>
            <a:chExt cx="6679068" cy="290550"/>
          </a:xfrm>
        </p:grpSpPr>
        <p:grpSp>
          <p:nvGrpSpPr>
            <p:cNvPr id="29" name="Group 28"/>
            <p:cNvGrpSpPr/>
            <p:nvPr/>
          </p:nvGrpSpPr>
          <p:grpSpPr>
            <a:xfrm>
              <a:off x="1277308" y="4149080"/>
              <a:ext cx="5094892" cy="290550"/>
              <a:chOff x="1259632" y="3284984"/>
              <a:chExt cx="5094892" cy="290550"/>
            </a:xfrm>
          </p:grpSpPr>
          <p:cxnSp>
            <p:nvCxnSpPr>
              <p:cNvPr id="30" name="Elbow Connector 29"/>
              <p:cNvCxnSpPr/>
              <p:nvPr/>
            </p:nvCxnSpPr>
            <p:spPr>
              <a:xfrm flipV="1">
                <a:off x="1259632" y="3287502"/>
                <a:ext cx="4302804" cy="288032"/>
              </a:xfrm>
              <a:prstGeom prst="bentConnector3">
                <a:avLst>
                  <a:gd name="adj1" fmla="val 57612"/>
                </a:avLst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Elbow Connector 32"/>
              <p:cNvCxnSpPr/>
              <p:nvPr/>
            </p:nvCxnSpPr>
            <p:spPr>
              <a:xfrm>
                <a:off x="5436096" y="3284984"/>
                <a:ext cx="918428" cy="290550"/>
              </a:xfrm>
              <a:prstGeom prst="bentConnector3">
                <a:avLst>
                  <a:gd name="adj1" fmla="val 81206"/>
                </a:avLst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9" name="Elbow Connector 8"/>
            <p:cNvCxnSpPr/>
            <p:nvPr/>
          </p:nvCxnSpPr>
          <p:spPr>
            <a:xfrm>
              <a:off x="7236296" y="4149080"/>
              <a:ext cx="720080" cy="290550"/>
            </a:xfrm>
            <a:prstGeom prst="bentConnector3">
              <a:avLst>
                <a:gd name="adj1" fmla="val 84116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Elbow Connector 30"/>
            <p:cNvCxnSpPr/>
            <p:nvPr/>
          </p:nvCxnSpPr>
          <p:spPr>
            <a:xfrm flipV="1">
              <a:off x="6372200" y="4149080"/>
              <a:ext cx="864096" cy="290550"/>
            </a:xfrm>
            <a:prstGeom prst="bentConnector3">
              <a:avLst>
                <a:gd name="adj1" fmla="val 7685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Oval 17"/>
          <p:cNvSpPr/>
          <p:nvPr/>
        </p:nvSpPr>
        <p:spPr>
          <a:xfrm>
            <a:off x="4898134" y="3152483"/>
            <a:ext cx="1258042" cy="962329"/>
          </a:xfrm>
          <a:prstGeom prst="ellipse">
            <a:avLst/>
          </a:prstGeom>
          <a:noFill/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Curved Connector 20"/>
          <p:cNvCxnSpPr>
            <a:endCxn id="44" idx="1"/>
          </p:cNvCxnSpPr>
          <p:nvPr/>
        </p:nvCxnSpPr>
        <p:spPr>
          <a:xfrm>
            <a:off x="6059272" y="3369766"/>
            <a:ext cx="915296" cy="788564"/>
          </a:xfrm>
          <a:prstGeom prst="curvedConnector2">
            <a:avLst/>
          </a:prstGeom>
          <a:ln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Oval 43"/>
          <p:cNvSpPr/>
          <p:nvPr/>
        </p:nvSpPr>
        <p:spPr>
          <a:xfrm>
            <a:off x="6796074" y="4086362"/>
            <a:ext cx="1218830" cy="491427"/>
          </a:xfrm>
          <a:prstGeom prst="ellipse">
            <a:avLst/>
          </a:prstGeom>
          <a:noFill/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81653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a-IR" sz="4000" dirty="0" smtClean="0"/>
              <a:t>تخصيص مقداري </a:t>
            </a:r>
            <a:r>
              <a:rPr lang="fa-IR" sz="4000" dirty="0" smtClean="0"/>
              <a:t>به </a:t>
            </a:r>
            <a:r>
              <a:rPr lang="fa-IR" sz="4000" dirty="0" smtClean="0"/>
              <a:t>سيگنال </a:t>
            </a:r>
            <a:r>
              <a:rPr lang="fa-IR" sz="4000" dirty="0" smtClean="0"/>
              <a:t>بصورت </a:t>
            </a:r>
            <a:r>
              <a:rPr lang="fa-IR" sz="4000" dirty="0" smtClean="0"/>
              <a:t>شرطي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fa-IR" dirty="0"/>
              <a:t> </a:t>
            </a:r>
            <a:r>
              <a:rPr lang="fa-IR" dirty="0" smtClean="0"/>
              <a:t>عبارت1 </a:t>
            </a:r>
            <a:r>
              <a:rPr lang="fa-I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=&gt;</a:t>
            </a:r>
            <a:r>
              <a:rPr lang="fa-IR" dirty="0" smtClean="0"/>
              <a:t> </a:t>
            </a:r>
            <a:r>
              <a:rPr lang="fa-IR" dirty="0" smtClean="0"/>
              <a:t>سيگنال </a:t>
            </a:r>
            <a:r>
              <a:rPr lang="en-US" dirty="0" smtClean="0"/>
              <a:t>when </a:t>
            </a:r>
            <a:r>
              <a:rPr lang="fa-IR" dirty="0" smtClean="0"/>
              <a:t>شرط1</a:t>
            </a:r>
            <a:r>
              <a:rPr lang="en-US" dirty="0" smtClean="0"/>
              <a:t> else</a:t>
            </a:r>
            <a:r>
              <a:rPr lang="fa-IR" dirty="0" smtClean="0"/>
              <a:t/>
            </a:r>
            <a:br>
              <a:rPr lang="fa-IR" dirty="0" smtClean="0"/>
            </a:br>
            <a:r>
              <a:rPr lang="fa-IR" dirty="0" smtClean="0"/>
              <a:t>		</a:t>
            </a:r>
            <a:r>
              <a:rPr lang="en-US" dirty="0" smtClean="0"/>
              <a:t> </a:t>
            </a:r>
            <a:r>
              <a:rPr lang="fa-IR" dirty="0" smtClean="0"/>
              <a:t>عبارت2</a:t>
            </a:r>
            <a:r>
              <a:rPr lang="en-US" dirty="0" smtClean="0"/>
              <a:t> when </a:t>
            </a:r>
            <a:r>
              <a:rPr lang="fa-IR" dirty="0" smtClean="0"/>
              <a:t>شرط2</a:t>
            </a:r>
            <a:r>
              <a:rPr lang="en-US" dirty="0" smtClean="0"/>
              <a:t> else</a:t>
            </a:r>
            <a:br>
              <a:rPr lang="en-US" dirty="0" smtClean="0"/>
            </a:br>
            <a:r>
              <a:rPr lang="en-US" dirty="0" smtClean="0"/>
              <a:t>		…</a:t>
            </a:r>
            <a:br>
              <a:rPr lang="en-US" dirty="0" smtClean="0"/>
            </a:br>
            <a:r>
              <a:rPr lang="en-US" dirty="0" smtClean="0"/>
              <a:t>		n</a:t>
            </a:r>
            <a:r>
              <a:rPr lang="fa-IR" dirty="0" smtClean="0"/>
              <a:t>عبارت</a:t>
            </a:r>
            <a:r>
              <a:rPr lang="en-US" dirty="0" smtClean="0"/>
              <a:t>;</a:t>
            </a:r>
          </a:p>
          <a:p>
            <a:pPr algn="r"/>
            <a:r>
              <a:rPr lang="fa-IR" dirty="0" smtClean="0"/>
              <a:t>هنگامي </a:t>
            </a:r>
            <a:r>
              <a:rPr lang="fa-IR" dirty="0" smtClean="0"/>
              <a:t>که شرط1 </a:t>
            </a:r>
            <a:r>
              <a:rPr lang="en-US" dirty="0" smtClean="0"/>
              <a:t>True</a:t>
            </a:r>
            <a:r>
              <a:rPr lang="fa-IR" dirty="0" smtClean="0"/>
              <a:t> باشد، مقدار عبارت1 به </a:t>
            </a:r>
            <a:r>
              <a:rPr lang="fa-IR" dirty="0" smtClean="0"/>
              <a:t>سيگنال </a:t>
            </a:r>
            <a:r>
              <a:rPr lang="fa-IR" dirty="0" smtClean="0"/>
              <a:t>داده </a:t>
            </a:r>
            <a:r>
              <a:rPr lang="fa-IR" dirty="0" smtClean="0"/>
              <a:t>مي‌شود </a:t>
            </a:r>
            <a:r>
              <a:rPr lang="fa-IR" dirty="0" smtClean="0"/>
              <a:t>و در </a:t>
            </a:r>
            <a:r>
              <a:rPr lang="fa-IR" dirty="0" smtClean="0"/>
              <a:t>صورتيکه </a:t>
            </a:r>
            <a:r>
              <a:rPr lang="fa-IR" dirty="0" smtClean="0"/>
              <a:t>شرط2 </a:t>
            </a:r>
            <a:r>
              <a:rPr lang="en-US" dirty="0" smtClean="0"/>
              <a:t>True</a:t>
            </a:r>
            <a:r>
              <a:rPr lang="fa-IR" dirty="0" smtClean="0"/>
              <a:t> باشد، مقدار عبارت2، ... و چنانچه </a:t>
            </a:r>
            <a:r>
              <a:rPr lang="fa-IR" dirty="0" smtClean="0"/>
              <a:t>هيچکدام </a:t>
            </a:r>
            <a:r>
              <a:rPr lang="fa-IR" dirty="0" smtClean="0"/>
              <a:t>از شر‌ط‌ها </a:t>
            </a:r>
            <a:r>
              <a:rPr lang="en-US" dirty="0" smtClean="0"/>
              <a:t>True</a:t>
            </a:r>
            <a:r>
              <a:rPr lang="fa-IR" dirty="0" smtClean="0"/>
              <a:t> نباشد، مقدار عبارت</a:t>
            </a:r>
            <a:r>
              <a:rPr lang="en-US" dirty="0" smtClean="0"/>
              <a:t>n</a:t>
            </a:r>
            <a:r>
              <a:rPr lang="fa-IR" dirty="0" smtClean="0"/>
              <a:t> به </a:t>
            </a:r>
            <a:r>
              <a:rPr lang="fa-IR" dirty="0" smtClean="0"/>
              <a:t>سيگنال </a:t>
            </a:r>
            <a:r>
              <a:rPr lang="fa-IR" dirty="0" smtClean="0"/>
              <a:t>داده خواهد شد.</a:t>
            </a:r>
          </a:p>
          <a:p>
            <a:pPr algn="r"/>
            <a:endParaRPr lang="fa-IR" dirty="0"/>
          </a:p>
          <a:p>
            <a:pPr algn="r"/>
            <a:r>
              <a:rPr lang="fa-IR" dirty="0" smtClean="0"/>
              <a:t>شرط‌ها به </a:t>
            </a:r>
            <a:r>
              <a:rPr lang="fa-IR" dirty="0" smtClean="0"/>
              <a:t>ترتيب </a:t>
            </a:r>
            <a:r>
              <a:rPr lang="fa-IR" dirty="0" smtClean="0"/>
              <a:t>از بالا به </a:t>
            </a:r>
            <a:r>
              <a:rPr lang="fa-IR" dirty="0" smtClean="0"/>
              <a:t>پايين </a:t>
            </a:r>
            <a:r>
              <a:rPr lang="fa-IR" dirty="0" smtClean="0"/>
              <a:t>تست </a:t>
            </a:r>
            <a:r>
              <a:rPr lang="fa-IR" dirty="0" smtClean="0"/>
              <a:t>مي‌شوند </a:t>
            </a:r>
            <a:r>
              <a:rPr lang="fa-IR" dirty="0" smtClean="0"/>
              <a:t>تا </a:t>
            </a:r>
            <a:r>
              <a:rPr lang="fa-IR" dirty="0" smtClean="0"/>
              <a:t>نتيجه </a:t>
            </a:r>
            <a:r>
              <a:rPr lang="fa-IR" dirty="0" smtClean="0"/>
              <a:t>معلوم شود.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667441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4000" dirty="0" smtClean="0"/>
              <a:t>مثال: برنامه </a:t>
            </a:r>
            <a:r>
              <a:rPr lang="en-US" sz="4000" dirty="0" smtClean="0"/>
              <a:t>VHDL</a:t>
            </a:r>
            <a:r>
              <a:rPr lang="fa-IR" sz="4000" dirty="0" smtClean="0"/>
              <a:t> </a:t>
            </a:r>
            <a:r>
              <a:rPr lang="fa-IR" sz="4000" dirty="0" smtClean="0"/>
              <a:t>مالتي </a:t>
            </a:r>
            <a:r>
              <a:rPr lang="fa-IR" sz="4000" dirty="0" smtClean="0"/>
              <a:t>پلکسر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 algn="l" rtl="0">
              <a:buNone/>
            </a:pPr>
            <a:r>
              <a:rPr lang="en-US" dirty="0" smtClean="0"/>
              <a:t>Library </a:t>
            </a:r>
            <a:r>
              <a:rPr lang="en-US" dirty="0" err="1" smtClean="0"/>
              <a:t>ieee</a:t>
            </a:r>
            <a:r>
              <a:rPr lang="en-US" dirty="0" smtClean="0"/>
              <a:t>;</a:t>
            </a:r>
          </a:p>
          <a:p>
            <a:pPr marL="0" indent="0" algn="l" rtl="0">
              <a:buNone/>
            </a:pPr>
            <a:r>
              <a:rPr lang="en-US" dirty="0" smtClean="0"/>
              <a:t>Use ieee.std_logic_1164.all;</a:t>
            </a:r>
          </a:p>
          <a:p>
            <a:pPr marL="0" indent="0" algn="l" rtl="0">
              <a:buNone/>
            </a:pPr>
            <a:r>
              <a:rPr lang="en-US" dirty="0" smtClean="0"/>
              <a:t>Entity </a:t>
            </a:r>
            <a:r>
              <a:rPr lang="en-US" dirty="0" err="1" smtClean="0"/>
              <a:t>muxwhen</a:t>
            </a:r>
            <a:r>
              <a:rPr lang="en-US" dirty="0" smtClean="0"/>
              <a:t> is</a:t>
            </a:r>
          </a:p>
          <a:p>
            <a:pPr marL="0" indent="0" algn="l" rtl="0">
              <a:buNone/>
            </a:pPr>
            <a:r>
              <a:rPr lang="en-US" dirty="0" smtClean="0"/>
              <a:t>Port(A,B,C,D: in </a:t>
            </a:r>
            <a:r>
              <a:rPr lang="en-US" dirty="0" err="1" smtClean="0"/>
              <a:t>std_logic_vector</a:t>
            </a:r>
            <a:r>
              <a:rPr lang="en-US" dirty="0" smtClean="0"/>
              <a:t>(3 </a:t>
            </a:r>
            <a:r>
              <a:rPr lang="en-US" dirty="0" err="1" smtClean="0"/>
              <a:t>downto</a:t>
            </a:r>
            <a:r>
              <a:rPr lang="en-US" dirty="0" smtClean="0"/>
              <a:t> 0);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s:</a:t>
            </a:r>
            <a:r>
              <a:rPr lang="en-US" dirty="0"/>
              <a:t> in </a:t>
            </a:r>
            <a:r>
              <a:rPr lang="en-US" dirty="0" err="1" smtClean="0"/>
              <a:t>std_logic_vector</a:t>
            </a:r>
            <a:r>
              <a:rPr lang="en-US" dirty="0" smtClean="0"/>
              <a:t>(1 </a:t>
            </a:r>
            <a:r>
              <a:rPr lang="en-US" dirty="0" err="1" smtClean="0"/>
              <a:t>downto</a:t>
            </a:r>
            <a:r>
              <a:rPr lang="en-US" dirty="0" smtClean="0"/>
              <a:t> </a:t>
            </a:r>
            <a:r>
              <a:rPr lang="en-US" dirty="0"/>
              <a:t>0</a:t>
            </a:r>
            <a:r>
              <a:rPr lang="en-US" dirty="0" smtClean="0"/>
              <a:t>);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O: out </a:t>
            </a:r>
            <a:r>
              <a:rPr lang="en-US" dirty="0"/>
              <a:t> </a:t>
            </a:r>
            <a:r>
              <a:rPr lang="en-US" dirty="0" err="1" smtClean="0"/>
              <a:t>std_logic_vector</a:t>
            </a:r>
            <a:r>
              <a:rPr lang="en-US" dirty="0" smtClean="0"/>
              <a:t>(3 </a:t>
            </a:r>
            <a:r>
              <a:rPr lang="en-US" dirty="0" err="1"/>
              <a:t>downto</a:t>
            </a:r>
            <a:r>
              <a:rPr lang="en-US" dirty="0"/>
              <a:t> 0</a:t>
            </a:r>
            <a:r>
              <a:rPr lang="en-US" dirty="0" smtClean="0"/>
              <a:t>));</a:t>
            </a:r>
            <a:endParaRPr lang="en-US" dirty="0"/>
          </a:p>
          <a:p>
            <a:pPr marL="0" indent="0" algn="l" rtl="0">
              <a:buNone/>
            </a:pPr>
            <a:r>
              <a:rPr lang="en-US" dirty="0" smtClean="0"/>
              <a:t>End </a:t>
            </a:r>
            <a:r>
              <a:rPr lang="en-US" dirty="0" err="1" smtClean="0"/>
              <a:t>muxwhen</a:t>
            </a:r>
            <a:r>
              <a:rPr lang="en-US" dirty="0" smtClean="0"/>
              <a:t>;</a:t>
            </a:r>
          </a:p>
          <a:p>
            <a:pPr marL="0" indent="0" algn="l" rtl="0">
              <a:buNone/>
            </a:pPr>
            <a:r>
              <a:rPr lang="en-US" dirty="0" smtClean="0"/>
              <a:t>Architecture </a:t>
            </a:r>
            <a:r>
              <a:rPr lang="en-US" dirty="0" err="1" smtClean="0"/>
              <a:t>MW_arch</a:t>
            </a:r>
            <a:r>
              <a:rPr lang="en-US" dirty="0" smtClean="0"/>
              <a:t> of </a:t>
            </a:r>
            <a:r>
              <a:rPr lang="en-US" dirty="0" err="1" smtClean="0"/>
              <a:t>muxwhen</a:t>
            </a:r>
            <a:r>
              <a:rPr lang="en-US" dirty="0" smtClean="0"/>
              <a:t> is</a:t>
            </a:r>
          </a:p>
          <a:p>
            <a:pPr marL="0" indent="0" algn="l" rtl="0">
              <a:buNone/>
            </a:pPr>
            <a:r>
              <a:rPr lang="en-US" dirty="0" smtClean="0"/>
              <a:t>Begin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O &lt;= 	A when s=“00” else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	B when s=“01” else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	C when s=“10” else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	D;</a:t>
            </a:r>
          </a:p>
          <a:p>
            <a:pPr marL="0" indent="0" algn="l" rtl="0">
              <a:buNone/>
            </a:pPr>
            <a:r>
              <a:rPr lang="en-US" dirty="0" smtClean="0"/>
              <a:t>End </a:t>
            </a:r>
            <a:r>
              <a:rPr lang="en-US" dirty="0" err="1"/>
              <a:t>MW_arch</a:t>
            </a:r>
            <a:r>
              <a:rPr lang="en-US" dirty="0" smtClean="0"/>
              <a:t>;</a:t>
            </a:r>
            <a:endParaRPr lang="en-US" dirty="0"/>
          </a:p>
          <a:p>
            <a:pPr marL="0" indent="0" algn="l" rtl="0">
              <a:buNone/>
            </a:pPr>
            <a:endParaRPr lang="en-US" dirty="0"/>
          </a:p>
        </p:txBody>
      </p:sp>
      <p:grpSp>
        <p:nvGrpSpPr>
          <p:cNvPr id="41" name="Group 40"/>
          <p:cNvGrpSpPr/>
          <p:nvPr/>
        </p:nvGrpSpPr>
        <p:grpSpPr>
          <a:xfrm>
            <a:off x="6012160" y="1412776"/>
            <a:ext cx="2855600" cy="2529572"/>
            <a:chOff x="967832" y="2060848"/>
            <a:chExt cx="2855600" cy="2529572"/>
          </a:xfrm>
        </p:grpSpPr>
        <p:sp>
          <p:nvSpPr>
            <p:cNvPr id="4" name="Trapezoid 3"/>
            <p:cNvSpPr/>
            <p:nvPr/>
          </p:nvSpPr>
          <p:spPr>
            <a:xfrm rot="5400000">
              <a:off x="1511660" y="2600908"/>
              <a:ext cx="1764196" cy="900100"/>
            </a:xfrm>
            <a:prstGeom prst="trapezoid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MUX</a:t>
              </a:r>
            </a:p>
            <a:p>
              <a:pPr algn="ctr"/>
              <a:r>
                <a:rPr lang="en-US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4x1</a:t>
              </a:r>
              <a:endPara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13" name="Group 12"/>
            <p:cNvGrpSpPr/>
            <p:nvPr/>
          </p:nvGrpSpPr>
          <p:grpSpPr>
            <a:xfrm>
              <a:off x="967832" y="2060848"/>
              <a:ext cx="984584" cy="453816"/>
              <a:chOff x="967832" y="2060848"/>
              <a:chExt cx="984584" cy="453816"/>
            </a:xfrm>
          </p:grpSpPr>
          <p:cxnSp>
            <p:nvCxnSpPr>
              <p:cNvPr id="6" name="Straight Connector 5"/>
              <p:cNvCxnSpPr/>
              <p:nvPr/>
            </p:nvCxnSpPr>
            <p:spPr>
              <a:xfrm flipH="1">
                <a:off x="1304344" y="2348880"/>
                <a:ext cx="648072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/>
              <p:cNvCxnSpPr/>
              <p:nvPr/>
            </p:nvCxnSpPr>
            <p:spPr>
              <a:xfrm flipH="1">
                <a:off x="1547664" y="2213572"/>
                <a:ext cx="72008" cy="25202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" name="TextBox 10"/>
              <p:cNvSpPr txBox="1"/>
              <p:nvPr/>
            </p:nvSpPr>
            <p:spPr>
              <a:xfrm>
                <a:off x="1358936" y="2060848"/>
                <a:ext cx="30649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</a:t>
                </a:r>
                <a:endParaRPr 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967832" y="2145332"/>
                <a:ext cx="34015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A</a:t>
                </a:r>
                <a:endParaRPr lang="en-US" dirty="0"/>
              </a:p>
            </p:txBody>
          </p:sp>
        </p:grpSp>
        <p:grpSp>
          <p:nvGrpSpPr>
            <p:cNvPr id="14" name="Group 13"/>
            <p:cNvGrpSpPr/>
            <p:nvPr/>
          </p:nvGrpSpPr>
          <p:grpSpPr>
            <a:xfrm>
              <a:off x="971600" y="2492896"/>
              <a:ext cx="984584" cy="453816"/>
              <a:chOff x="967832" y="2060848"/>
              <a:chExt cx="984584" cy="453816"/>
            </a:xfrm>
          </p:grpSpPr>
          <p:cxnSp>
            <p:nvCxnSpPr>
              <p:cNvPr id="15" name="Straight Connector 14"/>
              <p:cNvCxnSpPr/>
              <p:nvPr/>
            </p:nvCxnSpPr>
            <p:spPr>
              <a:xfrm flipH="1">
                <a:off x="1304344" y="2348880"/>
                <a:ext cx="648072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/>
              <p:cNvCxnSpPr/>
              <p:nvPr/>
            </p:nvCxnSpPr>
            <p:spPr>
              <a:xfrm flipH="1">
                <a:off x="1547664" y="2213572"/>
                <a:ext cx="72008" cy="25202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TextBox 16"/>
              <p:cNvSpPr txBox="1"/>
              <p:nvPr/>
            </p:nvSpPr>
            <p:spPr>
              <a:xfrm>
                <a:off x="1358936" y="2060848"/>
                <a:ext cx="30649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</a:t>
                </a:r>
                <a:endParaRPr 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967832" y="2145332"/>
                <a:ext cx="32252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B</a:t>
                </a:r>
                <a:endParaRPr lang="en-US" dirty="0"/>
              </a:p>
            </p:txBody>
          </p:sp>
        </p:grpSp>
        <p:grpSp>
          <p:nvGrpSpPr>
            <p:cNvPr id="19" name="Group 18"/>
            <p:cNvGrpSpPr/>
            <p:nvPr/>
          </p:nvGrpSpPr>
          <p:grpSpPr>
            <a:xfrm>
              <a:off x="971600" y="2903176"/>
              <a:ext cx="984584" cy="453816"/>
              <a:chOff x="967832" y="2060848"/>
              <a:chExt cx="984584" cy="453816"/>
            </a:xfrm>
          </p:grpSpPr>
          <p:cxnSp>
            <p:nvCxnSpPr>
              <p:cNvPr id="20" name="Straight Connector 19"/>
              <p:cNvCxnSpPr/>
              <p:nvPr/>
            </p:nvCxnSpPr>
            <p:spPr>
              <a:xfrm flipH="1">
                <a:off x="1304344" y="2348880"/>
                <a:ext cx="648072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/>
              <p:cNvCxnSpPr/>
              <p:nvPr/>
            </p:nvCxnSpPr>
            <p:spPr>
              <a:xfrm flipH="1">
                <a:off x="1547664" y="2213572"/>
                <a:ext cx="72008" cy="25202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TextBox 21"/>
              <p:cNvSpPr txBox="1"/>
              <p:nvPr/>
            </p:nvSpPr>
            <p:spPr>
              <a:xfrm>
                <a:off x="1358936" y="2060848"/>
                <a:ext cx="30649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</a:t>
                </a:r>
                <a:endParaRPr 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967832" y="2145332"/>
                <a:ext cx="34015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C</a:t>
                </a:r>
                <a:endParaRPr lang="en-US" dirty="0"/>
              </a:p>
            </p:txBody>
          </p:sp>
        </p:grpSp>
        <p:grpSp>
          <p:nvGrpSpPr>
            <p:cNvPr id="24" name="Group 23"/>
            <p:cNvGrpSpPr/>
            <p:nvPr/>
          </p:nvGrpSpPr>
          <p:grpSpPr>
            <a:xfrm>
              <a:off x="971600" y="3335224"/>
              <a:ext cx="984584" cy="453816"/>
              <a:chOff x="967832" y="2060848"/>
              <a:chExt cx="984584" cy="453816"/>
            </a:xfrm>
          </p:grpSpPr>
          <p:cxnSp>
            <p:nvCxnSpPr>
              <p:cNvPr id="25" name="Straight Connector 24"/>
              <p:cNvCxnSpPr/>
              <p:nvPr/>
            </p:nvCxnSpPr>
            <p:spPr>
              <a:xfrm flipH="1">
                <a:off x="1304344" y="2348880"/>
                <a:ext cx="648072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25"/>
              <p:cNvCxnSpPr/>
              <p:nvPr/>
            </p:nvCxnSpPr>
            <p:spPr>
              <a:xfrm flipH="1">
                <a:off x="1547664" y="2213572"/>
                <a:ext cx="72008" cy="25202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" name="TextBox 26"/>
              <p:cNvSpPr txBox="1"/>
              <p:nvPr/>
            </p:nvSpPr>
            <p:spPr>
              <a:xfrm>
                <a:off x="1358936" y="2060848"/>
                <a:ext cx="30649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</a:t>
                </a:r>
                <a:endParaRPr 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8" name="TextBox 27"/>
              <p:cNvSpPr txBox="1"/>
              <p:nvPr/>
            </p:nvSpPr>
            <p:spPr>
              <a:xfrm>
                <a:off x="967832" y="2145332"/>
                <a:ext cx="35779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D</a:t>
                </a:r>
                <a:endParaRPr lang="en-US" dirty="0"/>
              </a:p>
            </p:txBody>
          </p:sp>
        </p:grpSp>
        <p:grpSp>
          <p:nvGrpSpPr>
            <p:cNvPr id="29" name="Group 28"/>
            <p:cNvGrpSpPr/>
            <p:nvPr/>
          </p:nvGrpSpPr>
          <p:grpSpPr>
            <a:xfrm>
              <a:off x="2827686" y="2707491"/>
              <a:ext cx="995746" cy="404752"/>
              <a:chOff x="1304344" y="2060848"/>
              <a:chExt cx="995746" cy="404752"/>
            </a:xfrm>
          </p:grpSpPr>
          <p:cxnSp>
            <p:nvCxnSpPr>
              <p:cNvPr id="30" name="Straight Connector 29"/>
              <p:cNvCxnSpPr/>
              <p:nvPr/>
            </p:nvCxnSpPr>
            <p:spPr>
              <a:xfrm flipH="1">
                <a:off x="1304344" y="2348880"/>
                <a:ext cx="648072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 flipH="1">
                <a:off x="1547664" y="2213572"/>
                <a:ext cx="72008" cy="25202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" name="TextBox 31"/>
              <p:cNvSpPr txBox="1"/>
              <p:nvPr/>
            </p:nvSpPr>
            <p:spPr>
              <a:xfrm>
                <a:off x="1358936" y="2060848"/>
                <a:ext cx="30649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</a:t>
                </a:r>
                <a:endParaRPr 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3" name="TextBox 32"/>
              <p:cNvSpPr txBox="1"/>
              <p:nvPr/>
            </p:nvSpPr>
            <p:spPr>
              <a:xfrm>
                <a:off x="1929476" y="2096268"/>
                <a:ext cx="37061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O</a:t>
                </a:r>
                <a:endParaRPr lang="en-US" dirty="0"/>
              </a:p>
            </p:txBody>
          </p:sp>
        </p:grpSp>
        <p:grpSp>
          <p:nvGrpSpPr>
            <p:cNvPr id="40" name="Group 39"/>
            <p:cNvGrpSpPr/>
            <p:nvPr/>
          </p:nvGrpSpPr>
          <p:grpSpPr>
            <a:xfrm>
              <a:off x="2254090" y="3820544"/>
              <a:ext cx="439750" cy="769876"/>
              <a:chOff x="2254090" y="3820544"/>
              <a:chExt cx="439750" cy="769876"/>
            </a:xfrm>
          </p:grpSpPr>
          <p:cxnSp>
            <p:nvCxnSpPr>
              <p:cNvPr id="35" name="Straight Connector 34"/>
              <p:cNvCxnSpPr>
                <a:stCxn id="4" idx="3"/>
              </p:cNvCxnSpPr>
              <p:nvPr/>
            </p:nvCxnSpPr>
            <p:spPr>
              <a:xfrm>
                <a:off x="2393758" y="3820544"/>
                <a:ext cx="0" cy="472552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36"/>
              <p:cNvCxnSpPr/>
              <p:nvPr/>
            </p:nvCxnSpPr>
            <p:spPr>
              <a:xfrm flipH="1">
                <a:off x="2285746" y="3933056"/>
                <a:ext cx="198022" cy="1969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8" name="TextBox 37"/>
              <p:cNvSpPr txBox="1"/>
              <p:nvPr/>
            </p:nvSpPr>
            <p:spPr>
              <a:xfrm>
                <a:off x="2393758" y="3861048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endParaRPr 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9" name="TextBox 38"/>
              <p:cNvSpPr txBox="1"/>
              <p:nvPr/>
            </p:nvSpPr>
            <p:spPr>
              <a:xfrm>
                <a:off x="2254090" y="4221088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S</a:t>
                </a:r>
                <a:endParaRPr lang="en-US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3217236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a-IR" sz="3600" dirty="0" smtClean="0"/>
              <a:t>تخصيص يا </a:t>
            </a:r>
            <a:r>
              <a:rPr lang="fa-IR" sz="3600" dirty="0" smtClean="0"/>
              <a:t>انتساب مقدار به </a:t>
            </a:r>
            <a:r>
              <a:rPr lang="fa-IR" sz="3600" dirty="0" smtClean="0"/>
              <a:t>سيگنال </a:t>
            </a:r>
            <a:r>
              <a:rPr lang="fa-IR" sz="3600" dirty="0" smtClean="0"/>
              <a:t>بصورت انتخاب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fa-IR" dirty="0" smtClean="0"/>
              <a:t>اين </a:t>
            </a:r>
            <a:r>
              <a:rPr lang="fa-IR" dirty="0" smtClean="0"/>
              <a:t>روش </a:t>
            </a:r>
            <a:r>
              <a:rPr lang="fa-IR" dirty="0" smtClean="0"/>
              <a:t>تقريباً شبيه </a:t>
            </a:r>
            <a:r>
              <a:rPr lang="fa-IR" dirty="0" smtClean="0"/>
              <a:t>روش انتساب </a:t>
            </a:r>
            <a:r>
              <a:rPr lang="fa-IR" dirty="0" smtClean="0"/>
              <a:t>شرطي </a:t>
            </a:r>
            <a:r>
              <a:rPr lang="fa-IR" dirty="0" smtClean="0"/>
              <a:t>است.</a:t>
            </a:r>
          </a:p>
          <a:p>
            <a:pPr algn="l" rtl="0"/>
            <a:r>
              <a:rPr lang="en-US" dirty="0" smtClean="0"/>
              <a:t>With </a:t>
            </a:r>
            <a:r>
              <a:rPr lang="en-US" dirty="0" err="1" smtClean="0"/>
              <a:t>sig_sel</a:t>
            </a:r>
            <a:r>
              <a:rPr lang="en-US" dirty="0" smtClean="0"/>
              <a:t> select</a:t>
            </a:r>
            <a:br>
              <a:rPr lang="en-US" dirty="0" smtClean="0"/>
            </a:br>
            <a:r>
              <a:rPr lang="en-US" dirty="0" smtClean="0"/>
              <a:t>	out &lt;= </a:t>
            </a:r>
            <a:r>
              <a:rPr lang="fa-IR" dirty="0" smtClean="0"/>
              <a:t> </a:t>
            </a:r>
            <a:r>
              <a:rPr lang="en-US" dirty="0" smtClean="0"/>
              <a:t>sig1 when value1,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		   sig2 when value2,</a:t>
            </a:r>
            <a:r>
              <a:rPr lang="fa-IR" dirty="0" smtClean="0"/>
              <a:t/>
            </a:r>
            <a:br>
              <a:rPr lang="fa-IR" dirty="0" smtClean="0"/>
            </a:br>
            <a:r>
              <a:rPr lang="fa-IR" dirty="0" smtClean="0"/>
              <a:t>		</a:t>
            </a:r>
            <a:r>
              <a:rPr lang="en-US" dirty="0"/>
              <a:t> </a:t>
            </a:r>
            <a:r>
              <a:rPr lang="en-US" dirty="0" smtClean="0"/>
              <a:t>   …</a:t>
            </a:r>
            <a:br>
              <a:rPr lang="en-US" dirty="0" smtClean="0"/>
            </a:br>
            <a:r>
              <a:rPr lang="en-US" dirty="0" smtClean="0"/>
              <a:t>		   sign when others;</a:t>
            </a:r>
          </a:p>
          <a:p>
            <a:pPr algn="r"/>
            <a:r>
              <a:rPr lang="fa-IR" dirty="0" smtClean="0"/>
              <a:t>اگر </a:t>
            </a:r>
            <a:r>
              <a:rPr lang="fa-IR" dirty="0" smtClean="0"/>
              <a:t>سيگنال </a:t>
            </a:r>
            <a:r>
              <a:rPr lang="en-US" dirty="0" err="1" smtClean="0"/>
              <a:t>sig_sel</a:t>
            </a:r>
            <a:r>
              <a:rPr lang="fa-IR" dirty="0" smtClean="0"/>
              <a:t> برابر </a:t>
            </a:r>
            <a:r>
              <a:rPr lang="en-US" dirty="0" smtClean="0"/>
              <a:t>value1</a:t>
            </a:r>
            <a:r>
              <a:rPr lang="fa-IR" dirty="0" smtClean="0"/>
              <a:t> باشد </a:t>
            </a:r>
            <a:r>
              <a:rPr lang="en-US" dirty="0" smtClean="0"/>
              <a:t>sig1</a:t>
            </a:r>
            <a:r>
              <a:rPr lang="fa-IR" dirty="0" smtClean="0"/>
              <a:t> به </a:t>
            </a:r>
            <a:r>
              <a:rPr lang="fa-IR" dirty="0" smtClean="0"/>
              <a:t>خروجي </a:t>
            </a:r>
            <a:r>
              <a:rPr lang="en-US" dirty="0" smtClean="0"/>
              <a:t>out</a:t>
            </a:r>
            <a:r>
              <a:rPr lang="fa-IR" dirty="0" smtClean="0"/>
              <a:t> منتقل </a:t>
            </a:r>
            <a:r>
              <a:rPr lang="fa-IR" dirty="0" smtClean="0"/>
              <a:t>مي‌شود </a:t>
            </a:r>
            <a:r>
              <a:rPr lang="fa-IR" dirty="0" smtClean="0"/>
              <a:t>و اگر برابر </a:t>
            </a:r>
            <a:r>
              <a:rPr lang="en-US" dirty="0" smtClean="0"/>
              <a:t>value2</a:t>
            </a:r>
            <a:r>
              <a:rPr lang="fa-IR" dirty="0" smtClean="0"/>
              <a:t> باشد </a:t>
            </a:r>
            <a:r>
              <a:rPr lang="en-US" dirty="0" smtClean="0"/>
              <a:t>sig2</a:t>
            </a:r>
            <a:r>
              <a:rPr lang="fa-IR" dirty="0" smtClean="0"/>
              <a:t> به </a:t>
            </a:r>
            <a:r>
              <a:rPr lang="fa-IR" dirty="0" smtClean="0"/>
              <a:t>خروجي </a:t>
            </a:r>
            <a:r>
              <a:rPr lang="en-US" dirty="0" smtClean="0"/>
              <a:t>out</a:t>
            </a:r>
            <a:r>
              <a:rPr lang="fa-IR" dirty="0" smtClean="0"/>
              <a:t> اختصاص </a:t>
            </a:r>
            <a:r>
              <a:rPr lang="fa-IR" dirty="0" smtClean="0"/>
              <a:t>مي‌يابد</a:t>
            </a:r>
            <a:r>
              <a:rPr lang="en-US" dirty="0" smtClean="0"/>
              <a:t> </a:t>
            </a:r>
            <a:r>
              <a:rPr lang="fa-IR" dirty="0" smtClean="0"/>
              <a:t>و ... و اگر با </a:t>
            </a:r>
            <a:r>
              <a:rPr lang="fa-IR" dirty="0" smtClean="0"/>
              <a:t>هيچ يک </a:t>
            </a:r>
            <a:r>
              <a:rPr lang="fa-IR" dirty="0" smtClean="0"/>
              <a:t>از </a:t>
            </a:r>
            <a:r>
              <a:rPr lang="fa-IR" dirty="0" smtClean="0"/>
              <a:t>مقادير </a:t>
            </a:r>
            <a:r>
              <a:rPr lang="fa-IR" dirty="0" smtClean="0"/>
              <a:t>برابر نبود </a:t>
            </a:r>
            <a:r>
              <a:rPr lang="en-US" dirty="0" smtClean="0"/>
              <a:t>sign</a:t>
            </a:r>
            <a:r>
              <a:rPr lang="fa-IR" dirty="0" smtClean="0"/>
              <a:t> به </a:t>
            </a:r>
            <a:r>
              <a:rPr lang="fa-IR" dirty="0" smtClean="0"/>
              <a:t>خروجي </a:t>
            </a:r>
            <a:r>
              <a:rPr lang="en-US" dirty="0" smtClean="0"/>
              <a:t>out</a:t>
            </a:r>
            <a:r>
              <a:rPr lang="fa-IR" dirty="0" smtClean="0"/>
              <a:t> منتقل </a:t>
            </a:r>
            <a:r>
              <a:rPr lang="fa-IR" dirty="0" smtClean="0"/>
              <a:t>مي‌شود</a:t>
            </a:r>
            <a:r>
              <a:rPr lang="fa-IR" dirty="0" smtClean="0"/>
              <a:t>.</a:t>
            </a:r>
            <a:endParaRPr lang="en-US" dirty="0" smtClean="0"/>
          </a:p>
          <a:p>
            <a:pPr algn="r"/>
            <a:endParaRPr lang="fa-IR" sz="2000" dirty="0" smtClean="0"/>
          </a:p>
          <a:p>
            <a:pPr algn="r"/>
            <a:r>
              <a:rPr lang="fa-IR" sz="2300" dirty="0" smtClean="0"/>
              <a:t>در </a:t>
            </a:r>
            <a:r>
              <a:rPr lang="fa-IR" sz="2300" dirty="0" smtClean="0"/>
              <a:t>اين </a:t>
            </a:r>
            <a:r>
              <a:rPr lang="fa-IR" sz="2300" dirty="0" smtClean="0"/>
              <a:t>روش تمام شرط‌ها بصورت همزمان </a:t>
            </a:r>
            <a:r>
              <a:rPr lang="fa-IR" sz="2300" dirty="0" smtClean="0"/>
              <a:t>بررسي مي‌شوند </a:t>
            </a:r>
            <a:r>
              <a:rPr lang="fa-IR" sz="2300" dirty="0" smtClean="0"/>
              <a:t>و </a:t>
            </a:r>
            <a:r>
              <a:rPr lang="fa-IR" sz="2300" dirty="0" smtClean="0"/>
              <a:t>اولويتي </a:t>
            </a:r>
            <a:r>
              <a:rPr lang="fa-IR" sz="2300" dirty="0" smtClean="0"/>
              <a:t>نسبت به هم ندارند</a:t>
            </a:r>
            <a:endParaRPr lang="en-US" sz="2300" dirty="0" smtClean="0"/>
          </a:p>
        </p:txBody>
      </p:sp>
    </p:spTree>
    <p:extLst>
      <p:ext uri="{BB962C8B-B14F-4D97-AF65-F5344CB8AC3E}">
        <p14:creationId xmlns:p14="http://schemas.microsoft.com/office/powerpoint/2010/main" xmlns="" val="1734448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4000" dirty="0" smtClean="0"/>
              <a:t>مثال: برنامه </a:t>
            </a:r>
            <a:r>
              <a:rPr lang="en-US" sz="4000" dirty="0" smtClean="0"/>
              <a:t>VHDL</a:t>
            </a:r>
            <a:r>
              <a:rPr lang="fa-IR" sz="4000" dirty="0" smtClean="0"/>
              <a:t> </a:t>
            </a:r>
            <a:r>
              <a:rPr lang="fa-IR" sz="4000" dirty="0" smtClean="0"/>
              <a:t>مالتي </a:t>
            </a:r>
            <a:r>
              <a:rPr lang="fa-IR" sz="4000" dirty="0" smtClean="0"/>
              <a:t>پلکسر </a:t>
            </a:r>
            <a:r>
              <a:rPr lang="fa-IR" sz="2000" dirty="0" smtClean="0"/>
              <a:t>(با دستور انتساب </a:t>
            </a:r>
            <a:r>
              <a:rPr lang="fa-IR" sz="2000" dirty="0" smtClean="0"/>
              <a:t>انتخابي)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indent="0" algn="l" rtl="0">
              <a:buNone/>
            </a:pPr>
            <a:r>
              <a:rPr lang="en-US" dirty="0" smtClean="0"/>
              <a:t>Library </a:t>
            </a:r>
            <a:r>
              <a:rPr lang="en-US" dirty="0" err="1" smtClean="0"/>
              <a:t>ieee</a:t>
            </a:r>
            <a:r>
              <a:rPr lang="en-US" dirty="0" smtClean="0"/>
              <a:t>;</a:t>
            </a:r>
          </a:p>
          <a:p>
            <a:pPr marL="0" indent="0" algn="l" rtl="0">
              <a:buNone/>
            </a:pPr>
            <a:r>
              <a:rPr lang="en-US" dirty="0" smtClean="0"/>
              <a:t>Use ieee.std_logic_1164.all;</a:t>
            </a:r>
          </a:p>
          <a:p>
            <a:pPr marL="0" indent="0" algn="l" rtl="0">
              <a:buNone/>
            </a:pPr>
            <a:r>
              <a:rPr lang="en-US" dirty="0" smtClean="0"/>
              <a:t>Entity </a:t>
            </a:r>
            <a:r>
              <a:rPr lang="en-US" dirty="0" err="1" smtClean="0"/>
              <a:t>muxwhen</a:t>
            </a:r>
            <a:r>
              <a:rPr lang="en-US" dirty="0" smtClean="0"/>
              <a:t> is</a:t>
            </a:r>
          </a:p>
          <a:p>
            <a:pPr marL="0" indent="0" algn="l" rtl="0">
              <a:buNone/>
            </a:pPr>
            <a:r>
              <a:rPr lang="en-US" dirty="0" smtClean="0"/>
              <a:t>Port(A,B,C,D: in </a:t>
            </a:r>
            <a:r>
              <a:rPr lang="en-US" dirty="0" err="1" smtClean="0"/>
              <a:t>std_logic_vector</a:t>
            </a:r>
            <a:r>
              <a:rPr lang="en-US" dirty="0" smtClean="0"/>
              <a:t>(3 </a:t>
            </a:r>
            <a:r>
              <a:rPr lang="en-US" dirty="0" err="1" smtClean="0"/>
              <a:t>downto</a:t>
            </a:r>
            <a:r>
              <a:rPr lang="en-US" dirty="0" smtClean="0"/>
              <a:t> 0);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s:</a:t>
            </a:r>
            <a:r>
              <a:rPr lang="en-US" dirty="0"/>
              <a:t> in </a:t>
            </a:r>
            <a:r>
              <a:rPr lang="en-US" dirty="0" err="1" smtClean="0"/>
              <a:t>std_logic_vector</a:t>
            </a:r>
            <a:r>
              <a:rPr lang="en-US" dirty="0" smtClean="0"/>
              <a:t>(1 </a:t>
            </a:r>
            <a:r>
              <a:rPr lang="en-US" dirty="0" err="1" smtClean="0"/>
              <a:t>downto</a:t>
            </a:r>
            <a:r>
              <a:rPr lang="en-US" dirty="0" smtClean="0"/>
              <a:t> </a:t>
            </a:r>
            <a:r>
              <a:rPr lang="en-US" dirty="0"/>
              <a:t>0</a:t>
            </a:r>
            <a:r>
              <a:rPr lang="en-US" dirty="0" smtClean="0"/>
              <a:t>);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O: out </a:t>
            </a:r>
            <a:r>
              <a:rPr lang="en-US" dirty="0"/>
              <a:t> </a:t>
            </a:r>
            <a:r>
              <a:rPr lang="en-US" dirty="0" err="1" smtClean="0"/>
              <a:t>std_logic_vector</a:t>
            </a:r>
            <a:r>
              <a:rPr lang="en-US" dirty="0" smtClean="0"/>
              <a:t>(3 </a:t>
            </a:r>
            <a:r>
              <a:rPr lang="en-US" dirty="0" err="1"/>
              <a:t>downto</a:t>
            </a:r>
            <a:r>
              <a:rPr lang="en-US" dirty="0"/>
              <a:t> 0</a:t>
            </a:r>
            <a:r>
              <a:rPr lang="en-US" dirty="0" smtClean="0"/>
              <a:t>));</a:t>
            </a:r>
            <a:endParaRPr lang="en-US" dirty="0"/>
          </a:p>
          <a:p>
            <a:pPr marL="0" indent="0" algn="l" rtl="0">
              <a:buNone/>
            </a:pPr>
            <a:r>
              <a:rPr lang="en-US" dirty="0" smtClean="0"/>
              <a:t>End </a:t>
            </a:r>
            <a:r>
              <a:rPr lang="en-US" dirty="0" err="1" smtClean="0"/>
              <a:t>muxwhen</a:t>
            </a:r>
            <a:r>
              <a:rPr lang="en-US" dirty="0" smtClean="0"/>
              <a:t>;</a:t>
            </a:r>
          </a:p>
          <a:p>
            <a:pPr marL="0" indent="0" algn="l" rtl="0">
              <a:buNone/>
            </a:pPr>
            <a:r>
              <a:rPr lang="en-US" dirty="0" smtClean="0"/>
              <a:t>Architecture </a:t>
            </a:r>
            <a:r>
              <a:rPr lang="en-US" dirty="0" err="1" smtClean="0"/>
              <a:t>MW_arch</a:t>
            </a:r>
            <a:r>
              <a:rPr lang="en-US" dirty="0" smtClean="0"/>
              <a:t> of </a:t>
            </a:r>
            <a:r>
              <a:rPr lang="en-US" dirty="0" err="1" smtClean="0"/>
              <a:t>muxwhen</a:t>
            </a:r>
            <a:r>
              <a:rPr lang="en-US" dirty="0" smtClean="0"/>
              <a:t> is</a:t>
            </a:r>
          </a:p>
          <a:p>
            <a:pPr marL="0" indent="0" algn="l" rtl="0">
              <a:buNone/>
            </a:pPr>
            <a:r>
              <a:rPr lang="en-US" dirty="0" smtClean="0"/>
              <a:t>Begin</a:t>
            </a:r>
            <a:endParaRPr lang="fa-IR" dirty="0" smtClean="0"/>
          </a:p>
          <a:p>
            <a:pPr marL="0" indent="0" algn="l" rtl="0">
              <a:buNone/>
            </a:pPr>
            <a:r>
              <a:rPr lang="en-US" dirty="0" smtClean="0"/>
              <a:t>    with  S  select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O &lt;= 	A when “00” ,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	B when “01” ,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	C when “10” ,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	D when others;</a:t>
            </a:r>
          </a:p>
          <a:p>
            <a:pPr marL="0" indent="0" algn="l" rtl="0">
              <a:buNone/>
            </a:pPr>
            <a:r>
              <a:rPr lang="en-US" dirty="0" smtClean="0"/>
              <a:t>End </a:t>
            </a:r>
            <a:r>
              <a:rPr lang="en-US" dirty="0" err="1"/>
              <a:t>MW_arch</a:t>
            </a:r>
            <a:r>
              <a:rPr lang="en-US" dirty="0" smtClean="0"/>
              <a:t>;</a:t>
            </a:r>
            <a:endParaRPr lang="en-US" dirty="0"/>
          </a:p>
          <a:p>
            <a:pPr marL="0" indent="0" algn="l" rtl="0">
              <a:buNone/>
            </a:pPr>
            <a:endParaRPr lang="en-US" dirty="0"/>
          </a:p>
        </p:txBody>
      </p:sp>
      <p:grpSp>
        <p:nvGrpSpPr>
          <p:cNvPr id="41" name="Group 40"/>
          <p:cNvGrpSpPr/>
          <p:nvPr/>
        </p:nvGrpSpPr>
        <p:grpSpPr>
          <a:xfrm>
            <a:off x="6012160" y="1412776"/>
            <a:ext cx="2855600" cy="2529572"/>
            <a:chOff x="967832" y="2060848"/>
            <a:chExt cx="2855600" cy="2529572"/>
          </a:xfrm>
        </p:grpSpPr>
        <p:sp>
          <p:nvSpPr>
            <p:cNvPr id="4" name="Trapezoid 3"/>
            <p:cNvSpPr/>
            <p:nvPr/>
          </p:nvSpPr>
          <p:spPr>
            <a:xfrm rot="5400000">
              <a:off x="1511660" y="2600908"/>
              <a:ext cx="1764196" cy="900100"/>
            </a:xfrm>
            <a:prstGeom prst="trapezoid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MUX</a:t>
              </a:r>
            </a:p>
            <a:p>
              <a:pPr algn="ctr"/>
              <a:r>
                <a:rPr lang="en-US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4x1</a:t>
              </a:r>
              <a:endPara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13" name="Group 12"/>
            <p:cNvGrpSpPr/>
            <p:nvPr/>
          </p:nvGrpSpPr>
          <p:grpSpPr>
            <a:xfrm>
              <a:off x="967832" y="2060848"/>
              <a:ext cx="984584" cy="453816"/>
              <a:chOff x="967832" y="2060848"/>
              <a:chExt cx="984584" cy="453816"/>
            </a:xfrm>
          </p:grpSpPr>
          <p:cxnSp>
            <p:nvCxnSpPr>
              <p:cNvPr id="6" name="Straight Connector 5"/>
              <p:cNvCxnSpPr/>
              <p:nvPr/>
            </p:nvCxnSpPr>
            <p:spPr>
              <a:xfrm flipH="1">
                <a:off x="1304344" y="2348880"/>
                <a:ext cx="648072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/>
              <p:cNvCxnSpPr/>
              <p:nvPr/>
            </p:nvCxnSpPr>
            <p:spPr>
              <a:xfrm flipH="1">
                <a:off x="1547664" y="2213572"/>
                <a:ext cx="72008" cy="25202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" name="TextBox 10"/>
              <p:cNvSpPr txBox="1"/>
              <p:nvPr/>
            </p:nvSpPr>
            <p:spPr>
              <a:xfrm>
                <a:off x="1358936" y="2060848"/>
                <a:ext cx="30649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</a:t>
                </a:r>
                <a:endParaRPr 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967832" y="2145332"/>
                <a:ext cx="34015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A</a:t>
                </a:r>
                <a:endParaRPr lang="en-US" dirty="0"/>
              </a:p>
            </p:txBody>
          </p:sp>
        </p:grpSp>
        <p:grpSp>
          <p:nvGrpSpPr>
            <p:cNvPr id="14" name="Group 13"/>
            <p:cNvGrpSpPr/>
            <p:nvPr/>
          </p:nvGrpSpPr>
          <p:grpSpPr>
            <a:xfrm>
              <a:off x="971600" y="2492896"/>
              <a:ext cx="984584" cy="453816"/>
              <a:chOff x="967832" y="2060848"/>
              <a:chExt cx="984584" cy="453816"/>
            </a:xfrm>
          </p:grpSpPr>
          <p:cxnSp>
            <p:nvCxnSpPr>
              <p:cNvPr id="15" name="Straight Connector 14"/>
              <p:cNvCxnSpPr/>
              <p:nvPr/>
            </p:nvCxnSpPr>
            <p:spPr>
              <a:xfrm flipH="1">
                <a:off x="1304344" y="2348880"/>
                <a:ext cx="648072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/>
              <p:cNvCxnSpPr/>
              <p:nvPr/>
            </p:nvCxnSpPr>
            <p:spPr>
              <a:xfrm flipH="1">
                <a:off x="1547664" y="2213572"/>
                <a:ext cx="72008" cy="25202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TextBox 16"/>
              <p:cNvSpPr txBox="1"/>
              <p:nvPr/>
            </p:nvSpPr>
            <p:spPr>
              <a:xfrm>
                <a:off x="1358936" y="2060848"/>
                <a:ext cx="30649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</a:t>
                </a:r>
                <a:endParaRPr 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967832" y="2145332"/>
                <a:ext cx="32252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B</a:t>
                </a:r>
                <a:endParaRPr lang="en-US" dirty="0"/>
              </a:p>
            </p:txBody>
          </p:sp>
        </p:grpSp>
        <p:grpSp>
          <p:nvGrpSpPr>
            <p:cNvPr id="19" name="Group 18"/>
            <p:cNvGrpSpPr/>
            <p:nvPr/>
          </p:nvGrpSpPr>
          <p:grpSpPr>
            <a:xfrm>
              <a:off x="971600" y="2903176"/>
              <a:ext cx="984584" cy="453816"/>
              <a:chOff x="967832" y="2060848"/>
              <a:chExt cx="984584" cy="453816"/>
            </a:xfrm>
          </p:grpSpPr>
          <p:cxnSp>
            <p:nvCxnSpPr>
              <p:cNvPr id="20" name="Straight Connector 19"/>
              <p:cNvCxnSpPr/>
              <p:nvPr/>
            </p:nvCxnSpPr>
            <p:spPr>
              <a:xfrm flipH="1">
                <a:off x="1304344" y="2348880"/>
                <a:ext cx="648072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/>
              <p:cNvCxnSpPr/>
              <p:nvPr/>
            </p:nvCxnSpPr>
            <p:spPr>
              <a:xfrm flipH="1">
                <a:off x="1547664" y="2213572"/>
                <a:ext cx="72008" cy="25202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TextBox 21"/>
              <p:cNvSpPr txBox="1"/>
              <p:nvPr/>
            </p:nvSpPr>
            <p:spPr>
              <a:xfrm>
                <a:off x="1358936" y="2060848"/>
                <a:ext cx="30649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</a:t>
                </a:r>
                <a:endParaRPr 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967832" y="2145332"/>
                <a:ext cx="34015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C</a:t>
                </a:r>
                <a:endParaRPr lang="en-US" dirty="0"/>
              </a:p>
            </p:txBody>
          </p:sp>
        </p:grpSp>
        <p:grpSp>
          <p:nvGrpSpPr>
            <p:cNvPr id="24" name="Group 23"/>
            <p:cNvGrpSpPr/>
            <p:nvPr/>
          </p:nvGrpSpPr>
          <p:grpSpPr>
            <a:xfrm>
              <a:off x="971600" y="3335224"/>
              <a:ext cx="984584" cy="453816"/>
              <a:chOff x="967832" y="2060848"/>
              <a:chExt cx="984584" cy="453816"/>
            </a:xfrm>
          </p:grpSpPr>
          <p:cxnSp>
            <p:nvCxnSpPr>
              <p:cNvPr id="25" name="Straight Connector 24"/>
              <p:cNvCxnSpPr/>
              <p:nvPr/>
            </p:nvCxnSpPr>
            <p:spPr>
              <a:xfrm flipH="1">
                <a:off x="1304344" y="2348880"/>
                <a:ext cx="648072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25"/>
              <p:cNvCxnSpPr/>
              <p:nvPr/>
            </p:nvCxnSpPr>
            <p:spPr>
              <a:xfrm flipH="1">
                <a:off x="1547664" y="2213572"/>
                <a:ext cx="72008" cy="25202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" name="TextBox 26"/>
              <p:cNvSpPr txBox="1"/>
              <p:nvPr/>
            </p:nvSpPr>
            <p:spPr>
              <a:xfrm>
                <a:off x="1358936" y="2060848"/>
                <a:ext cx="30649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</a:t>
                </a:r>
                <a:endParaRPr 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8" name="TextBox 27"/>
              <p:cNvSpPr txBox="1"/>
              <p:nvPr/>
            </p:nvSpPr>
            <p:spPr>
              <a:xfrm>
                <a:off x="967832" y="2145332"/>
                <a:ext cx="35779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D</a:t>
                </a:r>
                <a:endParaRPr lang="en-US" dirty="0"/>
              </a:p>
            </p:txBody>
          </p:sp>
        </p:grpSp>
        <p:grpSp>
          <p:nvGrpSpPr>
            <p:cNvPr id="29" name="Group 28"/>
            <p:cNvGrpSpPr/>
            <p:nvPr/>
          </p:nvGrpSpPr>
          <p:grpSpPr>
            <a:xfrm>
              <a:off x="2827686" y="2707491"/>
              <a:ext cx="995746" cy="404752"/>
              <a:chOff x="1304344" y="2060848"/>
              <a:chExt cx="995746" cy="404752"/>
            </a:xfrm>
          </p:grpSpPr>
          <p:cxnSp>
            <p:nvCxnSpPr>
              <p:cNvPr id="30" name="Straight Connector 29"/>
              <p:cNvCxnSpPr/>
              <p:nvPr/>
            </p:nvCxnSpPr>
            <p:spPr>
              <a:xfrm flipH="1">
                <a:off x="1304344" y="2348880"/>
                <a:ext cx="648072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 flipH="1">
                <a:off x="1547664" y="2213572"/>
                <a:ext cx="72008" cy="25202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" name="TextBox 31"/>
              <p:cNvSpPr txBox="1"/>
              <p:nvPr/>
            </p:nvSpPr>
            <p:spPr>
              <a:xfrm>
                <a:off x="1358936" y="2060848"/>
                <a:ext cx="30649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</a:t>
                </a:r>
                <a:endParaRPr 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3" name="TextBox 32"/>
              <p:cNvSpPr txBox="1"/>
              <p:nvPr/>
            </p:nvSpPr>
            <p:spPr>
              <a:xfrm>
                <a:off x="1929476" y="2096268"/>
                <a:ext cx="37061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O</a:t>
                </a:r>
                <a:endParaRPr lang="en-US" dirty="0"/>
              </a:p>
            </p:txBody>
          </p:sp>
        </p:grpSp>
        <p:grpSp>
          <p:nvGrpSpPr>
            <p:cNvPr id="40" name="Group 39"/>
            <p:cNvGrpSpPr/>
            <p:nvPr/>
          </p:nvGrpSpPr>
          <p:grpSpPr>
            <a:xfrm>
              <a:off x="2254090" y="3820544"/>
              <a:ext cx="439750" cy="769876"/>
              <a:chOff x="2254090" y="3820544"/>
              <a:chExt cx="439750" cy="769876"/>
            </a:xfrm>
          </p:grpSpPr>
          <p:cxnSp>
            <p:nvCxnSpPr>
              <p:cNvPr id="35" name="Straight Connector 34"/>
              <p:cNvCxnSpPr>
                <a:stCxn id="4" idx="3"/>
              </p:cNvCxnSpPr>
              <p:nvPr/>
            </p:nvCxnSpPr>
            <p:spPr>
              <a:xfrm>
                <a:off x="2393758" y="3820544"/>
                <a:ext cx="0" cy="472552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36"/>
              <p:cNvCxnSpPr/>
              <p:nvPr/>
            </p:nvCxnSpPr>
            <p:spPr>
              <a:xfrm flipH="1">
                <a:off x="2285746" y="3933056"/>
                <a:ext cx="198022" cy="1969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8" name="TextBox 37"/>
              <p:cNvSpPr txBox="1"/>
              <p:nvPr/>
            </p:nvSpPr>
            <p:spPr>
              <a:xfrm>
                <a:off x="2393758" y="3861048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endParaRPr 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9" name="TextBox 38"/>
              <p:cNvSpPr txBox="1"/>
              <p:nvPr/>
            </p:nvSpPr>
            <p:spPr>
              <a:xfrm>
                <a:off x="2254090" y="4221088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S</a:t>
                </a:r>
                <a:endParaRPr lang="en-US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4084327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51AB5-0C6C-417E-922E-E1EC7404616A}" type="slidenum">
              <a:rPr lang="en-US"/>
              <a:pPr/>
              <a:t>2</a:t>
            </a:fld>
            <a:endParaRPr lang="en-US" dirty="0"/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71537" y="2362200"/>
            <a:ext cx="7000925" cy="1066800"/>
          </a:xfrm>
        </p:spPr>
        <p:txBody>
          <a:bodyPr>
            <a:normAutofit/>
          </a:bodyPr>
          <a:lstStyle/>
          <a:p>
            <a:pPr algn="ctr" rtl="1"/>
            <a:r>
              <a:rPr lang="fa-IR" sz="36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 Unicode MS" pitchFamily="34" charset="-128"/>
              </a:rPr>
              <a:t>طراحي کامپيوتري سيستم هاي ديجيتال</a:t>
            </a:r>
            <a:endParaRPr lang="en-GB" sz="3600" dirty="0">
              <a:latin typeface="Arial Unicode MS" pitchFamily="34" charset="-128"/>
              <a:cs typeface="Nazanin" pitchFamily="2" charset="-78"/>
            </a:endParaRPr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1880343" y="4233018"/>
            <a:ext cx="4458272" cy="46166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algn="ctr" rtl="1"/>
            <a:r>
              <a:rPr lang="fa-IR" sz="2400" dirty="0">
                <a:cs typeface="B Traffic" panose="00000400000000000000" pitchFamily="2" charset="-78"/>
              </a:rPr>
              <a:t>روش </a:t>
            </a:r>
            <a:r>
              <a:rPr lang="fa-IR" sz="2400" dirty="0" smtClean="0">
                <a:cs typeface="B Traffic" panose="00000400000000000000" pitchFamily="2" charset="-78"/>
              </a:rPr>
              <a:t>هاي توصيف مدارهاي ديجيتال </a:t>
            </a:r>
            <a:r>
              <a:rPr lang="fa-IR" sz="2400" dirty="0">
                <a:cs typeface="B Traffic" panose="00000400000000000000" pitchFamily="2" charset="-78"/>
              </a:rPr>
              <a:t>در </a:t>
            </a:r>
            <a:r>
              <a:rPr lang="en-US" sz="2400" dirty="0">
                <a:cs typeface="B Traffic" panose="00000400000000000000" pitchFamily="2" charset="-78"/>
              </a:rPr>
              <a:t>VHDL</a:t>
            </a:r>
            <a:endParaRPr lang="en-US" sz="2400" b="1" dirty="0">
              <a:solidFill>
                <a:schemeClr val="accent2"/>
              </a:solidFill>
              <a:latin typeface="Arial Unicode MS" pitchFamily="34" charset="-128"/>
              <a:cs typeface="B Traffic" panose="00000400000000000000" pitchFamily="2" charset="-78"/>
            </a:endParaRPr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4038600" y="5943600"/>
            <a:ext cx="918841" cy="46166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algn="l" rtl="0">
              <a:buSzTx/>
              <a:buFontTx/>
              <a:buNone/>
            </a:pPr>
            <a:r>
              <a:rPr lang="fa-IR" sz="2400" b="1" dirty="0" smtClean="0">
                <a:solidFill>
                  <a:srgbClr val="C0C0C0"/>
                </a:solidFill>
                <a:latin typeface="Arial" pitchFamily="34" charset="0"/>
                <a:cs typeface="B Titr" pitchFamily="2" charset="-78"/>
              </a:rPr>
              <a:t>پاييز </a:t>
            </a:r>
            <a:r>
              <a:rPr lang="fa-IR" sz="2400" b="1" dirty="0" smtClean="0">
                <a:solidFill>
                  <a:srgbClr val="C0C0C0"/>
                </a:solidFill>
                <a:latin typeface="Arial" pitchFamily="34" charset="0"/>
                <a:cs typeface="B Titr" pitchFamily="2" charset="-78"/>
              </a:rPr>
              <a:t>96</a:t>
            </a:r>
            <a:endParaRPr lang="en-US" sz="2400" b="1" dirty="0">
              <a:solidFill>
                <a:schemeClr val="accent2"/>
              </a:solidFill>
              <a:latin typeface="Arial" pitchFamily="34" charset="0"/>
              <a:cs typeface="B Titr" pitchFamily="2" charset="-78"/>
            </a:endParaRPr>
          </a:p>
        </p:txBody>
      </p:sp>
      <p:pic>
        <p:nvPicPr>
          <p:cNvPr id="8" name="Picture 7" descr="unvarm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44" y="285728"/>
            <a:ext cx="1688535" cy="1428760"/>
          </a:xfrm>
          <a:prstGeom prst="rect">
            <a:avLst/>
          </a:prstGeom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Autofit/>
          </a:bodyPr>
          <a:lstStyle/>
          <a:p>
            <a:pPr algn="ctr"/>
            <a:r>
              <a:rPr lang="fa-IR" sz="2800" dirty="0" smtClean="0"/>
              <a:t>روش </a:t>
            </a:r>
            <a:r>
              <a:rPr lang="fa-IR" sz="2800" dirty="0" smtClean="0"/>
              <a:t>هاي توصيف يا مدلسازي مدارهاي ديجيتال </a:t>
            </a:r>
            <a:r>
              <a:rPr lang="fa-IR" sz="2800" dirty="0" smtClean="0"/>
              <a:t>در </a:t>
            </a:r>
            <a:r>
              <a:rPr lang="en-US" sz="2800" dirty="0" smtClean="0"/>
              <a:t>VHDL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dirty="0" smtClean="0"/>
              <a:t>Behavioral Level</a:t>
            </a:r>
          </a:p>
          <a:p>
            <a:pPr algn="l" rtl="0"/>
            <a:r>
              <a:rPr lang="en-US" dirty="0" smtClean="0"/>
              <a:t>RTL or Dataflow Level</a:t>
            </a:r>
          </a:p>
          <a:p>
            <a:pPr algn="l" rtl="0"/>
            <a:r>
              <a:rPr lang="en-US" dirty="0" smtClean="0"/>
              <a:t>Hierarchy or Structural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327028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توصيف يا مدلسازي </a:t>
            </a:r>
            <a:r>
              <a:rPr lang="en-US" dirty="0" smtClean="0"/>
              <a:t>Behavioral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توصيف رفتاري، </a:t>
            </a:r>
            <a:r>
              <a:rPr lang="fa-IR" dirty="0" smtClean="0"/>
              <a:t>شامل </a:t>
            </a:r>
            <a:r>
              <a:rPr lang="fa-IR" dirty="0" smtClean="0"/>
              <a:t>يک سري عمليات منطقي </a:t>
            </a:r>
            <a:r>
              <a:rPr lang="fa-IR" dirty="0" smtClean="0"/>
              <a:t>و </a:t>
            </a:r>
            <a:r>
              <a:rPr lang="fa-IR" dirty="0" smtClean="0"/>
              <a:t>رياضي روي </a:t>
            </a:r>
            <a:r>
              <a:rPr lang="fa-IR" dirty="0" smtClean="0"/>
              <a:t>اطلاعات </a:t>
            </a:r>
            <a:r>
              <a:rPr lang="fa-IR" dirty="0" smtClean="0"/>
              <a:t>ورودي </a:t>
            </a:r>
            <a:r>
              <a:rPr lang="fa-IR" dirty="0" smtClean="0"/>
              <a:t>مدار </a:t>
            </a:r>
            <a:r>
              <a:rPr lang="fa-IR" dirty="0" smtClean="0"/>
              <a:t>مي‌باشد</a:t>
            </a:r>
            <a:r>
              <a:rPr lang="fa-IR" dirty="0" smtClean="0"/>
              <a:t>.</a:t>
            </a:r>
          </a:p>
          <a:p>
            <a:r>
              <a:rPr lang="fa-IR" dirty="0" smtClean="0"/>
              <a:t>به عبارت </a:t>
            </a:r>
            <a:r>
              <a:rPr lang="fa-IR" dirty="0" smtClean="0"/>
              <a:t>ديگر الگوريتم </a:t>
            </a:r>
            <a:r>
              <a:rPr lang="fa-IR" dirty="0" smtClean="0"/>
              <a:t>مدار </a:t>
            </a:r>
            <a:r>
              <a:rPr lang="fa-IR" dirty="0" smtClean="0"/>
              <a:t>بررسي </a:t>
            </a:r>
            <a:r>
              <a:rPr lang="fa-IR" dirty="0" smtClean="0"/>
              <a:t>و تست </a:t>
            </a:r>
            <a:r>
              <a:rPr lang="fa-IR" dirty="0" smtClean="0"/>
              <a:t>مي‌شود</a:t>
            </a:r>
            <a:r>
              <a:rPr lang="fa-IR" dirty="0" smtClean="0"/>
              <a:t>.</a:t>
            </a:r>
          </a:p>
          <a:p>
            <a:pPr lvl="1"/>
            <a:endParaRPr lang="fa-IR" dirty="0" smtClean="0"/>
          </a:p>
          <a:p>
            <a:pPr lvl="1"/>
            <a:r>
              <a:rPr lang="fa-IR" dirty="0" smtClean="0"/>
              <a:t>مثال: </a:t>
            </a:r>
            <a:r>
              <a:rPr lang="fa-IR" dirty="0" smtClean="0"/>
              <a:t>توصيف </a:t>
            </a:r>
            <a:r>
              <a:rPr lang="en-US" dirty="0" smtClean="0"/>
              <a:t>counter</a:t>
            </a:r>
            <a:r>
              <a:rPr lang="fa-IR" dirty="0" smtClean="0"/>
              <a:t> (</a:t>
            </a:r>
            <a:r>
              <a:rPr lang="fa-IR" dirty="0" smtClean="0"/>
              <a:t>افزاينده </a:t>
            </a:r>
            <a:r>
              <a:rPr lang="fa-IR" dirty="0" smtClean="0"/>
              <a:t>1 </a:t>
            </a:r>
            <a:r>
              <a:rPr lang="fa-IR" dirty="0" smtClean="0"/>
              <a:t>واحدي)</a:t>
            </a:r>
            <a:endParaRPr lang="fa-IR" dirty="0" smtClean="0"/>
          </a:p>
          <a:p>
            <a:pPr marL="393192" lvl="1" indent="0" algn="l" rtl="0">
              <a:buNone/>
            </a:pPr>
            <a:r>
              <a:rPr lang="en-US" dirty="0" smtClean="0"/>
              <a:t>counter &lt;= counter + 1;</a:t>
            </a:r>
          </a:p>
        </p:txBody>
      </p:sp>
    </p:spTree>
    <p:extLst>
      <p:ext uri="{BB962C8B-B14F-4D97-AF65-F5344CB8AC3E}">
        <p14:creationId xmlns:p14="http://schemas.microsoft.com/office/powerpoint/2010/main" xmlns="" val="2385092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dirty="0" smtClean="0"/>
              <a:t>توصيف يا مدلسازي </a:t>
            </a:r>
            <a:r>
              <a:rPr lang="en-US" dirty="0" smtClean="0"/>
              <a:t>Dataflow</a:t>
            </a:r>
            <a:r>
              <a:rPr lang="fa-IR" dirty="0" smtClean="0"/>
              <a:t> </a:t>
            </a:r>
            <a:r>
              <a:rPr lang="fa-IR" dirty="0" smtClean="0"/>
              <a:t>يا </a:t>
            </a:r>
            <a:r>
              <a:rPr lang="en-US" dirty="0" smtClean="0"/>
              <a:t>RTL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در </a:t>
            </a:r>
            <a:r>
              <a:rPr lang="fa-IR" dirty="0" smtClean="0"/>
              <a:t>اين </a:t>
            </a:r>
            <a:r>
              <a:rPr lang="fa-IR" dirty="0" smtClean="0"/>
              <a:t>روش مدار را به </a:t>
            </a:r>
            <a:r>
              <a:rPr lang="fa-IR" dirty="0" smtClean="0"/>
              <a:t>صورتي </a:t>
            </a:r>
            <a:r>
              <a:rPr lang="fa-IR" dirty="0" smtClean="0"/>
              <a:t>که داده ها وارد </a:t>
            </a:r>
            <a:r>
              <a:rPr lang="fa-IR" dirty="0" smtClean="0"/>
              <a:t>سيستم مي‌شوند</a:t>
            </a:r>
            <a:r>
              <a:rPr lang="fa-IR" dirty="0" smtClean="0"/>
              <a:t>، از </a:t>
            </a:r>
            <a:r>
              <a:rPr lang="fa-IR" dirty="0" smtClean="0"/>
              <a:t>گيت‌هاي </a:t>
            </a:r>
            <a:r>
              <a:rPr lang="fa-IR" dirty="0" smtClean="0"/>
              <a:t>مختلف </a:t>
            </a:r>
            <a:r>
              <a:rPr lang="fa-IR" dirty="0" smtClean="0"/>
              <a:t>مي‌گذرند </a:t>
            </a:r>
            <a:r>
              <a:rPr lang="fa-IR" dirty="0" smtClean="0"/>
              <a:t>و به </a:t>
            </a:r>
            <a:r>
              <a:rPr lang="fa-IR" dirty="0" smtClean="0"/>
              <a:t>خروجي مي‌روند</a:t>
            </a:r>
            <a:r>
              <a:rPr lang="fa-IR" dirty="0" smtClean="0"/>
              <a:t>، </a:t>
            </a:r>
            <a:r>
              <a:rPr lang="fa-IR" dirty="0" smtClean="0"/>
              <a:t>توصيف مي‎</a:t>
            </a:r>
            <a:r>
              <a:rPr lang="fa-IR" dirty="0" smtClean="0"/>
              <a:t>شود.</a:t>
            </a:r>
          </a:p>
          <a:p>
            <a:endParaRPr lang="fa-IR" dirty="0"/>
          </a:p>
          <a:p>
            <a:pPr lvl="1"/>
            <a:r>
              <a:rPr lang="fa-IR" dirty="0" smtClean="0"/>
              <a:t>مثال:</a:t>
            </a:r>
          </a:p>
          <a:p>
            <a:pPr lvl="1" algn="l" rtl="0"/>
            <a:r>
              <a:rPr lang="en-US" dirty="0" smtClean="0"/>
              <a:t>S &lt;= a </a:t>
            </a:r>
            <a:r>
              <a:rPr lang="en-US" dirty="0" err="1" smtClean="0"/>
              <a:t>xor</a:t>
            </a:r>
            <a:r>
              <a:rPr lang="en-US" dirty="0" smtClean="0"/>
              <a:t> b;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639100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توصيف يا مدلسازي </a:t>
            </a:r>
            <a:r>
              <a:rPr lang="en-US" dirty="0" smtClean="0"/>
              <a:t>Structural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a-IR" dirty="0" smtClean="0"/>
              <a:t>در </a:t>
            </a:r>
            <a:r>
              <a:rPr lang="fa-IR" dirty="0" smtClean="0"/>
              <a:t>اين </a:t>
            </a:r>
            <a:r>
              <a:rPr lang="fa-IR" dirty="0" smtClean="0"/>
              <a:t>روش </a:t>
            </a:r>
            <a:r>
              <a:rPr lang="fa-IR" dirty="0" smtClean="0"/>
              <a:t>مي‌توان </a:t>
            </a:r>
            <a:r>
              <a:rPr lang="fa-IR" dirty="0" smtClean="0"/>
              <a:t>مدار را بصورت بلوک </a:t>
            </a:r>
            <a:r>
              <a:rPr lang="fa-IR" dirty="0" smtClean="0"/>
              <a:t>دياگرام </a:t>
            </a:r>
            <a:r>
              <a:rPr lang="fa-IR" dirty="0" smtClean="0"/>
              <a:t>با قطعات و طرز اتصال آنها به شکل سلسله </a:t>
            </a:r>
            <a:r>
              <a:rPr lang="fa-IR" dirty="0" smtClean="0"/>
              <a:t>مراتبي توصيف </a:t>
            </a:r>
            <a:r>
              <a:rPr lang="fa-IR" dirty="0" smtClean="0"/>
              <a:t>نمود.</a:t>
            </a:r>
          </a:p>
          <a:p>
            <a:endParaRPr lang="fa-IR" dirty="0"/>
          </a:p>
          <a:p>
            <a:pPr lvl="1"/>
            <a:r>
              <a:rPr lang="fa-IR" sz="2400" dirty="0" smtClean="0"/>
              <a:t>مثال: </a:t>
            </a:r>
            <a:r>
              <a:rPr lang="fa-IR" sz="2400" dirty="0" smtClean="0"/>
              <a:t>يک </a:t>
            </a:r>
            <a:r>
              <a:rPr lang="fa-IR" sz="2400" dirty="0" smtClean="0"/>
              <a:t>جمع کننده چهار </a:t>
            </a:r>
            <a:r>
              <a:rPr lang="fa-IR" sz="2400" dirty="0" smtClean="0"/>
              <a:t>بيتي </a:t>
            </a:r>
            <a:r>
              <a:rPr lang="fa-IR" sz="2400" dirty="0" smtClean="0"/>
              <a:t>از 4 جمع کننده کامل (</a:t>
            </a:r>
            <a:r>
              <a:rPr lang="en-US" sz="2400" dirty="0" smtClean="0"/>
              <a:t>FA</a:t>
            </a:r>
            <a:r>
              <a:rPr lang="fa-IR" sz="2400" dirty="0" smtClean="0"/>
              <a:t>) و هر </a:t>
            </a:r>
            <a:r>
              <a:rPr lang="en-US" sz="2400" dirty="0" smtClean="0"/>
              <a:t>FA</a:t>
            </a:r>
            <a:r>
              <a:rPr lang="fa-IR" sz="2400" dirty="0" smtClean="0"/>
              <a:t> از 2 </a:t>
            </a:r>
            <a:r>
              <a:rPr lang="fa-IR" sz="2400" dirty="0" smtClean="0"/>
              <a:t>نيم </a:t>
            </a:r>
            <a:r>
              <a:rPr lang="fa-IR" sz="2400" dirty="0" smtClean="0"/>
              <a:t>جمع کننده (</a:t>
            </a:r>
            <a:r>
              <a:rPr lang="en-US" sz="2400" dirty="0" smtClean="0"/>
              <a:t>HA</a:t>
            </a:r>
            <a:r>
              <a:rPr lang="fa-IR" sz="2400" dirty="0" smtClean="0"/>
              <a:t>) </a:t>
            </a:r>
            <a:r>
              <a:rPr lang="fa-IR" sz="2400" dirty="0" smtClean="0"/>
              <a:t>تشکيل مي‌شود</a:t>
            </a:r>
            <a:r>
              <a:rPr lang="fa-IR" sz="2400" dirty="0" smtClean="0"/>
              <a:t>.</a:t>
            </a:r>
          </a:p>
          <a:p>
            <a:pPr lvl="1"/>
            <a:endParaRPr lang="fa-IR" sz="2400" dirty="0"/>
          </a:p>
          <a:p>
            <a:pPr lvl="1" algn="just"/>
            <a:r>
              <a:rPr lang="fa-IR" sz="2200" dirty="0" smtClean="0"/>
              <a:t>اگر مدل </a:t>
            </a:r>
            <a:r>
              <a:rPr lang="fa-IR" sz="2200" dirty="0" smtClean="0"/>
              <a:t>رفتاري </a:t>
            </a:r>
            <a:r>
              <a:rPr lang="fa-IR" sz="2200" dirty="0" smtClean="0"/>
              <a:t>را به ابزار سنتز </a:t>
            </a:r>
            <a:r>
              <a:rPr lang="fa-IR" sz="2200" dirty="0" smtClean="0"/>
              <a:t>بدهيم</a:t>
            </a:r>
            <a:r>
              <a:rPr lang="fa-IR" sz="2200" dirty="0" smtClean="0"/>
              <a:t>، </a:t>
            </a:r>
            <a:r>
              <a:rPr lang="fa-IR" sz="2200" dirty="0" smtClean="0"/>
              <a:t>يک </a:t>
            </a:r>
            <a:r>
              <a:rPr lang="fa-IR" sz="2200" dirty="0" smtClean="0"/>
              <a:t>طرح </a:t>
            </a:r>
            <a:r>
              <a:rPr lang="fa-IR" sz="2200" dirty="0" smtClean="0"/>
              <a:t>کلي توليد مي‌کند </a:t>
            </a:r>
            <a:r>
              <a:rPr lang="fa-IR" sz="2200" dirty="0" smtClean="0"/>
              <a:t>و ممکن است </a:t>
            </a:r>
            <a:r>
              <a:rPr lang="fa-IR" sz="2200" dirty="0" smtClean="0"/>
              <a:t>اين </a:t>
            </a:r>
            <a:r>
              <a:rPr lang="fa-IR" sz="2200" dirty="0" smtClean="0"/>
              <a:t>فرم </a:t>
            </a:r>
            <a:r>
              <a:rPr lang="fa-IR" sz="2200" dirty="0" smtClean="0"/>
              <a:t>بهينه </a:t>
            </a:r>
            <a:r>
              <a:rPr lang="fa-IR" sz="2200" dirty="0" smtClean="0"/>
              <a:t>نباشد و مقدار سخت افزار </a:t>
            </a:r>
            <a:r>
              <a:rPr lang="fa-IR" sz="2200" dirty="0" smtClean="0"/>
              <a:t>زياد </a:t>
            </a:r>
            <a:r>
              <a:rPr lang="fa-IR" sz="2200" dirty="0" smtClean="0"/>
              <a:t>با سرعت </a:t>
            </a:r>
            <a:r>
              <a:rPr lang="fa-IR" sz="2200" dirty="0" smtClean="0"/>
              <a:t>ناکافي </a:t>
            </a:r>
            <a:r>
              <a:rPr lang="fa-IR" sz="2200" dirty="0" smtClean="0"/>
              <a:t>داشته باشد، </a:t>
            </a:r>
            <a:r>
              <a:rPr lang="fa-IR" sz="2200" dirty="0" smtClean="0"/>
              <a:t>ولي </a:t>
            </a:r>
            <a:r>
              <a:rPr lang="fa-IR" sz="2200" dirty="0" smtClean="0"/>
              <a:t>اگر </a:t>
            </a:r>
            <a:r>
              <a:rPr lang="fa-IR" sz="2200" dirty="0" smtClean="0"/>
              <a:t>توصيف ساختاري </a:t>
            </a:r>
            <a:r>
              <a:rPr lang="fa-IR" sz="2200" dirty="0" smtClean="0"/>
              <a:t>به ابزار سنتز داده شود، طرح مشخص‌تر و با حداقل سخت افزار و سرعت مناسب </a:t>
            </a:r>
            <a:r>
              <a:rPr lang="fa-IR" sz="2200" dirty="0" smtClean="0"/>
              <a:t>توليد </a:t>
            </a:r>
            <a:r>
              <a:rPr lang="fa-IR" sz="2200" dirty="0" smtClean="0"/>
              <a:t>خواهد شد.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457749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توصيف يا مدلسازي </a:t>
            </a:r>
            <a:r>
              <a:rPr lang="en-US" sz="6000" dirty="0"/>
              <a:t>Dataflow</a:t>
            </a:r>
            <a:r>
              <a:rPr lang="fa-IR" sz="6000" dirty="0"/>
              <a:t> 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n-US" sz="2000" dirty="0"/>
              <a:t>VHDL</a:t>
            </a:r>
            <a:r>
              <a:rPr lang="fa-IR" sz="2000" dirty="0"/>
              <a:t> </a:t>
            </a:r>
            <a:r>
              <a:rPr lang="fa-IR" sz="2400" dirty="0"/>
              <a:t>همزمان (</a:t>
            </a:r>
            <a:r>
              <a:rPr lang="en-US" sz="2000" dirty="0"/>
              <a:t>Concurrent VHDL</a:t>
            </a:r>
            <a:r>
              <a:rPr lang="fa-IR" sz="2400" dirty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953545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fa-IR" sz="2800" dirty="0" smtClean="0"/>
              <a:t>توصيف يا مدلسازي </a:t>
            </a:r>
            <a:r>
              <a:rPr lang="en-US" sz="2400" dirty="0" smtClean="0"/>
              <a:t>Dataflow</a:t>
            </a:r>
            <a:r>
              <a:rPr lang="fa-IR" sz="2400" dirty="0" smtClean="0"/>
              <a:t> </a:t>
            </a:r>
            <a:r>
              <a:rPr lang="fa-IR" sz="2800" dirty="0" smtClean="0"/>
              <a:t>يا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fa-IR" sz="2800" dirty="0" smtClean="0"/>
              <a:t> </a:t>
            </a:r>
            <a:r>
              <a:rPr lang="en-US" sz="2400" dirty="0" smtClean="0"/>
              <a:t>VHDL</a:t>
            </a:r>
            <a:r>
              <a:rPr lang="fa-IR" sz="2400" dirty="0" smtClean="0"/>
              <a:t> </a:t>
            </a:r>
            <a:r>
              <a:rPr lang="fa-IR" sz="2800" dirty="0" smtClean="0"/>
              <a:t>همزمان (</a:t>
            </a:r>
            <a:r>
              <a:rPr lang="en-US" sz="2400" dirty="0" smtClean="0"/>
              <a:t>Concurrent VHDL</a:t>
            </a:r>
            <a:r>
              <a:rPr lang="fa-IR" sz="2800" dirty="0" smtClean="0"/>
              <a:t>) </a:t>
            </a:r>
            <a:br>
              <a:rPr lang="fa-IR" sz="2800" dirty="0" smtClean="0"/>
            </a:br>
            <a:r>
              <a:rPr lang="fa-IR" sz="2800" dirty="0" smtClean="0"/>
              <a:t>براي مدارهاي ترکيبي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32856"/>
            <a:ext cx="8229600" cy="4191744"/>
          </a:xfrm>
        </p:spPr>
        <p:txBody>
          <a:bodyPr>
            <a:normAutofit/>
          </a:bodyPr>
          <a:lstStyle/>
          <a:p>
            <a:pPr algn="just"/>
            <a:r>
              <a:rPr lang="fa-IR" sz="2400" dirty="0" smtClean="0">
                <a:cs typeface="B Nazanin" panose="00000400000000000000" pitchFamily="2" charset="-78"/>
              </a:rPr>
              <a:t>در </a:t>
            </a:r>
            <a:r>
              <a:rPr lang="fa-IR" sz="2400" dirty="0" smtClean="0">
                <a:cs typeface="B Nazanin" panose="00000400000000000000" pitchFamily="2" charset="-78"/>
              </a:rPr>
              <a:t>توصيف </a:t>
            </a:r>
            <a:r>
              <a:rPr lang="en-US" sz="2000" dirty="0" smtClean="0">
                <a:cs typeface="B Nazanin" panose="00000400000000000000" pitchFamily="2" charset="-78"/>
              </a:rPr>
              <a:t>Dataflow</a:t>
            </a:r>
            <a:r>
              <a:rPr lang="fa-IR" sz="2000" dirty="0" smtClean="0">
                <a:cs typeface="B Nazanin" panose="00000400000000000000" pitchFamily="2" charset="-78"/>
              </a:rPr>
              <a:t> </a:t>
            </a:r>
            <a:r>
              <a:rPr lang="fa-IR" sz="2400" dirty="0" smtClean="0">
                <a:cs typeface="B Nazanin" panose="00000400000000000000" pitchFamily="2" charset="-78"/>
              </a:rPr>
              <a:t>توضيح </a:t>
            </a:r>
            <a:r>
              <a:rPr lang="fa-IR" sz="2400" dirty="0" smtClean="0">
                <a:cs typeface="B Nazanin" panose="00000400000000000000" pitchFamily="2" charset="-78"/>
              </a:rPr>
              <a:t>داده </a:t>
            </a:r>
            <a:r>
              <a:rPr lang="fa-IR" sz="2400" dirty="0" smtClean="0">
                <a:cs typeface="B Nazanin" panose="00000400000000000000" pitchFamily="2" charset="-78"/>
              </a:rPr>
              <a:t>مي‏</a:t>
            </a:r>
            <a:r>
              <a:rPr lang="fa-IR" sz="2400" dirty="0" smtClean="0">
                <a:cs typeface="B Nazanin" panose="00000400000000000000" pitchFamily="2" charset="-78"/>
              </a:rPr>
              <a:t>شود که </a:t>
            </a:r>
            <a:r>
              <a:rPr lang="fa-IR" sz="2400" dirty="0" smtClean="0">
                <a:cs typeface="B Nazanin" panose="00000400000000000000" pitchFamily="2" charset="-78"/>
              </a:rPr>
              <a:t>يک </a:t>
            </a:r>
            <a:r>
              <a:rPr lang="fa-IR" sz="2400" dirty="0" smtClean="0">
                <a:cs typeface="B Nazanin" panose="00000400000000000000" pitchFamily="2" charset="-78"/>
              </a:rPr>
              <a:t>مدار چ</a:t>
            </a:r>
            <a:r>
              <a:rPr lang="fa-IR" sz="2400" dirty="0">
                <a:cs typeface="B Nazanin" panose="00000400000000000000" pitchFamily="2" charset="-78"/>
              </a:rPr>
              <a:t>گ</a:t>
            </a:r>
            <a:r>
              <a:rPr lang="fa-IR" sz="2400" dirty="0" smtClean="0">
                <a:cs typeface="B Nazanin" panose="00000400000000000000" pitchFamily="2" charset="-78"/>
              </a:rPr>
              <a:t>ونه کار </a:t>
            </a:r>
            <a:r>
              <a:rPr lang="fa-IR" sz="2400" dirty="0" smtClean="0">
                <a:cs typeface="B Nazanin" panose="00000400000000000000" pitchFamily="2" charset="-78"/>
              </a:rPr>
              <a:t>مي‏</a:t>
            </a:r>
            <a:r>
              <a:rPr lang="fa-IR" sz="2400" dirty="0" smtClean="0">
                <a:cs typeface="B Nazanin" panose="00000400000000000000" pitchFamily="2" charset="-78"/>
              </a:rPr>
              <a:t>کند و داده‏ها به چه صورت از </a:t>
            </a:r>
            <a:r>
              <a:rPr lang="fa-IR" sz="2400" dirty="0" smtClean="0">
                <a:cs typeface="B Nazanin" panose="00000400000000000000" pitchFamily="2" charset="-78"/>
              </a:rPr>
              <a:t>ورودي‏هاي </a:t>
            </a:r>
            <a:r>
              <a:rPr lang="fa-IR" sz="2400" dirty="0" smtClean="0">
                <a:cs typeface="B Nazanin" panose="00000400000000000000" pitchFamily="2" charset="-78"/>
              </a:rPr>
              <a:t>مدار </a:t>
            </a:r>
            <a:r>
              <a:rPr lang="fa-IR" sz="2400" dirty="0" smtClean="0">
                <a:cs typeface="B Nazanin" panose="00000400000000000000" pitchFamily="2" charset="-78"/>
              </a:rPr>
              <a:t>ترکيبي </a:t>
            </a:r>
            <a:r>
              <a:rPr lang="fa-IR" sz="2400" dirty="0" smtClean="0">
                <a:cs typeface="B Nazanin" panose="00000400000000000000" pitchFamily="2" charset="-78"/>
              </a:rPr>
              <a:t>وارد و از قسمت‏</a:t>
            </a:r>
            <a:r>
              <a:rPr lang="fa-IR" sz="2400" dirty="0" smtClean="0">
                <a:cs typeface="B Nazanin" panose="00000400000000000000" pitchFamily="2" charset="-78"/>
              </a:rPr>
              <a:t>هاي </a:t>
            </a:r>
            <a:r>
              <a:rPr lang="fa-IR" sz="2400" dirty="0" smtClean="0">
                <a:cs typeface="B Nazanin" panose="00000400000000000000" pitchFamily="2" charset="-78"/>
              </a:rPr>
              <a:t>مختلف مدار </a:t>
            </a:r>
            <a:r>
              <a:rPr lang="fa-IR" sz="2400" dirty="0" smtClean="0">
                <a:cs typeface="B Nazanin" panose="00000400000000000000" pitchFamily="2" charset="-78"/>
              </a:rPr>
              <a:t>مي‏</a:t>
            </a:r>
            <a:r>
              <a:rPr lang="fa-IR" sz="2400" dirty="0" smtClean="0">
                <a:cs typeface="B Nazanin" panose="00000400000000000000" pitchFamily="2" charset="-78"/>
              </a:rPr>
              <a:t>گذرد و در </a:t>
            </a:r>
            <a:r>
              <a:rPr lang="fa-IR" sz="2400" dirty="0" smtClean="0">
                <a:cs typeface="B Nazanin" panose="00000400000000000000" pitchFamily="2" charset="-78"/>
              </a:rPr>
              <a:t>نهايت </a:t>
            </a:r>
            <a:r>
              <a:rPr lang="fa-IR" sz="2400" dirty="0" smtClean="0">
                <a:cs typeface="B Nazanin" panose="00000400000000000000" pitchFamily="2" charset="-78"/>
              </a:rPr>
              <a:t>به </a:t>
            </a:r>
            <a:r>
              <a:rPr lang="fa-IR" sz="2400" dirty="0" smtClean="0">
                <a:cs typeface="B Nazanin" panose="00000400000000000000" pitchFamily="2" charset="-78"/>
              </a:rPr>
              <a:t>خروجي مي‏</a:t>
            </a:r>
            <a:r>
              <a:rPr lang="fa-IR" sz="2400" dirty="0" smtClean="0">
                <a:cs typeface="B Nazanin" panose="00000400000000000000" pitchFamily="2" charset="-78"/>
              </a:rPr>
              <a:t>روند.</a:t>
            </a:r>
            <a:endParaRPr lang="en-US" sz="2400" dirty="0" smtClean="0">
              <a:cs typeface="B Nazanin" panose="00000400000000000000" pitchFamily="2" charset="-78"/>
            </a:endParaRPr>
          </a:p>
          <a:p>
            <a:pPr algn="just"/>
            <a:endParaRPr lang="en-US" sz="2400" dirty="0" smtClean="0">
              <a:cs typeface="B Nazanin" panose="00000400000000000000" pitchFamily="2" charset="-78"/>
            </a:endParaRPr>
          </a:p>
          <a:p>
            <a:r>
              <a:rPr lang="fa-IR" dirty="0" smtClean="0">
                <a:cs typeface="B Nazanin" panose="00000400000000000000" pitchFamily="2" charset="-78"/>
              </a:rPr>
              <a:t>در </a:t>
            </a:r>
            <a:r>
              <a:rPr lang="en-US" sz="2400" dirty="0" smtClean="0">
                <a:cs typeface="B Nazanin" panose="00000400000000000000" pitchFamily="2" charset="-78"/>
              </a:rPr>
              <a:t>VHDL</a:t>
            </a:r>
            <a:r>
              <a:rPr lang="fa-IR" sz="2400" dirty="0" smtClean="0">
                <a:cs typeface="B Nazanin" panose="00000400000000000000" pitchFamily="2" charset="-78"/>
              </a:rPr>
              <a:t> </a:t>
            </a:r>
            <a:r>
              <a:rPr lang="fa-IR" dirty="0" smtClean="0">
                <a:cs typeface="B Nazanin" panose="00000400000000000000" pitchFamily="2" charset="-78"/>
              </a:rPr>
              <a:t>اين </a:t>
            </a:r>
            <a:r>
              <a:rPr lang="fa-IR" dirty="0" smtClean="0">
                <a:cs typeface="B Nazanin" panose="00000400000000000000" pitchFamily="2" charset="-78"/>
              </a:rPr>
              <a:t>عمل با </a:t>
            </a:r>
            <a:r>
              <a:rPr lang="fa-IR" dirty="0">
                <a:cs typeface="B Nazanin" panose="00000400000000000000" pitchFamily="2" charset="-78"/>
              </a:rPr>
              <a:t>عبارت </a:t>
            </a:r>
            <a:r>
              <a:rPr lang="fa-IR" dirty="0" smtClean="0">
                <a:cs typeface="B Nazanin" panose="00000400000000000000" pitchFamily="2" charset="-78"/>
              </a:rPr>
              <a:t>«</a:t>
            </a:r>
            <a:r>
              <a:rPr lang="fa-IR" dirty="0" smtClean="0">
                <a:cs typeface="B Nazanin" panose="00000400000000000000" pitchFamily="2" charset="-78"/>
              </a:rPr>
              <a:t>تخصيص سيگنال </a:t>
            </a:r>
            <a:r>
              <a:rPr lang="fa-IR" dirty="0" smtClean="0">
                <a:cs typeface="B Nazanin" panose="00000400000000000000" pitchFamily="2" charset="-78"/>
              </a:rPr>
              <a:t>بطور همزمان» </a:t>
            </a:r>
            <a:r>
              <a:rPr lang="fa-IR" dirty="0">
                <a:cs typeface="B Nazanin" panose="00000400000000000000" pitchFamily="2" charset="-78"/>
              </a:rPr>
              <a:t>(</a:t>
            </a:r>
            <a:r>
              <a:rPr lang="en-US" sz="2400" dirty="0" smtClean="0">
                <a:cs typeface="B Nazanin" panose="00000400000000000000" pitchFamily="2" charset="-78"/>
              </a:rPr>
              <a:t>Concurrent signal Assignment Statements</a:t>
            </a:r>
            <a:r>
              <a:rPr lang="fa-IR" dirty="0" smtClean="0">
                <a:cs typeface="B Nazanin" panose="00000400000000000000" pitchFamily="2" charset="-78"/>
              </a:rPr>
              <a:t>) </a:t>
            </a:r>
            <a:r>
              <a:rPr lang="fa-IR" dirty="0" smtClean="0">
                <a:cs typeface="B Nazanin" panose="00000400000000000000" pitchFamily="2" charset="-78"/>
              </a:rPr>
              <a:t>يا </a:t>
            </a:r>
            <a:r>
              <a:rPr lang="fa-IR" dirty="0" smtClean="0">
                <a:cs typeface="B Nazanin" panose="00000400000000000000" pitchFamily="2" charset="-78"/>
              </a:rPr>
              <a:t>بطور خلاصه «</a:t>
            </a:r>
            <a:r>
              <a:rPr lang="en-US" sz="2400" dirty="0" smtClean="0">
                <a:cs typeface="B Nazanin" panose="00000400000000000000" pitchFamily="2" charset="-78"/>
              </a:rPr>
              <a:t>VHDL</a:t>
            </a:r>
            <a:r>
              <a:rPr lang="fa-IR" sz="2400" dirty="0" smtClean="0">
                <a:cs typeface="B Nazanin" panose="00000400000000000000" pitchFamily="2" charset="-78"/>
              </a:rPr>
              <a:t> </a:t>
            </a:r>
            <a:r>
              <a:rPr lang="fa-IR" dirty="0" smtClean="0">
                <a:cs typeface="B Nazanin" panose="00000400000000000000" pitchFamily="2" charset="-78"/>
              </a:rPr>
              <a:t>همزمان» انجام </a:t>
            </a:r>
            <a:r>
              <a:rPr lang="fa-IR" dirty="0" smtClean="0">
                <a:cs typeface="B Nazanin" panose="00000400000000000000" pitchFamily="2" charset="-78"/>
              </a:rPr>
              <a:t>مي‏</a:t>
            </a:r>
            <a:r>
              <a:rPr lang="fa-IR" dirty="0" smtClean="0">
                <a:cs typeface="B Nazanin" panose="00000400000000000000" pitchFamily="2" charset="-78"/>
              </a:rPr>
              <a:t>شود.</a:t>
            </a:r>
          </a:p>
          <a:p>
            <a:pPr lvl="1"/>
            <a:endParaRPr lang="fa-IR" sz="2400" dirty="0" smtClean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74630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VHDL</a:t>
            </a:r>
            <a:r>
              <a:rPr lang="fa-IR" dirty="0" smtClean="0"/>
              <a:t> همزمان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fa-IR" dirty="0" smtClean="0"/>
              <a:t>مدل کردن </a:t>
            </a:r>
            <a:r>
              <a:rPr lang="fa-IR" dirty="0" smtClean="0"/>
              <a:t>يا توصيف </a:t>
            </a:r>
            <a:r>
              <a:rPr lang="fa-IR" dirty="0" smtClean="0"/>
              <a:t>مدار بصورت </a:t>
            </a:r>
            <a:r>
              <a:rPr lang="en-US" dirty="0" smtClean="0"/>
              <a:t>Dataflow</a:t>
            </a:r>
            <a:r>
              <a:rPr lang="fa-IR" dirty="0" smtClean="0"/>
              <a:t> از </a:t>
            </a:r>
            <a:r>
              <a:rPr lang="fa-IR" dirty="0" smtClean="0"/>
              <a:t>مجموعه‌اي </a:t>
            </a:r>
            <a:r>
              <a:rPr lang="fa-IR" dirty="0" smtClean="0"/>
              <a:t>از عبارات </a:t>
            </a:r>
            <a:r>
              <a:rPr lang="fa-IR" dirty="0" smtClean="0"/>
              <a:t>يا </a:t>
            </a:r>
            <a:r>
              <a:rPr lang="en-US" sz="2600" dirty="0" smtClean="0"/>
              <a:t>VHDL</a:t>
            </a:r>
            <a:r>
              <a:rPr lang="fa-IR" sz="2600" dirty="0" smtClean="0"/>
              <a:t> </a:t>
            </a:r>
            <a:r>
              <a:rPr lang="fa-IR" dirty="0" smtClean="0"/>
              <a:t>همزمان </a:t>
            </a:r>
            <a:r>
              <a:rPr lang="fa-IR" dirty="0" smtClean="0"/>
              <a:t>تشکيل مي‌شود </a:t>
            </a:r>
            <a:r>
              <a:rPr lang="fa-IR" dirty="0" smtClean="0"/>
              <a:t>که </a:t>
            </a:r>
            <a:r>
              <a:rPr lang="fa-IR" dirty="0" smtClean="0"/>
              <a:t>ترتيب </a:t>
            </a:r>
            <a:r>
              <a:rPr lang="fa-IR" dirty="0" smtClean="0"/>
              <a:t>نوشتن عبارات در </a:t>
            </a:r>
            <a:r>
              <a:rPr lang="fa-IR" dirty="0" smtClean="0"/>
              <a:t>آرشيتکت </a:t>
            </a:r>
            <a:r>
              <a:rPr lang="fa-IR" dirty="0" smtClean="0"/>
              <a:t>مدار مهم </a:t>
            </a:r>
            <a:r>
              <a:rPr lang="fa-IR" dirty="0" smtClean="0"/>
              <a:t>نيست</a:t>
            </a:r>
            <a:r>
              <a:rPr lang="fa-IR" dirty="0" smtClean="0"/>
              <a:t>، چون عبارات همزمان و بطور </a:t>
            </a:r>
            <a:r>
              <a:rPr lang="fa-IR" dirty="0" smtClean="0"/>
              <a:t>موازي </a:t>
            </a:r>
            <a:r>
              <a:rPr lang="fa-IR" dirty="0" smtClean="0"/>
              <a:t>اجرا </a:t>
            </a:r>
            <a:r>
              <a:rPr lang="fa-IR" dirty="0" smtClean="0"/>
              <a:t>مي‏</a:t>
            </a:r>
            <a:r>
              <a:rPr lang="fa-IR" dirty="0" smtClean="0"/>
              <a:t>شوند.</a:t>
            </a:r>
          </a:p>
          <a:p>
            <a:r>
              <a:rPr lang="fa-IR" dirty="0" smtClean="0"/>
              <a:t>مثال: </a:t>
            </a:r>
            <a:r>
              <a:rPr lang="fa-IR" dirty="0" smtClean="0"/>
              <a:t>نيم </a:t>
            </a:r>
            <a:r>
              <a:rPr lang="fa-IR" dirty="0" smtClean="0"/>
              <a:t>جمع کننده:</a:t>
            </a:r>
          </a:p>
          <a:p>
            <a:pPr marL="0" indent="0" algn="l" rtl="0">
              <a:buNone/>
            </a:pPr>
            <a:r>
              <a:rPr lang="en-US" dirty="0" smtClean="0"/>
              <a:t>Architecture RTL of ha is</a:t>
            </a:r>
          </a:p>
          <a:p>
            <a:pPr marL="0" indent="0" algn="l" rtl="0">
              <a:buNone/>
            </a:pPr>
            <a:r>
              <a:rPr lang="en-US" dirty="0" smtClean="0"/>
              <a:t>begin</a:t>
            </a:r>
          </a:p>
          <a:p>
            <a:pPr marL="0" indent="0" algn="l" rtl="0">
              <a:buNone/>
            </a:pPr>
            <a:r>
              <a:rPr lang="en-US" dirty="0" smtClean="0"/>
              <a:t>	s &lt;= a </a:t>
            </a:r>
            <a:r>
              <a:rPr lang="en-US" dirty="0" err="1" smtClean="0"/>
              <a:t>xor</a:t>
            </a:r>
            <a:r>
              <a:rPr lang="en-US" dirty="0" smtClean="0"/>
              <a:t> b;	--1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c &lt;= a and b;	--2</a:t>
            </a:r>
          </a:p>
          <a:p>
            <a:pPr marL="0" indent="0" algn="l" rtl="0">
              <a:buNone/>
            </a:pPr>
            <a:r>
              <a:rPr lang="en-US" dirty="0" smtClean="0"/>
              <a:t>End;</a:t>
            </a:r>
          </a:p>
          <a:p>
            <a:pPr marL="0" indent="0" algn="r">
              <a:buNone/>
            </a:pPr>
            <a:r>
              <a:rPr lang="fa-IR" dirty="0" smtClean="0"/>
              <a:t>عبارت 1 و 2 همزمان اجرا </a:t>
            </a:r>
            <a:r>
              <a:rPr lang="fa-IR" dirty="0" smtClean="0"/>
              <a:t>مي‌شوند</a:t>
            </a:r>
            <a:r>
              <a:rPr lang="fa-IR" dirty="0" smtClean="0"/>
              <a:t>.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xmlns="" val="2861768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20045</TotalTime>
  <Words>736</Words>
  <Application>Microsoft Office PowerPoint</Application>
  <PresentationFormat>On-screen Show (4:3)</PresentationFormat>
  <Paragraphs>166</Paragraphs>
  <Slides>19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1" baseType="lpstr">
      <vt:lpstr>Flow</vt:lpstr>
      <vt:lpstr>Artwork</vt:lpstr>
      <vt:lpstr>Slide 1</vt:lpstr>
      <vt:lpstr>طراحي کامپيوتري سيستم هاي ديجيتال</vt:lpstr>
      <vt:lpstr>روش هاي توصيف يا مدلسازي مدارهاي ديجيتال در VHDL</vt:lpstr>
      <vt:lpstr>توصيف يا مدلسازي Behavioral</vt:lpstr>
      <vt:lpstr>توصيف يا مدلسازي Dataflow يا RTL</vt:lpstr>
      <vt:lpstr>توصيف يا مدلسازي Structural</vt:lpstr>
      <vt:lpstr>توصيف يا مدلسازي Dataflow </vt:lpstr>
      <vt:lpstr>توصيف يا مدلسازي Dataflow يا  VHDL همزمان (Concurrent VHDL)  براي مدارهاي ترکيبي</vt:lpstr>
      <vt:lpstr>VHDL همزمان</vt:lpstr>
      <vt:lpstr>توصيف RTL</vt:lpstr>
      <vt:lpstr>تخصيص يا انتساب مقداري به سيگنال</vt:lpstr>
      <vt:lpstr>مثال: طراحي Dataflow تمام جمع کننده</vt:lpstr>
      <vt:lpstr>مدل کردن تأخير در VHDL</vt:lpstr>
      <vt:lpstr>مثال: تأخير در گيت</vt:lpstr>
      <vt:lpstr>مثال: تأخير در سيم Transport Delay</vt:lpstr>
      <vt:lpstr>تخصيص مقداري به سيگنال بصورت شرطي</vt:lpstr>
      <vt:lpstr>مثال: برنامه VHDL مالتي پلکسر</vt:lpstr>
      <vt:lpstr>تخصيص يا انتساب مقدار به سيگنال بصورت انتخاب</vt:lpstr>
      <vt:lpstr>مثال: برنامه VHDL مالتي پلکسر (با دستور انتساب انتخابي)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مدار منطقی</dc:title>
  <dc:creator>MOHSEN</dc:creator>
  <cp:lastModifiedBy>Mohsen</cp:lastModifiedBy>
  <cp:revision>261</cp:revision>
  <dcterms:created xsi:type="dcterms:W3CDTF">2013-09-14T02:05:42Z</dcterms:created>
  <dcterms:modified xsi:type="dcterms:W3CDTF">2001-12-31T21:08:32Z</dcterms:modified>
</cp:coreProperties>
</file>