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56" r:id="rId2"/>
    <p:sldId id="260" r:id="rId3"/>
    <p:sldId id="277" r:id="rId4"/>
    <p:sldId id="304" r:id="rId5"/>
    <p:sldId id="283" r:id="rId6"/>
    <p:sldId id="284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5" r:id="rId22"/>
    <p:sldId id="300" r:id="rId23"/>
    <p:sldId id="301" r:id="rId24"/>
    <p:sldId id="302" r:id="rId25"/>
    <p:sldId id="303" r:id="rId26"/>
    <p:sldId id="258" r:id="rId27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986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34CFC-837A-410F-B857-5D143F9EAB30}" type="datetimeFigureOut">
              <a:rPr lang="en-US" smtClean="0"/>
              <a:pPr/>
              <a:t>10/23/2017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ADE0E-4964-4DA6-91FA-F0AC63F9A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71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3400" y="2220479"/>
            <a:ext cx="7315200" cy="1374775"/>
          </a:xfrm>
          <a:solidFill>
            <a:schemeClr val="bg1"/>
          </a:solidFill>
        </p:spPr>
        <p:txBody>
          <a:bodyPr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90600" y="3290454"/>
            <a:ext cx="64008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a-IR" dirty="0" smtClean="0"/>
              <a:t>برای ویرایش عنوان کلیک کنید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B8331851-5F19-4999-8921-DA34B6A70DF1}" type="datetime1">
              <a:rPr lang="en-US" smtClean="0"/>
              <a:pPr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4419600"/>
            <a:ext cx="4343400" cy="609600"/>
          </a:xfrm>
        </p:spPr>
        <p:txBody>
          <a:bodyPr>
            <a:noAutofit/>
          </a:bodyPr>
          <a:lstStyle>
            <a:lvl1pPr algn="ctr">
              <a:buNone/>
              <a:defRPr sz="2400" baseline="0"/>
            </a:lvl1pPr>
          </a:lstStyle>
          <a:p>
            <a:pPr lvl="0"/>
            <a:r>
              <a:rPr lang="fa-IR" dirty="0" smtClean="0"/>
              <a:t>برای ویرایش ارائه دهنده کلیک کنید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2209800" y="5029200"/>
            <a:ext cx="4114800" cy="457200"/>
          </a:xfrm>
        </p:spPr>
        <p:txBody>
          <a:bodyPr>
            <a:no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fa-IR" dirty="0" smtClean="0"/>
              <a:t>برای ویرایش ایمیل کلیک کنید</a:t>
            </a:r>
            <a:endParaRPr lang="en-US" dirty="0"/>
          </a:p>
        </p:txBody>
      </p:sp>
      <p:sp>
        <p:nvSpPr>
          <p:cNvPr id="14" name="Title Placeholder 1"/>
          <p:cNvSpPr txBox="1">
            <a:spLocks/>
          </p:cNvSpPr>
          <p:nvPr userDrawn="1"/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دانشگاه صنعتی شاهرود، مرکز آموزش‌های الکترونیکی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563A4DC9-1549-4C60-8A6B-310AC4BE16AE}" type="datetime1">
              <a:rPr lang="en-US" smtClean="0"/>
              <a:pPr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دستورات شرطي - فرهادي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28800" y="4419600"/>
            <a:ext cx="4343400" cy="609600"/>
          </a:xfrm>
        </p:spPr>
        <p:txBody>
          <a:bodyPr>
            <a:noAutofit/>
          </a:bodyPr>
          <a:lstStyle>
            <a:lvl1pPr algn="ctr">
              <a:buNone/>
              <a:defRPr sz="2400" baseline="0"/>
            </a:lvl1pPr>
          </a:lstStyle>
          <a:p>
            <a:pPr lvl="0"/>
            <a:r>
              <a:rPr lang="fa-IR" dirty="0" smtClean="0"/>
              <a:t>برای ویرایش ارائه دهنده کلیک کنید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5181600"/>
            <a:ext cx="4114800" cy="457200"/>
          </a:xfrm>
        </p:spPr>
        <p:txBody>
          <a:bodyPr>
            <a:no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fa-IR" dirty="0" smtClean="0"/>
              <a:t>برای ویرایش ایمیل کلیک کنید</a:t>
            </a:r>
            <a:endParaRPr lang="en-US" dirty="0"/>
          </a:p>
        </p:txBody>
      </p:sp>
      <p:sp>
        <p:nvSpPr>
          <p:cNvPr id="14" name="Title Placeholder 1"/>
          <p:cNvSpPr txBox="1">
            <a:spLocks/>
          </p:cNvSpPr>
          <p:nvPr userDrawn="1"/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دانشگاه صنعتی شاهرود، مرکز آموزش‌های الکترونیکی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304800" y="2873514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rtl="1" eaLnBrk="1" latinLnBrk="0" hangingPunct="1">
              <a:spcBef>
                <a:spcPct val="0"/>
              </a:spcBef>
              <a:buNone/>
            </a:pPr>
            <a:r>
              <a:rPr lang="fa-IR" sz="4000" kern="1200" baseline="0" dirty="0" smtClean="0">
                <a:solidFill>
                  <a:schemeClr val="tx1"/>
                </a:solidFill>
                <a:latin typeface="+mj-lt"/>
                <a:ea typeface="+mj-ea"/>
                <a:cs typeface="B Titr" pitchFamily="2" charset="-78"/>
              </a:rPr>
              <a:t>با تشکر از توجه شما</a:t>
            </a:r>
            <a:endParaRPr lang="en-US" sz="4000" kern="1200" baseline="0" dirty="0" smtClean="0">
              <a:solidFill>
                <a:schemeClr val="tx1"/>
              </a:solidFill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" y="6324600"/>
            <a:ext cx="838200" cy="365125"/>
          </a:xfrm>
        </p:spPr>
        <p:txBody>
          <a:bodyPr/>
          <a:lstStyle/>
          <a:p>
            <a:fld id="{6A94BF41-C151-4BD2-8E48-9E658513A6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2pPr>
              <a:defRPr baseline="0"/>
            </a:lvl2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fa-IR" dirty="0" smtClean="0"/>
              <a:t>برای ویرایش متن اصلی کلیک کنید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0FFFD729-6766-4B69-8D4F-E1B98487CB79}" type="datetime1">
              <a:rPr lang="en-US" smtClean="0"/>
              <a:pPr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دستورات شرطي - فرهادي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984C84-A518-4830-975B-10A5BAE00918}" type="datetime1">
              <a:rPr lang="en-US" smtClean="0"/>
              <a:pPr/>
              <a:t>10/23/2017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دستورات شرطي - فرهادي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029200" y="6340475"/>
            <a:ext cx="2133600" cy="365125"/>
          </a:xfrm>
          <a:prstGeom prst="rect">
            <a:avLst/>
          </a:prstGeom>
        </p:spPr>
        <p:txBody>
          <a:bodyPr/>
          <a:lstStyle/>
          <a:p>
            <a:fld id="{6EB350B5-4DCF-4F14-8273-F7C589AADAC4}" type="datetime1">
              <a:rPr lang="en-US" smtClean="0"/>
              <a:pPr/>
              <a:t>10/23/2017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دستورات شرطي - فرهادي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D6DAA930-591B-4FE1-BAF2-7D3341EF873E}" type="datetime1">
              <a:rPr lang="en-US" smtClean="0"/>
              <a:pPr/>
              <a:t>10/23/2017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دستورات شرطي - فرهادي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DFAE6-65AD-453E-BAA9-39B3EB020EAD}" type="datetime1">
              <a:rPr lang="en-US" smtClean="0"/>
              <a:pPr/>
              <a:t>10/23/2017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5126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70037"/>
            <a:ext cx="7467600" cy="444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برای ویرایش متن اصلی کلیک کنید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52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324600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34" descr="circle2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5562600" y="4055555"/>
            <a:ext cx="3581400" cy="280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37"/>
          <p:cNvSpPr>
            <a:spLocks noChangeArrowheads="1"/>
          </p:cNvSpPr>
          <p:nvPr userDrawn="1"/>
        </p:nvSpPr>
        <p:spPr bwMode="auto">
          <a:xfrm>
            <a:off x="7772400" y="29585"/>
            <a:ext cx="1295400" cy="1295400"/>
          </a:xfrm>
          <a:prstGeom prst="ellipse">
            <a:avLst/>
          </a:prstGeom>
          <a:solidFill>
            <a:srgbClr val="00008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 rtl="1"/>
            <a:endParaRPr lang="en-US"/>
          </a:p>
        </p:txBody>
      </p:sp>
      <p:pic>
        <p:nvPicPr>
          <p:cNvPr id="14" name="Picture 3" descr="C:\Users\Smh\Desktop\majazi-Logo-name.png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74868" y="1359191"/>
            <a:ext cx="1037022" cy="622009"/>
          </a:xfrm>
          <a:prstGeom prst="rect">
            <a:avLst/>
          </a:prstGeom>
          <a:noFill/>
        </p:spPr>
      </p:pic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51054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98F58-0F5C-4FE7-BE49-9475D5C8963A}" type="datetime1">
              <a:rPr lang="en-US" smtClean="0"/>
              <a:pPr/>
              <a:t>10/23/2017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00650" y="162935"/>
            <a:ext cx="818002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94" r:id="rId2"/>
    <p:sldLayoutId id="2147483686" r:id="rId3"/>
    <p:sldLayoutId id="2147483688" r:id="rId4"/>
    <p:sldLayoutId id="2147483689" r:id="rId5"/>
    <p:sldLayoutId id="2147483690" r:id="rId6"/>
    <p:sldLayoutId id="2147483695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1" eaLnBrk="1" latinLnBrk="0" hangingPunct="1">
        <a:spcBef>
          <a:spcPct val="0"/>
        </a:spcBef>
        <a:buNone/>
        <a:defRPr sz="2600" kern="1200" baseline="0">
          <a:solidFill>
            <a:schemeClr val="bg1"/>
          </a:solidFill>
          <a:latin typeface="+mj-lt"/>
          <a:ea typeface="+mj-ea"/>
          <a:cs typeface="B Titr" pitchFamily="2" charset="-78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ctrTitle"/>
          </p:nvPr>
        </p:nvSpPr>
        <p:spPr>
          <a:xfrm>
            <a:off x="838200" y="2220479"/>
            <a:ext cx="7315200" cy="1374775"/>
          </a:xfrm>
        </p:spPr>
        <p:txBody>
          <a:bodyPr>
            <a:normAutofit/>
          </a:bodyPr>
          <a:lstStyle/>
          <a:p>
            <a:r>
              <a:rPr lang="fa-IR" dirty="0" smtClean="0"/>
              <a:t>مباني کامپيوتر و برنامه‌نويسي</a:t>
            </a:r>
            <a:endParaRPr lang="fa-IR" dirty="0"/>
          </a:p>
        </p:txBody>
      </p:sp>
      <p:sp>
        <p:nvSpPr>
          <p:cNvPr id="21" name="Subtitle 20"/>
          <p:cNvSpPr>
            <a:spLocks noGrp="1"/>
          </p:cNvSpPr>
          <p:nvPr>
            <p:ph type="subTitle" idx="1"/>
          </p:nvPr>
        </p:nvSpPr>
        <p:spPr>
          <a:xfrm>
            <a:off x="1295400" y="3733800"/>
            <a:ext cx="6400800" cy="9144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+mn-cs"/>
              </a:rPr>
              <a:t>جلسه چهارم: دستورات شرطي</a:t>
            </a:r>
            <a:endParaRPr lang="fa-IR" dirty="0">
              <a:cs typeface="+mn-cs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324100" y="4419600"/>
            <a:ext cx="4343400" cy="609600"/>
          </a:xfrm>
        </p:spPr>
        <p:txBody>
          <a:bodyPr/>
          <a:lstStyle/>
          <a:p>
            <a:r>
              <a:rPr lang="fa-IR" dirty="0"/>
              <a:t>ارائه دهنده: </a:t>
            </a:r>
            <a:r>
              <a:rPr lang="fa-IR" dirty="0" smtClean="0"/>
              <a:t>محسن فرهادي</a:t>
            </a:r>
            <a:endParaRPr lang="fa-IR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438400" y="5029200"/>
            <a:ext cx="4114800" cy="4572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523607"/>
            <a:ext cx="717711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1950" algn="r" rtl="1"/>
            <a:r>
              <a:rPr lang="ar-SA" sz="2400" dirty="0" smtClean="0">
                <a:solidFill>
                  <a:schemeClr val="tx2"/>
                </a:solidFill>
              </a:rPr>
              <a:t>يك </a:t>
            </a:r>
            <a:r>
              <a:rPr lang="ar-SA" sz="2400" b="1" i="1" dirty="0" smtClean="0">
                <a:solidFill>
                  <a:schemeClr val="tx2"/>
                </a:solidFill>
              </a:rPr>
              <a:t>عبارت منطقي</a:t>
            </a:r>
            <a:r>
              <a:rPr lang="ar-SA" sz="2400" dirty="0" smtClean="0">
                <a:solidFill>
                  <a:schemeClr val="tx2"/>
                </a:solidFill>
              </a:rPr>
              <a:t> شرطي است كه يا درست است يا نادرست. </a:t>
            </a:r>
            <a:r>
              <a:rPr lang="fa-IR" sz="2400" dirty="0" smtClean="0">
                <a:solidFill>
                  <a:schemeClr val="tx2"/>
                </a:solidFill>
              </a:rPr>
              <a:t>از آنجا </a:t>
            </a:r>
            <a:r>
              <a:rPr lang="ar-SA" sz="2400" dirty="0" smtClean="0">
                <a:solidFill>
                  <a:schemeClr val="tx2"/>
                </a:solidFill>
              </a:rPr>
              <a:t>که عبارات منطقي با مقادير صحيح ارزيابي مي‌شوند. مقدار صفر به معناي نادرست و هر مقدار غير صفر به معناي درست است. </a:t>
            </a:r>
            <a:endParaRPr lang="fa-IR" sz="2400" dirty="0" smtClean="0">
              <a:solidFill>
                <a:schemeClr val="tx2"/>
              </a:solidFill>
            </a:endParaRPr>
          </a:p>
          <a:p>
            <a:pPr indent="361950" algn="r" rtl="1"/>
            <a:r>
              <a:rPr lang="ar-SA" sz="2400" dirty="0" smtClean="0">
                <a:solidFill>
                  <a:schemeClr val="tx2"/>
                </a:solidFill>
              </a:rPr>
              <a:t>به عبارات منطقي </a:t>
            </a:r>
            <a:r>
              <a:rPr lang="ar-SA" sz="2400" dirty="0" smtClean="0">
                <a:solidFill>
                  <a:srgbClr val="000000"/>
                </a:solidFill>
              </a:rPr>
              <a:t>«عبارات بولي»</a:t>
            </a:r>
            <a:r>
              <a:rPr lang="ar-SA" sz="2400" dirty="0" smtClean="0">
                <a:solidFill>
                  <a:schemeClr val="tx2"/>
                </a:solidFill>
              </a:rPr>
              <a:t> هم مي‌گويند. </a:t>
            </a:r>
            <a:endParaRPr lang="fa-IR" sz="2400" dirty="0" smtClean="0">
              <a:solidFill>
                <a:schemeClr val="tx2"/>
              </a:solidFill>
            </a:endParaRPr>
          </a:p>
          <a:p>
            <a:pPr indent="361950" algn="r" rtl="1">
              <a:spcBef>
                <a:spcPct val="0"/>
              </a:spcBef>
            </a:pPr>
            <a:endParaRPr lang="fa-IR" sz="2400" b="1" dirty="0" smtClean="0">
              <a:solidFill>
                <a:schemeClr val="tx2"/>
              </a:solidFill>
            </a:endParaRPr>
          </a:p>
          <a:p>
            <a:pPr indent="361950" algn="r" rtl="1">
              <a:spcBef>
                <a:spcPct val="0"/>
              </a:spcBef>
            </a:pPr>
            <a:r>
              <a:rPr lang="ar-SA" sz="2400" b="1" dirty="0" smtClean="0">
                <a:solidFill>
                  <a:schemeClr val="tx2"/>
                </a:solidFill>
              </a:rPr>
              <a:t>چون همۀ مقادير صحيح ناصفر به معناي درست تفسير مي‌شوند، عبارات منطقي اغلب تغيير قيافه مي‌دهند. براي مثال دستور</a:t>
            </a:r>
            <a:endParaRPr lang="en-US" sz="2400" b="1" dirty="0" smtClean="0">
              <a:solidFill>
                <a:schemeClr val="tx2"/>
              </a:solidFill>
            </a:endParaRPr>
          </a:p>
          <a:p>
            <a:pPr indent="361950">
              <a:spcBef>
                <a:spcPct val="0"/>
              </a:spcBef>
            </a:pPr>
            <a:endParaRPr lang="fa-IR" sz="2400" b="1" dirty="0" smtClean="0">
              <a:solidFill>
                <a:schemeClr val="tx2"/>
              </a:solidFill>
            </a:endParaRPr>
          </a:p>
          <a:p>
            <a:pPr indent="361950">
              <a:spcBef>
                <a:spcPct val="0"/>
              </a:spcBef>
            </a:pPr>
            <a:r>
              <a:rPr lang="en-US" sz="2400" b="1" dirty="0" smtClean="0">
                <a:solidFill>
                  <a:srgbClr val="000000"/>
                </a:solidFill>
              </a:rPr>
              <a:t>if (n) </a:t>
            </a:r>
            <a:r>
              <a:rPr lang="en-US" sz="2400" b="1" dirty="0" err="1" smtClean="0">
                <a:solidFill>
                  <a:srgbClr val="000000"/>
                </a:solidFill>
              </a:rPr>
              <a:t>cout</a:t>
            </a:r>
            <a:r>
              <a:rPr lang="en-US" sz="2400" b="1" dirty="0" smtClean="0">
                <a:solidFill>
                  <a:srgbClr val="000000"/>
                </a:solidFill>
              </a:rPr>
              <a:t> &lt;&lt; "n is not zero";</a:t>
            </a:r>
            <a:r>
              <a:rPr lang="fa-IR" sz="2400" b="1" dirty="0" smtClean="0">
                <a:solidFill>
                  <a:srgbClr val="000000"/>
                </a:solidFill>
              </a:rPr>
              <a:t> </a:t>
            </a:r>
          </a:p>
          <a:p>
            <a:pPr indent="361950" rtl="1">
              <a:spcBef>
                <a:spcPct val="0"/>
              </a:spcBef>
            </a:pPr>
            <a:endParaRPr lang="fa-IR" sz="2400" b="1" dirty="0" smtClean="0">
              <a:solidFill>
                <a:srgbClr val="000000"/>
              </a:solidFill>
            </a:endParaRPr>
          </a:p>
          <a:p>
            <a:pPr indent="361950" algn="r" rtl="1">
              <a:spcBef>
                <a:spcPct val="0"/>
              </a:spcBef>
            </a:pPr>
            <a:r>
              <a:rPr lang="ar-SA" sz="2400" b="1" dirty="0" smtClean="0">
                <a:solidFill>
                  <a:schemeClr val="tx2"/>
                </a:solidFill>
              </a:rPr>
              <a:t>وقتي </a:t>
            </a:r>
            <a:r>
              <a:rPr lang="en-US" sz="2400" b="1" dirty="0" smtClean="0">
                <a:solidFill>
                  <a:srgbClr val="000000"/>
                </a:solidFill>
              </a:rPr>
              <a:t>n</a:t>
            </a:r>
            <a:r>
              <a:rPr lang="ar-SA" sz="2400" b="1" dirty="0" smtClean="0">
                <a:solidFill>
                  <a:schemeClr val="tx2"/>
                </a:solidFill>
              </a:rPr>
              <a:t> غير صفر است عبارت </a:t>
            </a:r>
            <a:r>
              <a:rPr lang="ar-SA" sz="2400" b="1" dirty="0" smtClean="0">
                <a:solidFill>
                  <a:srgbClr val="000000"/>
                </a:solidFill>
              </a:rPr>
              <a:t>‌</a:t>
            </a:r>
            <a:r>
              <a:rPr lang="en-US" sz="2400" b="1" dirty="0" smtClean="0">
                <a:solidFill>
                  <a:srgbClr val="000000"/>
                </a:solidFill>
              </a:rPr>
              <a:t>n is not zero</a:t>
            </a:r>
            <a:r>
              <a:rPr lang="ar-SA" sz="2400" b="1" dirty="0" smtClean="0">
                <a:solidFill>
                  <a:schemeClr val="tx2"/>
                </a:solidFill>
              </a:rPr>
              <a:t> را چاپ مي‌كند زيرا عبارت منطقي </a:t>
            </a:r>
            <a:r>
              <a:rPr lang="fa-IR" sz="2400" b="1" dirty="0" smtClean="0">
                <a:solidFill>
                  <a:srgbClr val="000000"/>
                </a:solidFill>
              </a:rPr>
              <a:t>(</a:t>
            </a:r>
            <a:r>
              <a:rPr lang="en-US" sz="2400" b="1" dirty="0" smtClean="0">
                <a:solidFill>
                  <a:srgbClr val="000000"/>
                </a:solidFill>
              </a:rPr>
              <a:t>n</a:t>
            </a:r>
            <a:r>
              <a:rPr lang="fa-IR" sz="2400" b="1" dirty="0" smtClean="0">
                <a:solidFill>
                  <a:srgbClr val="000000"/>
                </a:solidFill>
              </a:rPr>
              <a:t>)</a:t>
            </a:r>
            <a:r>
              <a:rPr lang="ar-SA" sz="2400" b="1" dirty="0" smtClean="0">
                <a:solidFill>
                  <a:schemeClr val="tx2"/>
                </a:solidFill>
              </a:rPr>
              <a:t> وقتي مقدار </a:t>
            </a:r>
            <a:r>
              <a:rPr lang="en-US" sz="2400" b="1" dirty="0" smtClean="0">
                <a:solidFill>
                  <a:srgbClr val="000000"/>
                </a:solidFill>
              </a:rPr>
              <a:t>n</a:t>
            </a:r>
            <a:r>
              <a:rPr lang="ar-SA" sz="2400" b="1" dirty="0" smtClean="0">
                <a:solidFill>
                  <a:schemeClr val="tx2"/>
                </a:solidFill>
              </a:rPr>
              <a:t> غير صفر است به عنوان درست تفسير مي‌گردد.</a:t>
            </a:r>
            <a:r>
              <a:rPr lang="ar-SA" sz="2000" b="1" dirty="0" smtClean="0">
                <a:solidFill>
                  <a:schemeClr val="tx2"/>
                </a:solidFill>
              </a:rPr>
              <a:t> </a:t>
            </a:r>
            <a:endParaRPr lang="en-US" sz="2000" b="1" dirty="0" smtClean="0">
              <a:solidFill>
                <a:schemeClr val="tx2"/>
              </a:solidFill>
            </a:endParaRPr>
          </a:p>
          <a:p>
            <a:pPr indent="361950" algn="r" rtl="1"/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latin typeface="Courier New" pitchFamily="49" charset="0"/>
                <a:ea typeface="Times New Roman" pitchFamily="18" charset="0"/>
                <a:cs typeface="B Titr" pitchFamily="2" charset="-78"/>
              </a:rPr>
              <a:t>عبارات منطقي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523607"/>
            <a:ext cx="7177110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ar-SA" sz="2800" b="1" dirty="0" smtClean="0">
                <a:solidFill>
                  <a:schemeClr val="tx2"/>
                </a:solidFill>
              </a:rPr>
              <a:t>کد زير را نگاه کنيد:</a:t>
            </a:r>
            <a:endParaRPr lang="en-US" sz="2800" b="1" dirty="0" smtClean="0">
              <a:solidFill>
                <a:schemeClr val="tx2"/>
              </a:solidFill>
            </a:endParaRPr>
          </a:p>
          <a:p>
            <a:pPr algn="l">
              <a:spcBef>
                <a:spcPct val="0"/>
              </a:spcBef>
            </a:pPr>
            <a:r>
              <a:rPr lang="en-US" sz="2000" b="1" dirty="0" smtClean="0">
                <a:solidFill>
                  <a:srgbClr val="800000"/>
                </a:solidFill>
              </a:rPr>
              <a:t>if (</a:t>
            </a:r>
            <a:r>
              <a:rPr lang="en-US" sz="2000" b="1" dirty="0" err="1" smtClean="0">
                <a:solidFill>
                  <a:srgbClr val="000000"/>
                </a:solidFill>
              </a:rPr>
              <a:t>n%d</a:t>
            </a:r>
            <a:r>
              <a:rPr lang="en-US" sz="2000" b="1" dirty="0" smtClean="0">
                <a:solidFill>
                  <a:srgbClr val="800000"/>
                </a:solidFill>
              </a:rPr>
              <a:t>) </a:t>
            </a:r>
            <a:r>
              <a:rPr lang="en-US" sz="2000" b="1" dirty="0" err="1" smtClean="0">
                <a:solidFill>
                  <a:srgbClr val="800000"/>
                </a:solidFill>
              </a:rPr>
              <a:t>cout</a:t>
            </a:r>
            <a:r>
              <a:rPr lang="en-US" sz="2000" b="1" dirty="0" smtClean="0">
                <a:solidFill>
                  <a:srgbClr val="800000"/>
                </a:solidFill>
              </a:rPr>
              <a:t> &lt;&lt; "n is not a multiple of d";</a:t>
            </a:r>
            <a:endParaRPr lang="fa-IR" sz="2000" b="1" dirty="0" smtClean="0">
              <a:solidFill>
                <a:srgbClr val="800000"/>
              </a:solidFill>
            </a:endParaRPr>
          </a:p>
          <a:p>
            <a:pPr algn="r" rtl="1">
              <a:spcBef>
                <a:spcPct val="0"/>
              </a:spcBef>
            </a:pPr>
            <a:endParaRPr lang="fa-IR" b="1" dirty="0" smtClean="0">
              <a:solidFill>
                <a:srgbClr val="000000"/>
              </a:solidFill>
            </a:endParaRPr>
          </a:p>
          <a:p>
            <a:pPr indent="361950" algn="r" rtl="1">
              <a:spcBef>
                <a:spcPct val="0"/>
              </a:spcBef>
            </a:pPr>
            <a:r>
              <a:rPr lang="ar-SA" sz="2400" b="1" dirty="0" smtClean="0">
                <a:solidFill>
                  <a:schemeClr val="tx2"/>
                </a:solidFill>
              </a:rPr>
              <a:t>دستور خروجي فقط وقتي كه </a:t>
            </a:r>
            <a:r>
              <a:rPr lang="en-US" sz="2400" b="1" dirty="0" err="1" smtClean="0">
                <a:solidFill>
                  <a:srgbClr val="000000"/>
                </a:solidFill>
              </a:rPr>
              <a:t>n%d</a:t>
            </a:r>
            <a:r>
              <a:rPr lang="ar-SA" sz="2400" b="1" dirty="0" smtClean="0">
                <a:solidFill>
                  <a:schemeClr val="tx2"/>
                </a:solidFill>
              </a:rPr>
              <a:t> صفر </a:t>
            </a:r>
            <a:r>
              <a:rPr lang="fa-IR" sz="2400" b="1" dirty="0" smtClean="0">
                <a:solidFill>
                  <a:schemeClr val="tx2"/>
                </a:solidFill>
              </a:rPr>
              <a:t>نباشد </a:t>
            </a:r>
            <a:r>
              <a:rPr lang="ar-SA" sz="2400" b="1" dirty="0" smtClean="0">
                <a:solidFill>
                  <a:schemeClr val="tx2"/>
                </a:solidFill>
              </a:rPr>
              <a:t>اجرا مي‌گردد و </a:t>
            </a:r>
            <a:r>
              <a:rPr lang="en-US" sz="2400" b="1" dirty="0" err="1" smtClean="0">
                <a:solidFill>
                  <a:srgbClr val="000000"/>
                </a:solidFill>
              </a:rPr>
              <a:t>n%d</a:t>
            </a:r>
            <a:r>
              <a:rPr lang="ar-SA" sz="2400" b="1" dirty="0" smtClean="0">
                <a:solidFill>
                  <a:schemeClr val="tx2"/>
                </a:solidFill>
              </a:rPr>
              <a:t> وقتي </a:t>
            </a:r>
            <a:r>
              <a:rPr lang="fa-IR" sz="2400" b="1" dirty="0" smtClean="0">
                <a:solidFill>
                  <a:schemeClr val="tx2"/>
                </a:solidFill>
              </a:rPr>
              <a:t>غير</a:t>
            </a:r>
            <a:r>
              <a:rPr lang="ar-SA" sz="2400" b="1" dirty="0" smtClean="0">
                <a:solidFill>
                  <a:schemeClr val="tx2"/>
                </a:solidFill>
              </a:rPr>
              <a:t>صفر است که </a:t>
            </a:r>
            <a:r>
              <a:rPr lang="en-US" sz="2400" b="1" dirty="0" smtClean="0">
                <a:solidFill>
                  <a:srgbClr val="000000"/>
                </a:solidFill>
              </a:rPr>
              <a:t>n</a:t>
            </a:r>
            <a:r>
              <a:rPr lang="fa-IR" sz="2400" b="1" dirty="0" smtClean="0">
                <a:solidFill>
                  <a:schemeClr val="tx2"/>
                </a:solidFill>
              </a:rPr>
              <a:t> </a:t>
            </a:r>
            <a:r>
              <a:rPr lang="ar-SA" sz="2400" b="1" dirty="0" smtClean="0">
                <a:solidFill>
                  <a:schemeClr val="tx2"/>
                </a:solidFill>
              </a:rPr>
              <a:t>بر </a:t>
            </a:r>
            <a:r>
              <a:rPr lang="en-US" sz="2400" b="1" dirty="0" smtClean="0">
                <a:solidFill>
                  <a:srgbClr val="000000"/>
                </a:solidFill>
              </a:rPr>
              <a:t>d</a:t>
            </a:r>
            <a:r>
              <a:rPr lang="fa-IR" sz="2400" b="1" dirty="0" smtClean="0">
                <a:solidFill>
                  <a:schemeClr val="tx2"/>
                </a:solidFill>
              </a:rPr>
              <a:t> </a:t>
            </a:r>
            <a:r>
              <a:rPr lang="ar-SA" sz="2400" b="1" dirty="0" smtClean="0">
                <a:solidFill>
                  <a:schemeClr val="tx2"/>
                </a:solidFill>
              </a:rPr>
              <a:t>بخش‌پذير نباشد. </a:t>
            </a:r>
            <a:endParaRPr lang="fa-IR" sz="2400" b="1" dirty="0" smtClean="0">
              <a:solidFill>
                <a:schemeClr val="tx2"/>
              </a:solidFill>
            </a:endParaRPr>
          </a:p>
          <a:p>
            <a:pPr indent="361950" algn="r" rtl="1">
              <a:spcBef>
                <a:spcPct val="0"/>
              </a:spcBef>
            </a:pPr>
            <a:endParaRPr lang="fa-IR" sz="2400" b="1" dirty="0" smtClean="0">
              <a:solidFill>
                <a:schemeClr val="tx2"/>
              </a:solidFill>
            </a:endParaRPr>
          </a:p>
          <a:p>
            <a:pPr indent="361950" algn="r" rtl="1">
              <a:spcBef>
                <a:spcPct val="0"/>
              </a:spcBef>
            </a:pPr>
            <a:r>
              <a:rPr lang="ar-SA" sz="2400" b="1" dirty="0" smtClean="0">
                <a:solidFill>
                  <a:schemeClr val="tx2"/>
                </a:solidFill>
              </a:rPr>
              <a:t>گاهي ممکن است فراموش کنيم که عبارات منطقي مقادير صحيح دارند و اين فراموشي باعث ايجاد نتايج غير منتظره و نامتعارف شود.</a:t>
            </a:r>
            <a:endParaRPr lang="en-US" sz="2400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latin typeface="Courier New" pitchFamily="49" charset="0"/>
                <a:ea typeface="Times New Roman" pitchFamily="18" charset="0"/>
                <a:cs typeface="B Titr" pitchFamily="2" charset="-78"/>
              </a:rPr>
              <a:t>عبارات منطقي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285860"/>
            <a:ext cx="703423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ar-SA" sz="2800" dirty="0" smtClean="0">
                <a:solidFill>
                  <a:srgbClr val="800000"/>
                </a:solidFill>
              </a:rPr>
              <a:t>اين برنامه خطادار است:</a:t>
            </a:r>
            <a:endParaRPr lang="en-US" sz="2800" dirty="0" smtClean="0">
              <a:solidFill>
                <a:srgbClr val="800000"/>
              </a:solidFill>
            </a:endParaRPr>
          </a:p>
          <a:p>
            <a:pPr>
              <a:spcBef>
                <a:spcPct val="0"/>
              </a:spcBef>
            </a:pPr>
            <a:r>
              <a:rPr lang="en-US" sz="2800" dirty="0" err="1" smtClean="0">
                <a:solidFill>
                  <a:schemeClr val="tx2"/>
                </a:solidFill>
              </a:rPr>
              <a:t>int</a:t>
            </a:r>
            <a:r>
              <a:rPr lang="en-US" sz="2800" dirty="0" smtClean="0">
                <a:solidFill>
                  <a:schemeClr val="tx2"/>
                </a:solidFill>
              </a:rPr>
              <a:t> main()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{  </a:t>
            </a:r>
            <a:endParaRPr lang="fa-IR" sz="2800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</a:pPr>
            <a:r>
              <a:rPr lang="fa-IR" sz="2800" dirty="0" smtClean="0">
                <a:solidFill>
                  <a:schemeClr val="tx2"/>
                </a:solidFill>
              </a:rPr>
              <a:t>   </a:t>
            </a:r>
            <a:r>
              <a:rPr lang="en-US" sz="2800" dirty="0" err="1" smtClean="0"/>
              <a:t>int</a:t>
            </a:r>
            <a:r>
              <a:rPr lang="en-US" sz="2800" dirty="0" smtClean="0"/>
              <a:t> n1, n2, n3;</a:t>
            </a:r>
          </a:p>
          <a:p>
            <a:pPr>
              <a:spcBef>
                <a:spcPct val="0"/>
              </a:spcBef>
            </a:pPr>
            <a:r>
              <a:rPr lang="en-US" sz="2800" dirty="0" smtClean="0"/>
              <a:t>   </a:t>
            </a:r>
            <a:r>
              <a:rPr lang="en-US" sz="2800" dirty="0" err="1" smtClean="0"/>
              <a:t>cout</a:t>
            </a:r>
            <a:r>
              <a:rPr lang="en-US" sz="2800" dirty="0" smtClean="0"/>
              <a:t> &lt;&lt; "Enter three integers: ";</a:t>
            </a:r>
          </a:p>
          <a:p>
            <a:pPr>
              <a:spcBef>
                <a:spcPct val="0"/>
              </a:spcBef>
            </a:pPr>
            <a:r>
              <a:rPr lang="en-US" sz="2800" dirty="0" smtClean="0"/>
              <a:t>   </a:t>
            </a:r>
            <a:r>
              <a:rPr lang="en-US" sz="2800" dirty="0" err="1" smtClean="0"/>
              <a:t>cin</a:t>
            </a:r>
            <a:r>
              <a:rPr lang="en-US" sz="2800" dirty="0" smtClean="0"/>
              <a:t> &gt;&gt; n1 &gt;&gt; n2 &gt;&gt; n3;</a:t>
            </a:r>
          </a:p>
          <a:p>
            <a:pPr>
              <a:spcBef>
                <a:spcPct val="0"/>
              </a:spcBef>
            </a:pPr>
            <a:r>
              <a:rPr lang="en-US" sz="3600" dirty="0" smtClean="0"/>
              <a:t>   </a:t>
            </a:r>
            <a:r>
              <a:rPr lang="en-US" sz="2800" dirty="0" smtClean="0"/>
              <a:t>if (n1 &gt;= n2 &gt;= n3) </a:t>
            </a:r>
            <a:endParaRPr lang="fa-IR" sz="2800" dirty="0" smtClean="0"/>
          </a:p>
          <a:p>
            <a:pPr>
              <a:spcBef>
                <a:spcPct val="0"/>
              </a:spcBef>
            </a:pPr>
            <a:r>
              <a:rPr lang="fa-IR" sz="2800" dirty="0" smtClean="0"/>
              <a:t>	</a:t>
            </a:r>
            <a:r>
              <a:rPr lang="en-US" sz="2800" dirty="0" err="1" smtClean="0"/>
              <a:t>cout</a:t>
            </a:r>
            <a:r>
              <a:rPr lang="en-US" sz="2800" dirty="0" smtClean="0"/>
              <a:t> &lt;&lt; "max = " &lt;&lt; n1;</a:t>
            </a:r>
            <a:r>
              <a:rPr lang="en-US" sz="3600" dirty="0" smtClean="0">
                <a:solidFill>
                  <a:schemeClr val="tx2"/>
                </a:solidFill>
              </a:rPr>
              <a:t> </a:t>
            </a:r>
            <a:endParaRPr lang="fa-IR" sz="3600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}</a:t>
            </a:r>
            <a:endParaRPr lang="fa-IR" sz="28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r>
              <a:rPr lang="ar-SA" sz="2800" dirty="0" smtClean="0">
                <a:solidFill>
                  <a:srgbClr val="800000"/>
                </a:solidFill>
              </a:rPr>
              <a:t>منشأ خطا در برنامۀ بالا اين اصل است كه عبارات منطقي مقدارهاي عددي دارند.</a:t>
            </a:r>
            <a:r>
              <a:rPr lang="ar-SA" sz="2800" dirty="0" smtClean="0">
                <a:solidFill>
                  <a:srgbClr val="006600"/>
                </a:solidFill>
              </a:rPr>
              <a:t> </a:t>
            </a:r>
            <a:endParaRPr lang="en-US" sz="2800" dirty="0" smtClean="0">
              <a:solidFill>
                <a:srgbClr val="006600"/>
              </a:solidFill>
            </a:endParaRPr>
          </a:p>
          <a:p>
            <a:pPr>
              <a:spcBef>
                <a:spcPct val="0"/>
              </a:spcBef>
            </a:pP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latin typeface="Courier New" pitchFamily="49" charset="0"/>
                <a:ea typeface="Times New Roman" pitchFamily="18" charset="0"/>
                <a:cs typeface="B Titr" pitchFamily="2" charset="-78"/>
              </a:rPr>
              <a:t>يك خطاي منطقي ديگر</a:t>
            </a:r>
            <a:endParaRPr lang="en-US" sz="2800" b="1" dirty="0">
              <a:solidFill>
                <a:srgbClr val="FFFF00"/>
              </a:solidFill>
              <a:latin typeface="Courier New" pitchFamily="49" charset="0"/>
              <a:ea typeface="Times New Roman" pitchFamily="18" charset="0"/>
              <a:cs typeface="B Titr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271827" y="6286520"/>
            <a:ext cx="2800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if (n1 &gt;= n2  &amp;&amp; n2 &gt;= n3)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755994"/>
            <a:ext cx="735811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ar-SA" sz="2800" dirty="0" smtClean="0">
                <a:solidFill>
                  <a:schemeClr val="tx2"/>
                </a:solidFill>
              </a:rPr>
              <a:t>دستورهاي انتخاب مي‌توانند مانند دستورالعمل</a:t>
            </a:r>
            <a:r>
              <a:rPr lang="en-US" sz="2800" dirty="0" smtClean="0">
                <a:solidFill>
                  <a:schemeClr val="tx2"/>
                </a:solidFill>
              </a:rPr>
              <a:t>‌</a:t>
            </a:r>
            <a:r>
              <a:rPr lang="ar-SA" sz="2800" dirty="0" smtClean="0">
                <a:solidFill>
                  <a:schemeClr val="tx2"/>
                </a:solidFill>
              </a:rPr>
              <a:t>هاي مركب به كار روند. به اين صورت که يك دستور انتخاب مي‌تواند درون دستور انتخاب ديگر استفاده شود. به اين روش، </a:t>
            </a:r>
            <a:r>
              <a:rPr lang="ar-SA" sz="2800" b="1" i="1" dirty="0" smtClean="0"/>
              <a:t>جملات تودرتو</a:t>
            </a:r>
            <a:r>
              <a:rPr lang="ar-SA" sz="2800" dirty="0" smtClean="0">
                <a:solidFill>
                  <a:schemeClr val="tx2"/>
                </a:solidFill>
              </a:rPr>
              <a:t> مي‌گويند.</a:t>
            </a:r>
            <a:r>
              <a:rPr lang="ar-SA" sz="2400" dirty="0" smtClean="0">
                <a:solidFill>
                  <a:schemeClr val="tx2"/>
                </a:solidFill>
              </a:rPr>
              <a:t> 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دستور‌هاي انتخاب تودرتو</a:t>
            </a:r>
            <a:endParaRPr lang="en-US" sz="2800" b="1" dirty="0">
              <a:solidFill>
                <a:srgbClr val="FFFF00"/>
              </a:solidFill>
              <a:latin typeface="Courier New" pitchFamily="49" charset="0"/>
              <a:ea typeface="Times New Roman" pitchFamily="18" charset="0"/>
              <a:cs typeface="B Titr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85752" y="1285860"/>
            <a:ext cx="8358214" cy="485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err="1" smtClean="0"/>
              <a:t>int</a:t>
            </a:r>
            <a:r>
              <a:rPr lang="en-US" sz="2800" dirty="0" smtClean="0"/>
              <a:t> main()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/>
              <a:t>{  </a:t>
            </a:r>
            <a:r>
              <a:rPr lang="en-US" sz="2800" dirty="0" err="1" smtClean="0"/>
              <a:t>int</a:t>
            </a:r>
            <a:r>
              <a:rPr lang="en-US" sz="2800" dirty="0" smtClean="0"/>
              <a:t> n, d;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/>
              <a:t>   </a:t>
            </a:r>
            <a:r>
              <a:rPr lang="en-US" sz="2800" dirty="0" err="1" smtClean="0"/>
              <a:t>cout</a:t>
            </a:r>
            <a:r>
              <a:rPr lang="en-US" sz="2800" dirty="0" smtClean="0"/>
              <a:t> &lt;&lt; "Enter two positive integers: ";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/>
              <a:t>   </a:t>
            </a:r>
            <a:r>
              <a:rPr lang="en-US" sz="2800" dirty="0" err="1" smtClean="0"/>
              <a:t>cin</a:t>
            </a:r>
            <a:r>
              <a:rPr lang="en-US" sz="2800" dirty="0" smtClean="0"/>
              <a:t> &gt;&gt; n &gt;&gt; d;</a:t>
            </a:r>
          </a:p>
          <a:p>
            <a:pPr>
              <a:lnSpc>
                <a:spcPct val="90000"/>
              </a:lnSpc>
              <a:defRPr/>
            </a:pPr>
            <a:r>
              <a:rPr lang="en-US" sz="2400" dirty="0" smtClean="0"/>
              <a:t>   </a:t>
            </a:r>
            <a:r>
              <a:rPr lang="en-US" sz="2800" dirty="0" smtClean="0">
                <a:solidFill>
                  <a:srgbClr val="292929"/>
                </a:solidFill>
              </a:rPr>
              <a:t>if (d != 0)</a:t>
            </a:r>
          </a:p>
          <a:p>
            <a:pPr>
              <a:lnSpc>
                <a:spcPct val="90000"/>
              </a:lnSpc>
              <a:defRPr/>
            </a:pPr>
            <a:r>
              <a:rPr lang="en-US" sz="2400" dirty="0" smtClean="0">
                <a:solidFill>
                  <a:srgbClr val="C00000"/>
                </a:solidFill>
              </a:rPr>
              <a:t>      if (</a:t>
            </a:r>
            <a:r>
              <a:rPr lang="en-US" sz="2400" dirty="0" err="1" smtClean="0">
                <a:solidFill>
                  <a:srgbClr val="C00000"/>
                </a:solidFill>
              </a:rPr>
              <a:t>n%d</a:t>
            </a:r>
            <a:r>
              <a:rPr lang="en-US" sz="2400" dirty="0" smtClean="0">
                <a:solidFill>
                  <a:srgbClr val="C00000"/>
                </a:solidFill>
              </a:rPr>
              <a:t> = = 0) </a:t>
            </a:r>
            <a:endParaRPr lang="fa-IR" sz="2400" dirty="0" smtClean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fa-IR" sz="2400" dirty="0" smtClean="0">
                <a:solidFill>
                  <a:srgbClr val="C00000"/>
                </a:solidFill>
              </a:rPr>
              <a:t>	</a:t>
            </a:r>
            <a:r>
              <a:rPr lang="en-US" sz="2400" dirty="0" err="1" smtClean="0">
                <a:solidFill>
                  <a:srgbClr val="C00000"/>
                </a:solidFill>
              </a:rPr>
              <a:t>cout</a:t>
            </a:r>
            <a:r>
              <a:rPr lang="en-US" sz="2400" dirty="0" smtClean="0">
                <a:solidFill>
                  <a:srgbClr val="C00000"/>
                </a:solidFill>
              </a:rPr>
              <a:t> &lt;&lt; d &lt;&lt; " divides " &lt;&lt; n &lt;&lt; </a:t>
            </a:r>
            <a:r>
              <a:rPr lang="en-US" sz="2400" dirty="0" err="1" smtClean="0">
                <a:solidFill>
                  <a:srgbClr val="C00000"/>
                </a:solidFill>
              </a:rPr>
              <a:t>endl</a:t>
            </a:r>
            <a:r>
              <a:rPr lang="en-US" sz="2400" dirty="0" smtClean="0">
                <a:solidFill>
                  <a:srgbClr val="C00000"/>
                </a:solidFill>
              </a:rPr>
              <a:t>;</a:t>
            </a:r>
          </a:p>
          <a:p>
            <a:pPr>
              <a:lnSpc>
                <a:spcPct val="90000"/>
              </a:lnSpc>
              <a:defRPr/>
            </a:pPr>
            <a:r>
              <a:rPr lang="en-US" sz="2400" dirty="0" smtClean="0">
                <a:solidFill>
                  <a:srgbClr val="C00000"/>
                </a:solidFill>
              </a:rPr>
              <a:t>      </a:t>
            </a:r>
            <a:r>
              <a:rPr lang="fa-IR" sz="2400" dirty="0" smtClean="0">
                <a:solidFill>
                  <a:srgbClr val="C00000"/>
                </a:solidFill>
              </a:rPr>
              <a:t>  </a:t>
            </a:r>
            <a:r>
              <a:rPr lang="en-US" sz="2400" dirty="0" smtClean="0">
                <a:solidFill>
                  <a:srgbClr val="C00000"/>
                </a:solidFill>
              </a:rPr>
              <a:t>else </a:t>
            </a:r>
            <a:endParaRPr lang="fa-IR" sz="2400" dirty="0" smtClean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fa-IR" sz="2400" dirty="0" smtClean="0">
                <a:solidFill>
                  <a:srgbClr val="C00000"/>
                </a:solidFill>
              </a:rPr>
              <a:t>	</a:t>
            </a:r>
            <a:r>
              <a:rPr lang="en-US" sz="2400" dirty="0" err="1" smtClean="0">
                <a:solidFill>
                  <a:srgbClr val="C00000"/>
                </a:solidFill>
              </a:rPr>
              <a:t>cout</a:t>
            </a:r>
            <a:r>
              <a:rPr lang="en-US" sz="2400" dirty="0" smtClean="0">
                <a:solidFill>
                  <a:srgbClr val="C00000"/>
                </a:solidFill>
              </a:rPr>
              <a:t> &lt;&lt; d &lt;&lt; " does not divide " &lt;&lt; n &lt;&lt; </a:t>
            </a:r>
            <a:r>
              <a:rPr lang="en-US" sz="2400" dirty="0" err="1" smtClean="0">
                <a:solidFill>
                  <a:srgbClr val="C00000"/>
                </a:solidFill>
              </a:rPr>
              <a:t>endl</a:t>
            </a:r>
            <a:r>
              <a:rPr lang="en-US" sz="2400" dirty="0" smtClean="0">
                <a:solidFill>
                  <a:srgbClr val="C00000"/>
                </a:solidFill>
              </a:rPr>
              <a:t>;</a:t>
            </a:r>
          </a:p>
          <a:p>
            <a:pPr>
              <a:lnSpc>
                <a:spcPct val="90000"/>
              </a:lnSpc>
              <a:defRPr/>
            </a:pPr>
            <a:r>
              <a:rPr lang="en-US" sz="2400" dirty="0" smtClean="0"/>
              <a:t>   </a:t>
            </a:r>
            <a:r>
              <a:rPr lang="en-US" sz="2800" dirty="0" smtClean="0">
                <a:solidFill>
                  <a:srgbClr val="292929"/>
                </a:solidFill>
              </a:rPr>
              <a:t>else </a:t>
            </a:r>
            <a:endParaRPr lang="fa-IR" sz="2800" dirty="0" smtClean="0">
              <a:solidFill>
                <a:srgbClr val="292929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fa-IR" sz="2800" dirty="0" smtClean="0">
                <a:solidFill>
                  <a:srgbClr val="292929"/>
                </a:solidFill>
              </a:rPr>
              <a:t>	</a:t>
            </a:r>
            <a:r>
              <a:rPr lang="en-US" sz="2800" dirty="0" err="1" smtClean="0">
                <a:solidFill>
                  <a:srgbClr val="292929"/>
                </a:solidFill>
              </a:rPr>
              <a:t>cout</a:t>
            </a:r>
            <a:r>
              <a:rPr lang="en-US" sz="2800" dirty="0" smtClean="0">
                <a:solidFill>
                  <a:srgbClr val="292929"/>
                </a:solidFill>
              </a:rPr>
              <a:t> &lt;&lt; d &lt;&lt; " does not divide " &lt;&lt; n &lt;&lt; </a:t>
            </a:r>
            <a:r>
              <a:rPr lang="en-US" sz="2800" dirty="0" err="1" smtClean="0">
                <a:solidFill>
                  <a:srgbClr val="292929"/>
                </a:solidFill>
              </a:rPr>
              <a:t>endl</a:t>
            </a:r>
            <a:r>
              <a:rPr lang="en-US" sz="2800" dirty="0" smtClean="0">
                <a:solidFill>
                  <a:srgbClr val="292929"/>
                </a:solidFill>
              </a:rPr>
              <a:t>;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/>
              <a:t>}</a:t>
            </a:r>
            <a:endParaRPr lang="ar-SA" sz="2800" dirty="0" smtClean="0"/>
          </a:p>
          <a:p>
            <a:pPr algn="just" rtl="1">
              <a:lnSpc>
                <a:spcPct val="90000"/>
              </a:lnSpc>
              <a:defRPr/>
            </a:pPr>
            <a:r>
              <a:rPr lang="fa-IR" sz="2400" dirty="0" smtClean="0"/>
              <a:t>   </a:t>
            </a:r>
            <a:r>
              <a:rPr lang="ar-SA" sz="2400" dirty="0" smtClean="0"/>
              <a:t>در برنامۀ بالا، دستور </a:t>
            </a:r>
            <a:r>
              <a:rPr lang="en-US" sz="2400" dirty="0" smtClean="0"/>
              <a:t>if..else</a:t>
            </a:r>
            <a:r>
              <a:rPr lang="ar-SA" sz="2400" dirty="0" smtClean="0"/>
              <a:t> دوم درون دستور </a:t>
            </a:r>
            <a:r>
              <a:rPr lang="en-US" sz="2400" dirty="0" smtClean="0"/>
              <a:t>if..else</a:t>
            </a:r>
            <a:r>
              <a:rPr lang="ar-SA" sz="2400" dirty="0" smtClean="0"/>
              <a:t> اول قرار گرفته است‌.</a:t>
            </a:r>
            <a:r>
              <a:rPr lang="ar-SA" sz="1600" dirty="0" smtClean="0"/>
              <a:t> </a:t>
            </a:r>
            <a:endParaRPr 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4801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ar-SA" sz="2800" b="1" dirty="0" smtClean="0">
                <a:solidFill>
                  <a:schemeClr val="bg1"/>
                </a:solidFill>
                <a:cs typeface="B Koodak" pitchFamily="2" charset="-78"/>
              </a:rPr>
              <a:t>مثال</a:t>
            </a:r>
            <a:r>
              <a:rPr lang="fa-IR" sz="2800" b="1" dirty="0" smtClean="0">
                <a:solidFill>
                  <a:schemeClr val="bg1"/>
                </a:solidFill>
                <a:cs typeface="B Koodak" pitchFamily="2" charset="-78"/>
              </a:rPr>
              <a:t>:</a:t>
            </a:r>
            <a:r>
              <a:rPr lang="ar-SA" sz="2800" b="1" dirty="0" smtClean="0">
                <a:solidFill>
                  <a:schemeClr val="bg1"/>
                </a:solidFill>
                <a:cs typeface="B Koodak" pitchFamily="2" charset="-78"/>
              </a:rPr>
              <a:t> دستور‌هاي انتخاب تودرتو</a:t>
            </a:r>
            <a:endParaRPr lang="fa-IR" sz="2800" b="1" dirty="0" smtClean="0">
              <a:solidFill>
                <a:schemeClr val="bg1"/>
              </a:solidFill>
              <a:cs typeface="B Koodak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85752" y="1857364"/>
            <a:ext cx="764383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 rtl="1">
              <a:spcBef>
                <a:spcPct val="0"/>
              </a:spcBef>
              <a:defRPr/>
            </a:pPr>
            <a:r>
              <a:rPr lang="ar-SA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وقتي دستور 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if..else</a:t>
            </a:r>
            <a:r>
              <a:rPr lang="fa-I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ar-SA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به شکل تو در تو به کار مي‌رود، كامپايلر از قانون زير جهت تجزيه اين دستورالعمل مركب استفاده مي‌كند:</a:t>
            </a:r>
          </a:p>
          <a:p>
            <a:pPr marL="342900" indent="-342900" algn="ctr" rtl="1">
              <a:spcBef>
                <a:spcPct val="0"/>
              </a:spcBef>
              <a:defRPr/>
            </a:pPr>
            <a:r>
              <a:rPr lang="ar-SA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 هر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else</a:t>
            </a:r>
            <a:r>
              <a:rPr lang="ar-SA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با آخرين </a:t>
            </a:r>
            <a:r>
              <a:rPr lang="en-US" sz="2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if</a:t>
            </a:r>
            <a:r>
              <a:rPr lang="ar-SA" sz="2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تنها</a:t>
            </a:r>
            <a:r>
              <a:rPr lang="ar-SA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جفت مي‌شود.»</a:t>
            </a:r>
            <a:r>
              <a:rPr lang="ar-SA" sz="2400" dirty="0" smtClean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49090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ar-SA" sz="2800" b="1" dirty="0" smtClean="0">
                <a:solidFill>
                  <a:schemeClr val="bg1"/>
                </a:solidFill>
                <a:cs typeface="B Koodak" pitchFamily="2" charset="-78"/>
              </a:rPr>
              <a:t>دستور‌هاي انتخاب تودرتو</a:t>
            </a:r>
            <a:endParaRPr lang="fa-IR" sz="2800" b="1" dirty="0" smtClean="0">
              <a:solidFill>
                <a:schemeClr val="bg1"/>
              </a:solidFill>
              <a:cs typeface="B Koodak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857364"/>
            <a:ext cx="735811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1950" algn="r" rtl="1">
              <a:spcBef>
                <a:spcPct val="0"/>
              </a:spcBef>
              <a:defRPr/>
            </a:pPr>
            <a:r>
              <a:rPr lang="fa-IR" sz="2800" b="1" dirty="0" smtClean="0">
                <a:cs typeface="B Nazanin" panose="00000400000000000000" pitchFamily="2" charset="-78"/>
              </a:rPr>
              <a:t> </a:t>
            </a:r>
            <a:r>
              <a:rPr lang="ar-SA" sz="2800" b="1" dirty="0" smtClean="0">
                <a:cs typeface="B Nazanin" panose="00000400000000000000" pitchFamily="2" charset="-78"/>
              </a:rPr>
              <a:t>دستور </a:t>
            </a:r>
            <a:r>
              <a:rPr lang="en-US" sz="2800" b="1" dirty="0" smtClean="0">
                <a:solidFill>
                  <a:srgbClr val="800000"/>
                </a:solidFill>
                <a:cs typeface="B Nazanin" panose="00000400000000000000" pitchFamily="2" charset="-78"/>
              </a:rPr>
              <a:t>if..else</a:t>
            </a:r>
            <a:r>
              <a:rPr lang="fa-IR" sz="2800" b="1" dirty="0" smtClean="0">
                <a:cs typeface="B Nazanin" panose="00000400000000000000" pitchFamily="2" charset="-78"/>
              </a:rPr>
              <a:t> </a:t>
            </a:r>
            <a:r>
              <a:rPr lang="ar-SA" sz="2800" b="1" dirty="0" smtClean="0">
                <a:cs typeface="B Nazanin" panose="00000400000000000000" pitchFamily="2" charset="-78"/>
              </a:rPr>
              <a:t>تودرتو، اغلب براي بررسي مجموعه‌اي از حالت‌هاي متناوب يا موازي به كار مي‌رود. در اين حالات فقط عبارت </a:t>
            </a:r>
            <a:r>
              <a:rPr lang="en-US" sz="2800" b="1" dirty="0" smtClean="0">
                <a:solidFill>
                  <a:srgbClr val="800000"/>
                </a:solidFill>
                <a:cs typeface="B Nazanin" panose="00000400000000000000" pitchFamily="2" charset="-78"/>
              </a:rPr>
              <a:t>else</a:t>
            </a:r>
            <a:r>
              <a:rPr lang="ar-SA" sz="2800" b="1" dirty="0" smtClean="0">
                <a:cs typeface="B Nazanin" panose="00000400000000000000" pitchFamily="2" charset="-78"/>
              </a:rPr>
              <a:t> شامل دستور </a:t>
            </a:r>
            <a:r>
              <a:rPr lang="en-US" sz="2800" b="1" dirty="0" smtClean="0">
                <a:solidFill>
                  <a:srgbClr val="800000"/>
                </a:solidFill>
                <a:cs typeface="B Nazanin" panose="00000400000000000000" pitchFamily="2" charset="-78"/>
              </a:rPr>
              <a:t>if</a:t>
            </a:r>
            <a:r>
              <a:rPr lang="ar-SA" sz="2800" b="1" dirty="0" smtClean="0">
                <a:cs typeface="B Nazanin" panose="00000400000000000000" pitchFamily="2" charset="-78"/>
              </a:rPr>
              <a:t> بعدي خواهد بود. اين قبيل کدها را معمولا با ساختار </a:t>
            </a:r>
            <a:r>
              <a:rPr lang="en-US" sz="2800" b="1" dirty="0" smtClean="0">
                <a:cs typeface="B Nazanin" panose="00000400000000000000" pitchFamily="2" charset="-78"/>
              </a:rPr>
              <a:t> </a:t>
            </a:r>
            <a:r>
              <a:rPr lang="en-US" sz="2800" dirty="0" smtClean="0">
                <a:solidFill>
                  <a:srgbClr val="800000"/>
                </a:solidFill>
                <a:cs typeface="B Nazanin" panose="00000400000000000000" pitchFamily="2" charset="-78"/>
              </a:rPr>
              <a:t>else if</a:t>
            </a:r>
            <a:r>
              <a:rPr lang="ar-SA" sz="2800" b="1" dirty="0" smtClean="0">
                <a:cs typeface="B Nazanin" panose="00000400000000000000" pitchFamily="2" charset="-78"/>
              </a:rPr>
              <a:t>مي‌سازند.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49090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ساختار </a:t>
            </a:r>
            <a:r>
              <a:rPr lang="en-US" sz="2800" b="1" dirty="0" smtClean="0">
                <a:solidFill>
                  <a:srgbClr val="FFFF00"/>
                </a:solidFill>
                <a:cs typeface="B Titr" pitchFamily="2" charset="-78"/>
              </a:rPr>
              <a:t>else if</a:t>
            </a:r>
            <a:endParaRPr lang="fa-IR" sz="2800" b="1" dirty="0" smtClean="0">
              <a:solidFill>
                <a:schemeClr val="bg1"/>
              </a:solidFill>
              <a:cs typeface="B Koodak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357158" y="1285860"/>
            <a:ext cx="7358114" cy="509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lnSpc>
                <a:spcPct val="80000"/>
              </a:lnSpc>
              <a:defRPr/>
            </a:pPr>
            <a:r>
              <a:rPr lang="fa-IR" sz="2800" b="1" dirty="0" smtClean="0"/>
              <a:t> </a:t>
            </a:r>
            <a:r>
              <a:rPr lang="ar-SA" sz="2400" b="1" dirty="0" smtClean="0"/>
              <a:t>استفاده از ساختار </a:t>
            </a:r>
            <a:r>
              <a:rPr lang="en-US" sz="2400" b="1" dirty="0" smtClean="0"/>
              <a:t>else if</a:t>
            </a:r>
            <a:r>
              <a:rPr lang="ar-SA" sz="2400" b="1" dirty="0" smtClean="0"/>
              <a:t> براي مشخص کردن محدودۀ نمره</a:t>
            </a:r>
            <a:endParaRPr lang="fa-IR" sz="2400" b="1" dirty="0" smtClean="0"/>
          </a:p>
          <a:p>
            <a:pPr algn="r" rtl="1">
              <a:lnSpc>
                <a:spcPct val="80000"/>
              </a:lnSpc>
              <a:defRPr/>
            </a:pPr>
            <a:r>
              <a:rPr lang="fa-IR" sz="2400" b="1" dirty="0" smtClean="0"/>
              <a:t>   </a:t>
            </a:r>
            <a:r>
              <a:rPr lang="ar-SA" sz="2400" b="1" dirty="0" smtClean="0"/>
              <a:t>برنامۀ زير يك نمرۀ امتحان را به درجۀ حرفي معادل تبديل مي‌كند:</a:t>
            </a:r>
            <a:endParaRPr lang="fa-IR" sz="2400" b="1" dirty="0" smtClean="0"/>
          </a:p>
          <a:p>
            <a:pPr algn="r" rtl="1">
              <a:lnSpc>
                <a:spcPct val="80000"/>
              </a:lnSpc>
              <a:defRPr/>
            </a:pPr>
            <a:endParaRPr lang="en-US" sz="2400" b="1" dirty="0" smtClean="0"/>
          </a:p>
          <a:p>
            <a:pPr>
              <a:lnSpc>
                <a:spcPct val="120000"/>
              </a:lnSpc>
              <a:defRPr/>
            </a:pPr>
            <a:r>
              <a:rPr lang="en-US" sz="2000" b="1" dirty="0" err="1" smtClean="0"/>
              <a:t>int</a:t>
            </a:r>
            <a:r>
              <a:rPr lang="en-US" sz="2000" b="1" dirty="0" smtClean="0"/>
              <a:t> main()</a:t>
            </a:r>
          </a:p>
          <a:p>
            <a:pPr>
              <a:lnSpc>
                <a:spcPct val="120000"/>
              </a:lnSpc>
              <a:defRPr/>
            </a:pPr>
            <a:r>
              <a:rPr lang="en-US" sz="2000" b="1" dirty="0" smtClean="0"/>
              <a:t>{  </a:t>
            </a:r>
            <a:r>
              <a:rPr lang="en-US" sz="2000" b="1" dirty="0" err="1" smtClean="0"/>
              <a:t>int</a:t>
            </a:r>
            <a:r>
              <a:rPr lang="en-US" sz="2000" b="1" dirty="0" smtClean="0"/>
              <a:t> score;</a:t>
            </a:r>
          </a:p>
          <a:p>
            <a:pPr>
              <a:lnSpc>
                <a:spcPct val="120000"/>
              </a:lnSpc>
              <a:defRPr/>
            </a:pPr>
            <a:r>
              <a:rPr lang="en-US" sz="2000" b="1" dirty="0" smtClean="0"/>
              <a:t>   </a:t>
            </a:r>
            <a:r>
              <a:rPr lang="en-US" sz="2000" b="1" dirty="0" err="1" smtClean="0"/>
              <a:t>cout</a:t>
            </a:r>
            <a:r>
              <a:rPr lang="en-US" sz="2000" b="1" dirty="0" smtClean="0"/>
              <a:t> &lt;&lt; "Enter your test score: ";  </a:t>
            </a:r>
            <a:r>
              <a:rPr lang="en-US" sz="2000" b="1" dirty="0" err="1" smtClean="0"/>
              <a:t>cin</a:t>
            </a:r>
            <a:r>
              <a:rPr lang="en-US" sz="2000" b="1" dirty="0" smtClean="0"/>
              <a:t> &gt;&gt; score;</a:t>
            </a:r>
          </a:p>
          <a:p>
            <a:pPr>
              <a:lnSpc>
                <a:spcPct val="120000"/>
              </a:lnSpc>
              <a:defRPr/>
            </a:pPr>
            <a:r>
              <a:rPr lang="en-US" sz="2000" b="1" dirty="0" smtClean="0"/>
              <a:t>   </a:t>
            </a:r>
            <a:r>
              <a:rPr lang="en-US" sz="2000" b="1" dirty="0" smtClean="0">
                <a:solidFill>
                  <a:srgbClr val="FFFF00"/>
                </a:solidFill>
              </a:rPr>
              <a:t>if</a:t>
            </a:r>
            <a:r>
              <a:rPr lang="en-US" sz="2000" b="1" dirty="0" smtClean="0"/>
              <a:t> (score &gt; 100) </a:t>
            </a:r>
            <a:r>
              <a:rPr lang="en-US" sz="2000" b="1" dirty="0" err="1" smtClean="0"/>
              <a:t>cout</a:t>
            </a:r>
            <a:r>
              <a:rPr lang="en-US" sz="2000" b="1" dirty="0" smtClean="0"/>
              <a:t> &lt;&lt; "Error: that score is out of range.";</a:t>
            </a:r>
          </a:p>
          <a:p>
            <a:pPr>
              <a:lnSpc>
                <a:spcPct val="120000"/>
              </a:lnSpc>
              <a:defRPr/>
            </a:pPr>
            <a:r>
              <a:rPr lang="en-US" sz="2000" b="1" dirty="0" smtClean="0"/>
              <a:t>   </a:t>
            </a:r>
            <a:r>
              <a:rPr lang="en-US" sz="2000" b="1" dirty="0" smtClean="0">
                <a:solidFill>
                  <a:srgbClr val="FFFF00"/>
                </a:solidFill>
              </a:rPr>
              <a:t>else</a:t>
            </a:r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rgbClr val="00FFFF"/>
                </a:solidFill>
              </a:rPr>
              <a:t>if</a:t>
            </a:r>
            <a:r>
              <a:rPr lang="en-US" sz="2000" b="1" dirty="0" smtClean="0"/>
              <a:t> (score &gt;= 90) </a:t>
            </a:r>
            <a:r>
              <a:rPr lang="en-US" sz="2000" b="1" dirty="0" err="1" smtClean="0"/>
              <a:t>cout</a:t>
            </a:r>
            <a:r>
              <a:rPr lang="en-US" sz="2000" b="1" dirty="0" smtClean="0"/>
              <a:t> &lt;&lt; "Your grade is an A." &lt;&lt; </a:t>
            </a:r>
            <a:r>
              <a:rPr lang="en-US" sz="2000" b="1" dirty="0" err="1" smtClean="0"/>
              <a:t>endl</a:t>
            </a:r>
            <a:r>
              <a:rPr lang="en-US" sz="2000" b="1" dirty="0" smtClean="0"/>
              <a:t>;</a:t>
            </a:r>
          </a:p>
          <a:p>
            <a:pPr>
              <a:lnSpc>
                <a:spcPct val="120000"/>
              </a:lnSpc>
              <a:defRPr/>
            </a:pPr>
            <a:r>
              <a:rPr lang="en-US" sz="2000" b="1" dirty="0" smtClean="0"/>
              <a:t>   </a:t>
            </a:r>
            <a:r>
              <a:rPr lang="en-US" sz="2000" b="1" dirty="0" smtClean="0">
                <a:solidFill>
                  <a:srgbClr val="00FFFF"/>
                </a:solidFill>
              </a:rPr>
              <a:t>else</a:t>
            </a:r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rgbClr val="5F5F5F"/>
                </a:solidFill>
              </a:rPr>
              <a:t>if</a:t>
            </a:r>
            <a:r>
              <a:rPr lang="en-US" sz="2000" b="1" dirty="0" smtClean="0"/>
              <a:t> (score &gt;= 80) </a:t>
            </a:r>
            <a:r>
              <a:rPr lang="en-US" sz="2000" b="1" dirty="0" err="1" smtClean="0"/>
              <a:t>cout</a:t>
            </a:r>
            <a:r>
              <a:rPr lang="en-US" sz="2000" b="1" dirty="0" smtClean="0"/>
              <a:t> &lt;&lt; "Your grade is a B." &lt;&lt; </a:t>
            </a:r>
            <a:r>
              <a:rPr lang="en-US" sz="2000" b="1" dirty="0" err="1" smtClean="0"/>
              <a:t>endl</a:t>
            </a:r>
            <a:r>
              <a:rPr lang="en-US" sz="2000" b="1" dirty="0" smtClean="0"/>
              <a:t>;</a:t>
            </a:r>
          </a:p>
          <a:p>
            <a:pPr>
              <a:lnSpc>
                <a:spcPct val="120000"/>
              </a:lnSpc>
              <a:defRPr/>
            </a:pPr>
            <a:r>
              <a:rPr lang="en-US" sz="2000" b="1" dirty="0" smtClean="0"/>
              <a:t>   </a:t>
            </a:r>
            <a:r>
              <a:rPr lang="en-US" sz="2000" b="1" dirty="0" smtClean="0">
                <a:solidFill>
                  <a:srgbClr val="5F5F5F"/>
                </a:solidFill>
              </a:rPr>
              <a:t>else</a:t>
            </a:r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rgbClr val="292929"/>
                </a:solidFill>
              </a:rPr>
              <a:t>if</a:t>
            </a:r>
            <a:r>
              <a:rPr lang="en-US" sz="2000" b="1" dirty="0" smtClean="0"/>
              <a:t> (score &gt;= 70) </a:t>
            </a:r>
            <a:r>
              <a:rPr lang="en-US" sz="2000" b="1" dirty="0" err="1" smtClean="0"/>
              <a:t>cout</a:t>
            </a:r>
            <a:r>
              <a:rPr lang="en-US" sz="2000" b="1" dirty="0" smtClean="0"/>
              <a:t> &lt;&lt; "Your grade is a C." &lt;&lt; </a:t>
            </a:r>
            <a:r>
              <a:rPr lang="en-US" sz="2000" b="1" dirty="0" err="1" smtClean="0"/>
              <a:t>endl</a:t>
            </a:r>
            <a:r>
              <a:rPr lang="en-US" sz="2000" b="1" dirty="0" smtClean="0"/>
              <a:t>;</a:t>
            </a:r>
          </a:p>
          <a:p>
            <a:pPr>
              <a:lnSpc>
                <a:spcPct val="120000"/>
              </a:lnSpc>
              <a:defRPr/>
            </a:pPr>
            <a:r>
              <a:rPr lang="en-US" sz="2000" b="1" dirty="0" smtClean="0"/>
              <a:t>   </a:t>
            </a:r>
            <a:r>
              <a:rPr lang="en-US" sz="2000" b="1" dirty="0" smtClean="0">
                <a:solidFill>
                  <a:srgbClr val="292929"/>
                </a:solidFill>
              </a:rPr>
              <a:t>else</a:t>
            </a:r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rgbClr val="00FF00"/>
                </a:solidFill>
              </a:rPr>
              <a:t>if</a:t>
            </a:r>
            <a:r>
              <a:rPr lang="en-US" sz="2000" b="1" dirty="0" smtClean="0"/>
              <a:t> (score &gt;= 60) </a:t>
            </a:r>
            <a:r>
              <a:rPr lang="en-US" sz="2000" b="1" dirty="0" err="1" smtClean="0"/>
              <a:t>cout</a:t>
            </a:r>
            <a:r>
              <a:rPr lang="en-US" sz="2000" b="1" dirty="0" smtClean="0"/>
              <a:t> &lt;&lt; "Your grade is a D." &lt;&lt; </a:t>
            </a:r>
            <a:r>
              <a:rPr lang="en-US" sz="2000" b="1" dirty="0" err="1" smtClean="0"/>
              <a:t>endl</a:t>
            </a:r>
            <a:r>
              <a:rPr lang="en-US" sz="2000" b="1" dirty="0" smtClean="0"/>
              <a:t>;</a:t>
            </a:r>
          </a:p>
          <a:p>
            <a:pPr>
              <a:lnSpc>
                <a:spcPct val="120000"/>
              </a:lnSpc>
              <a:defRPr/>
            </a:pPr>
            <a:r>
              <a:rPr lang="en-US" sz="2000" b="1" dirty="0" smtClean="0"/>
              <a:t>   </a:t>
            </a:r>
            <a:r>
              <a:rPr lang="en-US" sz="2000" b="1" dirty="0" smtClean="0">
                <a:solidFill>
                  <a:srgbClr val="00FF00"/>
                </a:solidFill>
              </a:rPr>
              <a:t>else</a:t>
            </a:r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rgbClr val="006600"/>
                </a:solidFill>
              </a:rPr>
              <a:t>if</a:t>
            </a:r>
            <a:r>
              <a:rPr lang="en-US" sz="2000" b="1" dirty="0" smtClean="0"/>
              <a:t> (score &gt;= 0) </a:t>
            </a:r>
            <a:r>
              <a:rPr lang="en-US" sz="2000" b="1" dirty="0" err="1" smtClean="0"/>
              <a:t>cout</a:t>
            </a:r>
            <a:r>
              <a:rPr lang="en-US" sz="2000" b="1" dirty="0" smtClean="0"/>
              <a:t> &lt;&lt; "Your grade is an F." &lt;&lt; </a:t>
            </a:r>
            <a:r>
              <a:rPr lang="en-US" sz="2000" b="1" dirty="0" err="1" smtClean="0"/>
              <a:t>endl</a:t>
            </a:r>
            <a:r>
              <a:rPr lang="en-US" sz="2000" b="1" dirty="0" smtClean="0"/>
              <a:t>;</a:t>
            </a:r>
          </a:p>
          <a:p>
            <a:pPr>
              <a:lnSpc>
                <a:spcPct val="120000"/>
              </a:lnSpc>
              <a:defRPr/>
            </a:pPr>
            <a:r>
              <a:rPr lang="en-US" sz="2000" b="1" dirty="0" smtClean="0"/>
              <a:t>   </a:t>
            </a:r>
            <a:r>
              <a:rPr lang="en-US" sz="2000" b="1" dirty="0" smtClean="0">
                <a:solidFill>
                  <a:srgbClr val="006600"/>
                </a:solidFill>
              </a:rPr>
              <a:t>else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cout</a:t>
            </a:r>
            <a:r>
              <a:rPr lang="en-US" sz="2000" b="1" dirty="0" smtClean="0"/>
              <a:t> &lt;&lt; "Error: that score is out of range.";</a:t>
            </a:r>
          </a:p>
          <a:p>
            <a:pPr>
              <a:lnSpc>
                <a:spcPct val="120000"/>
              </a:lnSpc>
              <a:defRPr/>
            </a:pPr>
            <a:r>
              <a:rPr lang="en-US" sz="2000" b="1" dirty="0" smtClean="0"/>
              <a:t>}</a:t>
            </a:r>
            <a:endParaRPr lang="en-US" sz="20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49090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ساختار </a:t>
            </a:r>
            <a:r>
              <a:rPr lang="en-US" sz="2800" b="1" dirty="0" smtClean="0">
                <a:solidFill>
                  <a:srgbClr val="FFFF00"/>
                </a:solidFill>
                <a:cs typeface="B Titr" pitchFamily="2" charset="-78"/>
              </a:rPr>
              <a:t>else if</a:t>
            </a:r>
            <a:endParaRPr lang="fa-IR" sz="2800" b="1" dirty="0" smtClean="0">
              <a:solidFill>
                <a:schemeClr val="bg1"/>
              </a:solidFill>
              <a:cs typeface="B Koodak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285860"/>
            <a:ext cx="714380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8900" indent="268288" algn="r" rtl="1">
              <a:spcBef>
                <a:spcPct val="0"/>
              </a:spcBef>
              <a:defRPr/>
            </a:pPr>
            <a:r>
              <a:rPr lang="ar-SA" sz="2400" b="1" dirty="0" smtClean="0">
                <a:solidFill>
                  <a:schemeClr val="tx2"/>
                </a:solidFill>
              </a:rPr>
              <a:t>دستور </a:t>
            </a:r>
            <a:r>
              <a:rPr lang="en-US" sz="2400" b="1" dirty="0" smtClean="0">
                <a:solidFill>
                  <a:srgbClr val="800000"/>
                </a:solidFill>
              </a:rPr>
              <a:t>switch</a:t>
            </a:r>
            <a:r>
              <a:rPr lang="ar-SA" sz="2400" b="1" dirty="0" smtClean="0">
                <a:solidFill>
                  <a:schemeClr val="tx2"/>
                </a:solidFill>
              </a:rPr>
              <a:t> مي‌تواند به جاي ساختار </a:t>
            </a:r>
            <a:r>
              <a:rPr lang="en-US" sz="2400" b="1" dirty="0" smtClean="0">
                <a:solidFill>
                  <a:srgbClr val="800000"/>
                </a:solidFill>
              </a:rPr>
              <a:t>else if</a:t>
            </a:r>
            <a:r>
              <a:rPr lang="ar-SA" sz="2400" b="1" dirty="0" smtClean="0">
                <a:solidFill>
                  <a:schemeClr val="tx2"/>
                </a:solidFill>
              </a:rPr>
              <a:t> براي بررسي مجموعه‌اي از حالت‌هاي متناوب و موازي به كار رود. </a:t>
            </a:r>
            <a:r>
              <a:rPr lang="fa-IR" sz="2400" b="1" dirty="0" smtClean="0">
                <a:solidFill>
                  <a:schemeClr val="tx2"/>
                </a:solidFill>
              </a:rPr>
              <a:t>ساختار </a:t>
            </a:r>
            <a:r>
              <a:rPr lang="ar-SA" sz="2400" b="1" dirty="0" smtClean="0">
                <a:solidFill>
                  <a:schemeClr val="tx2"/>
                </a:solidFill>
              </a:rPr>
              <a:t>دستور </a:t>
            </a:r>
            <a:r>
              <a:rPr lang="en-US" sz="2400" b="1" dirty="0" smtClean="0">
                <a:solidFill>
                  <a:srgbClr val="800000"/>
                </a:solidFill>
              </a:rPr>
              <a:t>switch</a:t>
            </a:r>
            <a:r>
              <a:rPr lang="ar-SA" sz="2400" b="1" dirty="0" smtClean="0">
                <a:solidFill>
                  <a:schemeClr val="tx2"/>
                </a:solidFill>
              </a:rPr>
              <a:t> به شکل زير است:</a:t>
            </a:r>
            <a:endParaRPr lang="fa-IR" sz="2400" b="1" dirty="0" smtClean="0">
              <a:solidFill>
                <a:schemeClr val="tx2"/>
              </a:solidFill>
            </a:endParaRPr>
          </a:p>
          <a:p>
            <a:pPr marL="342900" indent="-342900">
              <a:spcBef>
                <a:spcPct val="0"/>
              </a:spcBef>
              <a:defRPr/>
            </a:pPr>
            <a:r>
              <a:rPr lang="en-US" sz="2400" b="1" dirty="0" smtClean="0">
                <a:solidFill>
                  <a:srgbClr val="000000"/>
                </a:solidFill>
              </a:rPr>
              <a:t>switch</a:t>
            </a:r>
            <a:r>
              <a:rPr lang="en-US" sz="2400" dirty="0" smtClean="0">
                <a:solidFill>
                  <a:schemeClr val="tx2"/>
                </a:solidFill>
              </a:rPr>
              <a:t> (</a:t>
            </a:r>
            <a:r>
              <a:rPr lang="en-US" sz="2400" i="1" dirty="0" smtClean="0">
                <a:solidFill>
                  <a:schemeClr val="tx2"/>
                </a:solidFill>
              </a:rPr>
              <a:t>expression</a:t>
            </a:r>
            <a:r>
              <a:rPr lang="en-US" sz="2400" dirty="0" smtClean="0">
                <a:solidFill>
                  <a:schemeClr val="tx2"/>
                </a:solidFill>
              </a:rPr>
              <a:t>)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endParaRPr lang="fa-IR" sz="2400" dirty="0" smtClean="0">
              <a:solidFill>
                <a:schemeClr val="tx2"/>
              </a:solidFill>
            </a:endParaRPr>
          </a:p>
          <a:p>
            <a:pPr marL="342900" indent="-342900">
              <a:spcBef>
                <a:spcPct val="0"/>
              </a:spcBef>
              <a:defRPr/>
            </a:pPr>
            <a:r>
              <a:rPr lang="fa-IR" sz="2400" b="1" dirty="0" smtClean="0">
                <a:solidFill>
                  <a:schemeClr val="tx2"/>
                </a:solidFill>
              </a:rPr>
              <a:t>   </a:t>
            </a:r>
            <a:r>
              <a:rPr lang="en-US" sz="2400" b="1" dirty="0" smtClean="0">
                <a:solidFill>
                  <a:srgbClr val="000000"/>
                </a:solidFill>
              </a:rPr>
              <a:t>case</a:t>
            </a:r>
            <a:r>
              <a:rPr lang="en-US" sz="2400" dirty="0" smtClean="0">
                <a:solidFill>
                  <a:schemeClr val="tx2"/>
                </a:solidFill>
              </a:rPr>
              <a:t> constant1: </a:t>
            </a:r>
            <a:r>
              <a:rPr lang="en-US" sz="2400" i="1" dirty="0" smtClean="0">
                <a:solidFill>
                  <a:schemeClr val="tx2"/>
                </a:solidFill>
              </a:rPr>
              <a:t>statementlist1</a:t>
            </a:r>
            <a:r>
              <a:rPr lang="en-US" sz="2400" dirty="0" smtClean="0">
                <a:solidFill>
                  <a:schemeClr val="tx2"/>
                </a:solidFill>
              </a:rPr>
              <a:t>;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2400" b="1" dirty="0" smtClean="0">
                <a:solidFill>
                  <a:srgbClr val="000000"/>
                </a:solidFill>
              </a:rPr>
              <a:t>case</a:t>
            </a:r>
            <a:r>
              <a:rPr lang="en-US" sz="2400" dirty="0" smtClean="0">
                <a:solidFill>
                  <a:schemeClr val="tx2"/>
                </a:solidFill>
              </a:rPr>
              <a:t> constant2: </a:t>
            </a:r>
            <a:r>
              <a:rPr lang="en-US" sz="2400" i="1" dirty="0" smtClean="0">
                <a:solidFill>
                  <a:schemeClr val="tx2"/>
                </a:solidFill>
              </a:rPr>
              <a:t>statementlist2</a:t>
            </a:r>
            <a:r>
              <a:rPr lang="en-US" sz="2400" dirty="0" smtClean="0">
                <a:solidFill>
                  <a:schemeClr val="tx2"/>
                </a:solidFill>
              </a:rPr>
              <a:t>;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2400" b="1" dirty="0" smtClean="0">
                <a:solidFill>
                  <a:srgbClr val="000000"/>
                </a:solidFill>
              </a:rPr>
              <a:t>case</a:t>
            </a:r>
            <a:r>
              <a:rPr lang="en-US" sz="2400" dirty="0" smtClean="0">
                <a:solidFill>
                  <a:schemeClr val="tx2"/>
                </a:solidFill>
              </a:rPr>
              <a:t> constant3: </a:t>
            </a:r>
            <a:r>
              <a:rPr lang="en-US" sz="2400" i="1" dirty="0" smtClean="0">
                <a:solidFill>
                  <a:schemeClr val="tx2"/>
                </a:solidFill>
              </a:rPr>
              <a:t>statementlist3</a:t>
            </a:r>
            <a:r>
              <a:rPr lang="en-US" sz="2400" dirty="0" smtClean="0">
                <a:solidFill>
                  <a:schemeClr val="tx2"/>
                </a:solidFill>
              </a:rPr>
              <a:t>;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tx2"/>
                </a:solidFill>
              </a:rPr>
              <a:t>         :   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tx2"/>
                </a:solidFill>
              </a:rPr>
              <a:t>         :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2400" b="1" dirty="0" smtClean="0">
                <a:solidFill>
                  <a:srgbClr val="000000"/>
                </a:solidFill>
              </a:rPr>
              <a:t>case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 err="1" smtClean="0">
                <a:solidFill>
                  <a:schemeClr val="tx2"/>
                </a:solidFill>
              </a:rPr>
              <a:t>constantN</a:t>
            </a:r>
            <a:r>
              <a:rPr lang="en-US" sz="2400" dirty="0" smtClean="0">
                <a:solidFill>
                  <a:schemeClr val="tx2"/>
                </a:solidFill>
              </a:rPr>
              <a:t>: </a:t>
            </a:r>
            <a:r>
              <a:rPr lang="en-US" sz="2400" i="1" dirty="0" err="1" smtClean="0">
                <a:solidFill>
                  <a:schemeClr val="tx2"/>
                </a:solidFill>
              </a:rPr>
              <a:t>statementlistN</a:t>
            </a:r>
            <a:r>
              <a:rPr lang="en-US" sz="2400" dirty="0" smtClean="0">
                <a:solidFill>
                  <a:schemeClr val="tx2"/>
                </a:solidFill>
              </a:rPr>
              <a:t>;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2400" b="1" dirty="0" smtClean="0">
                <a:solidFill>
                  <a:srgbClr val="000000"/>
                </a:solidFill>
              </a:rPr>
              <a:t>default</a:t>
            </a:r>
            <a:r>
              <a:rPr lang="en-US" sz="2400" dirty="0" smtClean="0">
                <a:solidFill>
                  <a:schemeClr val="tx2"/>
                </a:solidFill>
              </a:rPr>
              <a:t>: </a:t>
            </a:r>
            <a:r>
              <a:rPr lang="en-US" sz="2400" i="1" dirty="0" smtClean="0">
                <a:solidFill>
                  <a:schemeClr val="tx2"/>
                </a:solidFill>
              </a:rPr>
              <a:t>statementlist0</a:t>
            </a:r>
            <a:r>
              <a:rPr lang="en-US" sz="2400" dirty="0" smtClean="0">
                <a:solidFill>
                  <a:schemeClr val="tx2"/>
                </a:solidFill>
              </a:rPr>
              <a:t>;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49090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دستورالعمل </a:t>
            </a:r>
            <a:r>
              <a:rPr lang="en-US" sz="2800" b="1" dirty="0" smtClean="0">
                <a:solidFill>
                  <a:srgbClr val="FFFF00"/>
                </a:solidFill>
                <a:cs typeface="B Titr" pitchFamily="2" charset="-78"/>
              </a:rPr>
              <a:t>switch</a:t>
            </a:r>
            <a:endParaRPr lang="fa-IR" sz="2800" b="1" dirty="0" smtClean="0">
              <a:solidFill>
                <a:schemeClr val="bg1"/>
              </a:solidFill>
              <a:cs typeface="B Koodak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569915"/>
            <a:ext cx="714380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8900" indent="268288" algn="r" rtl="1">
              <a:spcBef>
                <a:spcPct val="0"/>
              </a:spcBef>
              <a:defRPr/>
            </a:pPr>
            <a:r>
              <a:rPr lang="fa-IR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ar-SA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اين دستور ابتدا </a:t>
            </a:r>
            <a:r>
              <a:rPr lang="en-US" sz="2400" b="1" dirty="0" smtClean="0">
                <a:solidFill>
                  <a:srgbClr val="800000"/>
                </a:solidFill>
              </a:rPr>
              <a:t>expression</a:t>
            </a:r>
            <a:r>
              <a:rPr lang="ar-SA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را برآورد مي‌كند و سپس ميان ثابت‌هاي 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case</a:t>
            </a:r>
            <a:r>
              <a:rPr lang="ar-SA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به دنبال مقدار آن مي‌گردد. اگر مقدار مربوطه از ميان ثابت‌هاي فهرست‌شده يافت شد، دستور </a:t>
            </a:r>
            <a:r>
              <a:rPr lang="en-US" sz="2400" b="1" dirty="0" err="1" smtClean="0">
                <a:solidFill>
                  <a:srgbClr val="800000"/>
                </a:solidFill>
              </a:rPr>
              <a:t>statementlist</a:t>
            </a:r>
            <a:r>
              <a:rPr lang="ar-SA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مقابل آن </a:t>
            </a:r>
            <a:r>
              <a:rPr lang="en-US" sz="2400" b="1" dirty="0" smtClean="0">
                <a:solidFill>
                  <a:srgbClr val="800000"/>
                </a:solidFill>
              </a:rPr>
              <a:t>case</a:t>
            </a:r>
            <a:r>
              <a:rPr lang="ar-SA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اجرا مي‌شود. اگر مقدار مورد نظر ميان </a:t>
            </a:r>
            <a:r>
              <a:rPr lang="en-US" sz="2400" b="1" dirty="0" smtClean="0">
                <a:solidFill>
                  <a:srgbClr val="800000"/>
                </a:solidFill>
              </a:rPr>
              <a:t>case</a:t>
            </a:r>
            <a:r>
              <a:rPr lang="ar-SA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ها يافت نشد و عبارت </a:t>
            </a:r>
            <a:r>
              <a:rPr lang="en-US" sz="2400" b="1" dirty="0" smtClean="0">
                <a:solidFill>
                  <a:srgbClr val="800000"/>
                </a:solidFill>
              </a:rPr>
              <a:t>default</a:t>
            </a:r>
            <a:r>
              <a:rPr lang="ar-SA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وجود داشت، دستور </a:t>
            </a:r>
            <a:r>
              <a:rPr lang="en-US" sz="2400" b="1" dirty="0" err="1" smtClean="0">
                <a:solidFill>
                  <a:srgbClr val="800000"/>
                </a:solidFill>
              </a:rPr>
              <a:t>statementlist</a:t>
            </a:r>
            <a:r>
              <a:rPr lang="ar-SA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مقابل آن اجرا مي‌شود. </a:t>
            </a:r>
            <a:endParaRPr lang="fa-IR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88900" indent="268288" algn="r" rtl="1">
              <a:spcBef>
                <a:spcPct val="0"/>
              </a:spcBef>
              <a:defRPr/>
            </a:pPr>
            <a:r>
              <a:rPr lang="ar-SA" sz="2400" b="1" dirty="0" smtClean="0">
                <a:solidFill>
                  <a:schemeClr val="tx2"/>
                </a:solidFill>
              </a:rPr>
              <a:t>عبارت</a:t>
            </a:r>
            <a:r>
              <a:rPr lang="en-US" sz="2400" dirty="0" smtClean="0">
                <a:solidFill>
                  <a:srgbClr val="800000"/>
                </a:solidFill>
              </a:rPr>
              <a:t>default</a:t>
            </a:r>
            <a:r>
              <a:rPr lang="en-AU" sz="2400" b="1" dirty="0" smtClean="0">
                <a:solidFill>
                  <a:srgbClr val="800000"/>
                </a:solidFill>
              </a:rPr>
              <a:t> </a:t>
            </a:r>
            <a:r>
              <a:rPr lang="fa-IR" sz="2400" b="1" dirty="0" smtClean="0">
                <a:solidFill>
                  <a:schemeClr val="tx2"/>
                </a:solidFill>
              </a:rPr>
              <a:t> </a:t>
            </a:r>
            <a:r>
              <a:rPr lang="ar-SA" sz="2400" b="1" dirty="0" smtClean="0">
                <a:solidFill>
                  <a:schemeClr val="tx2"/>
                </a:solidFill>
              </a:rPr>
              <a:t>يک عبارت اختياري است. يعني مي‌توانيم در دستور </a:t>
            </a:r>
            <a:r>
              <a:rPr lang="en-US" sz="2400" dirty="0" smtClean="0">
                <a:solidFill>
                  <a:srgbClr val="800000"/>
                </a:solidFill>
              </a:rPr>
              <a:t>switch</a:t>
            </a:r>
            <a:r>
              <a:rPr lang="ar-SA" sz="2400" b="1" dirty="0" smtClean="0">
                <a:solidFill>
                  <a:schemeClr val="tx2"/>
                </a:solidFill>
              </a:rPr>
              <a:t> آن را قيد نکنيم.</a:t>
            </a:r>
            <a:endParaRPr lang="fa-IR" sz="2400" b="1" dirty="0" smtClean="0">
              <a:solidFill>
                <a:schemeClr val="tx2"/>
              </a:solidFill>
            </a:endParaRPr>
          </a:p>
          <a:p>
            <a:pPr marL="88900" indent="268288" algn="r" rtl="1">
              <a:spcBef>
                <a:spcPct val="0"/>
              </a:spcBef>
              <a:defRPr/>
            </a:pPr>
            <a:r>
              <a:rPr lang="ar-SA" sz="2000" b="1" dirty="0" smtClean="0">
                <a:solidFill>
                  <a:schemeClr val="tx2"/>
                </a:solidFill>
              </a:rPr>
              <a:t> </a:t>
            </a:r>
            <a:r>
              <a:rPr lang="en-US" sz="2400" b="1" i="1" dirty="0" smtClean="0">
                <a:solidFill>
                  <a:srgbClr val="800000"/>
                </a:solidFill>
              </a:rPr>
              <a:t>expression</a:t>
            </a:r>
            <a:r>
              <a:rPr lang="fa-IR" sz="2400" b="1" dirty="0" smtClean="0">
                <a:solidFill>
                  <a:schemeClr val="tx2"/>
                </a:solidFill>
              </a:rPr>
              <a:t> </a:t>
            </a:r>
            <a:r>
              <a:rPr lang="ar-SA" sz="2400" b="1" dirty="0" smtClean="0">
                <a:solidFill>
                  <a:schemeClr val="tx2"/>
                </a:solidFill>
              </a:rPr>
              <a:t>بايد به شکل يك نوع صحيح ارزيابي شود و </a:t>
            </a:r>
            <a:r>
              <a:rPr lang="en-US" sz="2400" b="1" i="1" dirty="0" smtClean="0">
                <a:solidFill>
                  <a:srgbClr val="800000"/>
                </a:solidFill>
              </a:rPr>
              <a:t>constant</a:t>
            </a:r>
            <a:r>
              <a:rPr lang="ar-SA" sz="2400" b="1" dirty="0" smtClean="0">
                <a:solidFill>
                  <a:schemeClr val="tx2"/>
                </a:solidFill>
              </a:rPr>
              <a:t>ها بايد ثابت</a:t>
            </a:r>
            <a:r>
              <a:rPr lang="en-US" sz="2400" b="1" dirty="0" smtClean="0">
                <a:solidFill>
                  <a:schemeClr val="tx2"/>
                </a:solidFill>
              </a:rPr>
              <a:t>‌</a:t>
            </a:r>
            <a:r>
              <a:rPr lang="ar-SA" sz="2400" b="1" dirty="0" smtClean="0">
                <a:solidFill>
                  <a:schemeClr val="tx2"/>
                </a:solidFill>
              </a:rPr>
              <a:t>هاي صحيح باشند.</a:t>
            </a:r>
            <a:endParaRPr lang="en-US" sz="2400" b="1" dirty="0" smtClean="0">
              <a:solidFill>
                <a:schemeClr val="tx2"/>
              </a:solidFill>
            </a:endParaRPr>
          </a:p>
          <a:p>
            <a:pPr marL="88900" indent="268288" algn="r" rtl="1">
              <a:spcBef>
                <a:spcPct val="0"/>
              </a:spcBef>
              <a:defRPr/>
            </a:pP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49090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دستورالعمل </a:t>
            </a:r>
            <a:r>
              <a:rPr lang="en-US" sz="2800" b="1" dirty="0" smtClean="0">
                <a:solidFill>
                  <a:srgbClr val="FFFF00"/>
                </a:solidFill>
                <a:cs typeface="B Titr" pitchFamily="2" charset="-78"/>
              </a:rPr>
              <a:t>switch</a:t>
            </a:r>
            <a:endParaRPr lang="fa-IR" sz="2800" b="1" dirty="0" smtClean="0">
              <a:solidFill>
                <a:schemeClr val="bg1"/>
              </a:solidFill>
              <a:cs typeface="B Koodak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838200" y="1937772"/>
            <a:ext cx="7277334" cy="289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+mj-lt"/>
              <a:buAutoNum type="arabicPeriod"/>
              <a:defRPr/>
            </a:pPr>
            <a:r>
              <a:rPr lang="ar-SA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دستور‌ 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if</a:t>
            </a:r>
            <a:endParaRPr lang="fa-IR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+mj-lt"/>
              <a:buAutoNum type="arabicPeriod"/>
              <a:defRPr/>
            </a:pPr>
            <a:r>
              <a:rPr lang="ar-SA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دستور 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if..else</a:t>
            </a:r>
            <a:endParaRPr lang="fa-IR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+mj-lt"/>
              <a:buAutoNum type="arabicPeriod"/>
              <a:defRPr/>
            </a:pPr>
            <a:r>
              <a:rPr lang="ar-SA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بلوك‌هاي دستورالعمل</a:t>
            </a:r>
            <a:endParaRPr lang="fa-IR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+mj-lt"/>
              <a:buAutoNum type="arabicPeriod"/>
              <a:defRPr/>
            </a:pPr>
            <a:r>
              <a:rPr lang="ar-SA" sz="2400" dirty="0" smtClean="0"/>
              <a:t>دستور‌هاي انتخاب تودرتو</a:t>
            </a:r>
            <a:endParaRPr lang="fa-IR" sz="2400" dirty="0" smtClean="0"/>
          </a:p>
          <a:p>
            <a:pPr marL="609600" indent="-609600" algn="r" rtl="1">
              <a:buFont typeface="+mj-lt"/>
              <a:buAutoNum type="arabicPeriod"/>
              <a:defRPr/>
            </a:pPr>
            <a:r>
              <a:rPr lang="ar-SA" sz="2400" dirty="0" smtClean="0"/>
              <a:t> ساختار </a:t>
            </a:r>
            <a:r>
              <a:rPr lang="en-US" sz="2400" dirty="0" smtClean="0"/>
              <a:t>else if</a:t>
            </a:r>
            <a:endParaRPr lang="fa-IR" sz="2400" dirty="0" smtClean="0"/>
          </a:p>
          <a:p>
            <a:pPr marL="609600" indent="-609600" algn="r" rtl="1">
              <a:buFont typeface="+mj-lt"/>
              <a:buAutoNum type="arabicPeriod"/>
              <a:defRPr/>
            </a:pPr>
            <a:r>
              <a:rPr lang="ar-SA" sz="2400" dirty="0" smtClean="0"/>
              <a:t> دستورالعمل </a:t>
            </a:r>
            <a:r>
              <a:rPr lang="en-US" sz="2400" dirty="0" smtClean="0"/>
              <a:t>switch</a:t>
            </a:r>
            <a:endParaRPr lang="fa-IR" sz="2400" dirty="0" smtClean="0"/>
          </a:p>
          <a:p>
            <a:pPr marL="609600" indent="-609600" algn="r" rtl="1">
              <a:buFont typeface="+mj-lt"/>
              <a:buAutoNum type="arabicPeriod"/>
              <a:defRPr/>
            </a:pPr>
            <a:r>
              <a:rPr lang="fa-IR" sz="2400" dirty="0" smtClean="0"/>
              <a:t> </a:t>
            </a:r>
            <a:r>
              <a:rPr lang="ar-SA" sz="2400" dirty="0" smtClean="0"/>
              <a:t> عملگر عبارت شرطي</a:t>
            </a:r>
            <a:endParaRPr lang="fa-IR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+mj-cs"/>
              </a:rPr>
              <a:t>دستورات شرطي (فهرست مطالب)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569915"/>
            <a:ext cx="7143800" cy="2382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1950" algn="r" rtl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ar-SA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لازم است در انتهاي هر </a:t>
            </a:r>
            <a:r>
              <a:rPr lang="en-US" sz="2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case</a:t>
            </a:r>
            <a:r>
              <a:rPr lang="fa-IR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ar-SA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دستور‌ </a:t>
            </a:r>
            <a:r>
              <a:rPr lang="en-US" sz="2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break</a:t>
            </a:r>
            <a:r>
              <a:rPr lang="fa-IR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ar-SA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قرار بگيرد. بدون اين دستور، اجراي برنامه پس از اين كه </a:t>
            </a:r>
            <a:r>
              <a:rPr lang="en-US" sz="2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case</a:t>
            </a:r>
            <a:r>
              <a:rPr lang="fa-IR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ar-SA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مربوطه را اجرا کرد از دستور </a:t>
            </a:r>
            <a:r>
              <a:rPr lang="en-US" sz="2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switch</a:t>
            </a:r>
            <a:r>
              <a:rPr lang="fa-IR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ar-SA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خارج نمي‌شود، بلکه همۀ </a:t>
            </a:r>
            <a:r>
              <a:rPr lang="en-US" sz="2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case</a:t>
            </a:r>
            <a:r>
              <a:rPr lang="ar-SA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هاي زيرين را هم خط به خط مي‌پيمايد و دستورات مقابل آن‌ها را اجرا مي‌کند. به اين اتفاق، </a:t>
            </a:r>
            <a:r>
              <a:rPr lang="ar-SA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تلۀ سقوط</a:t>
            </a:r>
            <a:r>
              <a:rPr lang="ar-SA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ar-SA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مي‌گويند.</a:t>
            </a:r>
            <a:endParaRPr lang="fa-IR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case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constant1: </a:t>
            </a:r>
            <a:r>
              <a:rPr lang="en-US" sz="24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statementlist1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;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break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;</a:t>
            </a:r>
            <a:endParaRPr 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49090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دستورالعمل </a:t>
            </a:r>
            <a:r>
              <a:rPr lang="en-US" sz="2800" b="1" dirty="0" smtClean="0">
                <a:solidFill>
                  <a:srgbClr val="FFFF00"/>
                </a:solidFill>
                <a:cs typeface="B Titr" pitchFamily="2" charset="-78"/>
              </a:rPr>
              <a:t>switch</a:t>
            </a:r>
            <a:endParaRPr lang="fa-IR" sz="2800" b="1" dirty="0" smtClean="0">
              <a:solidFill>
                <a:schemeClr val="bg1"/>
              </a:solidFill>
              <a:cs typeface="B Koodak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071546"/>
            <a:ext cx="7143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1950" algn="r" rtl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برنامه‌اي بنويسيد که شماره يکي از ماه‌هاي سال را گرفته، نام فصل معادل آنرا نمايش دهد.</a:t>
            </a:r>
            <a:endParaRPr lang="en-US" sz="2000" b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49090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fa-IR" sz="2800" b="1" dirty="0" smtClean="0">
                <a:solidFill>
                  <a:srgbClr val="FFFF00"/>
                </a:solidFill>
                <a:cs typeface="B Titr" pitchFamily="2" charset="-78"/>
              </a:rPr>
              <a:t>تمرين</a:t>
            </a:r>
            <a:endParaRPr lang="fa-IR" sz="2800" b="1" dirty="0" smtClean="0">
              <a:solidFill>
                <a:schemeClr val="bg1"/>
              </a:solidFill>
              <a:cs typeface="B Koodak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071546"/>
            <a:ext cx="71438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1950" algn="r" rtl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برنامه‌اي بنويسيد که دو عدد و يک عملگر محاسباتي از ورودي گرفته، عملگر مربوطه را بر روي اعداد اعمال نمايد و نتيجه را در خروجي نمايش دهد.</a:t>
            </a:r>
          </a:p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endParaRPr lang="en-US" sz="2000" b="1" dirty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#include &lt;</a:t>
            </a:r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iostrem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&gt;</a:t>
            </a:r>
          </a:p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int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main()</a:t>
            </a:r>
          </a:p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{</a:t>
            </a:r>
          </a:p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float  </a:t>
            </a:r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a,b,res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;</a:t>
            </a:r>
          </a:p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char   op;</a:t>
            </a:r>
          </a:p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cout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&lt;&lt; “ please enter two number:”;</a:t>
            </a:r>
          </a:p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cin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&gt;&gt; a &gt;&gt; b;</a:t>
            </a:r>
          </a:p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cout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&lt;&lt; “ please enter an operator: “;</a:t>
            </a:r>
          </a:p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cin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&gt;&gt; op;</a:t>
            </a:r>
          </a:p>
          <a:p>
            <a:pPr algn="ctr" rtl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ادامه‌ي برنامه در اسلايد بعدي</a:t>
            </a:r>
            <a:endParaRPr lang="en-US" sz="2000" b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49090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fa-IR" sz="2800" b="1" dirty="0" smtClean="0">
                <a:solidFill>
                  <a:srgbClr val="FFFF00"/>
                </a:solidFill>
                <a:cs typeface="B Titr" pitchFamily="2" charset="-78"/>
              </a:rPr>
              <a:t>مثال: </a:t>
            </a: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دستورالعمل </a:t>
            </a:r>
            <a:r>
              <a:rPr lang="en-US" sz="2800" b="1" dirty="0" smtClean="0">
                <a:solidFill>
                  <a:srgbClr val="FFFF00"/>
                </a:solidFill>
                <a:cs typeface="B Titr" pitchFamily="2" charset="-78"/>
              </a:rPr>
              <a:t>switch</a:t>
            </a:r>
            <a:endParaRPr lang="fa-IR" sz="2800" b="1" dirty="0" smtClean="0">
              <a:solidFill>
                <a:schemeClr val="bg1"/>
              </a:solidFill>
              <a:cs typeface="B Koodak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071546"/>
            <a:ext cx="71438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switch (op)</a:t>
            </a:r>
          </a:p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{</a:t>
            </a:r>
          </a:p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case ‘+’:  res=</a:t>
            </a:r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a+b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;   break;</a:t>
            </a:r>
          </a:p>
          <a:p>
            <a:pPr algn="l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case ‘-’ :   res=a-b;    break;</a:t>
            </a:r>
            <a:endParaRPr lang="fa-IR" sz="2000" b="1" dirty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fa-IR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case ‘</a:t>
            </a:r>
            <a:r>
              <a:rPr lang="fa-IR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*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’:   res=a</a:t>
            </a:r>
            <a:r>
              <a:rPr lang="fa-IR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*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b;    break;</a:t>
            </a:r>
            <a:endParaRPr lang="fa-IR" sz="2000" b="1" dirty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fa-IR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case ‘/’ :   res=a/b;    break;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case ‘%’:  res=</a:t>
            </a:r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a%b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;   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}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cout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&lt;&lt; “result= “ &lt;&lt; res &lt;&lt; </a:t>
            </a:r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endl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return 0;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49090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fa-IR" sz="2800" b="1" dirty="0" smtClean="0">
                <a:solidFill>
                  <a:srgbClr val="FFFF00"/>
                </a:solidFill>
                <a:cs typeface="B Titr" pitchFamily="2" charset="-78"/>
              </a:rPr>
              <a:t>ادامه‌ي مثال: </a:t>
            </a: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دستورالعمل </a:t>
            </a:r>
            <a:r>
              <a:rPr lang="en-US" sz="2800" b="1" dirty="0" smtClean="0">
                <a:solidFill>
                  <a:srgbClr val="FFFF00"/>
                </a:solidFill>
                <a:cs typeface="B Titr" pitchFamily="2" charset="-78"/>
              </a:rPr>
              <a:t>switch</a:t>
            </a:r>
            <a:endParaRPr lang="fa-IR" sz="2800" b="1" dirty="0" smtClean="0">
              <a:solidFill>
                <a:schemeClr val="bg1"/>
              </a:solidFill>
              <a:cs typeface="B Koodak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349107"/>
            <a:ext cx="7143800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1950" algn="r" rtl="1">
              <a:spcBef>
                <a:spcPct val="0"/>
              </a:spcBef>
              <a:defRPr/>
            </a:pPr>
            <a:r>
              <a:rPr lang="ar-SA" sz="2400" i="1" dirty="0" smtClean="0">
                <a:solidFill>
                  <a:schemeClr val="tx2"/>
                </a:solidFill>
              </a:rPr>
              <a:t>عملگر عبارت شرطي</a:t>
            </a:r>
            <a:r>
              <a:rPr lang="ar-SA" sz="2400" b="1" dirty="0" smtClean="0">
                <a:solidFill>
                  <a:schemeClr val="tx2"/>
                </a:solidFill>
              </a:rPr>
              <a:t> يکي از امکاناتي است که جهت اختصار در کدنويسي تدارک ديده شده است. اين عملگر را مي‌توانيم به جاي دستور </a:t>
            </a:r>
            <a:r>
              <a:rPr lang="en-US" sz="2400" b="1" dirty="0" smtClean="0">
                <a:solidFill>
                  <a:srgbClr val="00FF00"/>
                </a:solidFill>
              </a:rPr>
              <a:t>if..else</a:t>
            </a:r>
            <a:r>
              <a:rPr lang="fa-IR" sz="2400" b="1" dirty="0" smtClean="0">
                <a:solidFill>
                  <a:schemeClr val="tx2"/>
                </a:solidFill>
              </a:rPr>
              <a:t> </a:t>
            </a:r>
            <a:r>
              <a:rPr lang="ar-SA" sz="2400" b="1" dirty="0" smtClean="0">
                <a:solidFill>
                  <a:schemeClr val="tx2"/>
                </a:solidFill>
              </a:rPr>
              <a:t>به کار ببريم. </a:t>
            </a:r>
            <a:endParaRPr lang="fa-IR" sz="2400" b="1" dirty="0" smtClean="0">
              <a:solidFill>
                <a:schemeClr val="tx2"/>
              </a:solidFill>
            </a:endParaRPr>
          </a:p>
          <a:p>
            <a:pPr indent="361950" algn="r" rtl="1">
              <a:spcBef>
                <a:spcPct val="0"/>
              </a:spcBef>
              <a:defRPr/>
            </a:pPr>
            <a:r>
              <a:rPr lang="ar-SA" sz="2400" b="1" dirty="0" smtClean="0">
                <a:solidFill>
                  <a:schemeClr val="tx2"/>
                </a:solidFill>
              </a:rPr>
              <a:t>اين عملگر از نشانه</a:t>
            </a:r>
            <a:r>
              <a:rPr lang="en-US" sz="2400" b="1" dirty="0" smtClean="0">
                <a:solidFill>
                  <a:schemeClr val="tx2"/>
                </a:solidFill>
              </a:rPr>
              <a:t>‌</a:t>
            </a:r>
            <a:r>
              <a:rPr lang="ar-SA" sz="2400" b="1" dirty="0" smtClean="0">
                <a:solidFill>
                  <a:schemeClr val="tx2"/>
                </a:solidFill>
              </a:rPr>
              <a:t>هاي</a:t>
            </a:r>
            <a:r>
              <a:rPr lang="ar-SA" sz="2400" b="1" dirty="0" smtClean="0">
                <a:solidFill>
                  <a:srgbClr val="C00000"/>
                </a:solidFill>
              </a:rPr>
              <a:t> </a:t>
            </a:r>
            <a:r>
              <a:rPr lang="fa-IR" sz="2400" dirty="0" smtClean="0">
                <a:solidFill>
                  <a:srgbClr val="C00000"/>
                </a:solidFill>
              </a:rPr>
              <a:t>?</a:t>
            </a:r>
            <a:r>
              <a:rPr lang="ar-SA" sz="2400" b="1" dirty="0" smtClean="0">
                <a:solidFill>
                  <a:srgbClr val="C00000"/>
                </a:solidFill>
              </a:rPr>
              <a:t> </a:t>
            </a:r>
            <a:r>
              <a:rPr lang="ar-SA" sz="2400" b="1" dirty="0" smtClean="0">
                <a:solidFill>
                  <a:schemeClr val="tx2"/>
                </a:solidFill>
              </a:rPr>
              <a:t>و </a:t>
            </a:r>
            <a:r>
              <a:rPr lang="fa-IR" sz="2400" dirty="0" smtClean="0">
                <a:solidFill>
                  <a:srgbClr val="C00000"/>
                </a:solidFill>
              </a:rPr>
              <a:t>:</a:t>
            </a:r>
            <a:r>
              <a:rPr lang="ar-SA" sz="2400" b="1" dirty="0" smtClean="0">
                <a:solidFill>
                  <a:srgbClr val="C00000"/>
                </a:solidFill>
              </a:rPr>
              <a:t> </a:t>
            </a:r>
            <a:r>
              <a:rPr lang="ar-SA" sz="2400" b="1" dirty="0" smtClean="0">
                <a:solidFill>
                  <a:schemeClr val="tx2"/>
                </a:solidFill>
              </a:rPr>
              <a:t>به شکل زير استفاده مي‌كند:</a:t>
            </a:r>
            <a:endParaRPr lang="en-US" sz="2400" i="1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  <a:defRPr/>
            </a:pPr>
            <a:r>
              <a:rPr lang="en-US" b="1" i="1" dirty="0" smtClean="0">
                <a:solidFill>
                  <a:srgbClr val="C00000"/>
                </a:solidFill>
              </a:rPr>
              <a:t>condition</a:t>
            </a:r>
            <a:r>
              <a:rPr lang="en-US" b="1" dirty="0" smtClean="0">
                <a:solidFill>
                  <a:srgbClr val="C00000"/>
                </a:solidFill>
              </a:rPr>
              <a:t> ? expression1 : expression2;</a:t>
            </a:r>
            <a:endParaRPr lang="fa-IR" b="1" dirty="0" smtClean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defRPr/>
            </a:pPr>
            <a:endParaRPr lang="fa-IR" b="1" dirty="0" smtClean="0">
              <a:solidFill>
                <a:srgbClr val="C00000"/>
              </a:solidFill>
            </a:endParaRPr>
          </a:p>
          <a:p>
            <a:pPr indent="276225" algn="r" rtl="1">
              <a:spcBef>
                <a:spcPct val="0"/>
              </a:spcBef>
              <a:defRPr/>
            </a:pPr>
            <a:r>
              <a:rPr lang="ar-SA" sz="2400" dirty="0" smtClean="0">
                <a:solidFill>
                  <a:schemeClr val="tx2"/>
                </a:solidFill>
              </a:rPr>
              <a:t>در اين عملگر ابتدا شرط </a:t>
            </a:r>
            <a:r>
              <a:rPr lang="en-US" sz="2400" i="1" dirty="0" smtClean="0">
                <a:solidFill>
                  <a:srgbClr val="00FF00"/>
                </a:solidFill>
              </a:rPr>
              <a:t>condition</a:t>
            </a:r>
            <a:r>
              <a:rPr lang="ar-SA" sz="2400" dirty="0" smtClean="0">
                <a:solidFill>
                  <a:schemeClr val="tx2"/>
                </a:solidFill>
              </a:rPr>
              <a:t> بررسي مي‌شود. </a:t>
            </a:r>
            <a:endParaRPr lang="fa-IR" sz="24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  <a:defRPr/>
            </a:pPr>
            <a:r>
              <a:rPr lang="ar-SA" sz="2400" dirty="0" smtClean="0">
                <a:solidFill>
                  <a:schemeClr val="tx2"/>
                </a:solidFill>
              </a:rPr>
              <a:t>اگر اين شرط درست بود، حاصل کل عبارت برابر با </a:t>
            </a:r>
            <a:r>
              <a:rPr lang="en-US" sz="2400" dirty="0" smtClean="0">
                <a:solidFill>
                  <a:srgbClr val="00FF00"/>
                </a:solidFill>
              </a:rPr>
              <a:t>expression1</a:t>
            </a:r>
            <a:r>
              <a:rPr lang="ar-SA" sz="2400" dirty="0" smtClean="0">
                <a:solidFill>
                  <a:schemeClr val="tx2"/>
                </a:solidFill>
              </a:rPr>
              <a:t> مي‌شود و اگر شرط نادرست بود، حاصل کل عبارت برابر با </a:t>
            </a:r>
            <a:r>
              <a:rPr lang="en-US" sz="2400" dirty="0" smtClean="0">
                <a:solidFill>
                  <a:srgbClr val="00FF00"/>
                </a:solidFill>
              </a:rPr>
              <a:t>expression2</a:t>
            </a:r>
            <a:r>
              <a:rPr lang="ar-SA" sz="2400" dirty="0" smtClean="0">
                <a:solidFill>
                  <a:schemeClr val="tx2"/>
                </a:solidFill>
              </a:rPr>
              <a:t> مي‌شود. </a:t>
            </a:r>
            <a:endParaRPr lang="en-US" sz="24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  <a:defRPr/>
            </a:pP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49090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ar-SA" sz="2800" dirty="0" smtClean="0">
                <a:solidFill>
                  <a:srgbClr val="FFFF00"/>
                </a:solidFill>
                <a:cs typeface="B Titr" pitchFamily="2" charset="-78"/>
              </a:rPr>
              <a:t>عملگر عبارت شرطي</a:t>
            </a:r>
            <a:r>
              <a:rPr lang="fa-IR" sz="2800" dirty="0" smtClean="0">
                <a:solidFill>
                  <a:srgbClr val="FFFF00"/>
                </a:solidFill>
                <a:cs typeface="B Titr" pitchFamily="2" charset="-78"/>
              </a:rPr>
              <a:t>  </a:t>
            </a:r>
            <a:r>
              <a:rPr lang="fa-IR" sz="2800" dirty="0" smtClean="0">
                <a:solidFill>
                  <a:srgbClr val="C00000"/>
                </a:solidFill>
                <a:cs typeface="B Titr" pitchFamily="2" charset="-78"/>
              </a:rPr>
              <a:t>؟</a:t>
            </a:r>
            <a:endParaRPr lang="fa-IR" sz="2800" b="1" dirty="0" smtClean="0">
              <a:solidFill>
                <a:srgbClr val="C00000"/>
              </a:solidFill>
              <a:cs typeface="B Koodak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349107"/>
            <a:ext cx="71438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2400" b="1" dirty="0" smtClean="0">
                <a:cs typeface="B Nazanin" panose="00000400000000000000" pitchFamily="2" charset="-78"/>
              </a:rPr>
              <a:t>مثلا در دستور انتساب زير:</a:t>
            </a:r>
            <a:endParaRPr lang="en-US" sz="2400" dirty="0" smtClean="0">
              <a:cs typeface="B Nazanin" panose="00000400000000000000" pitchFamily="2" charset="-78"/>
            </a:endParaRPr>
          </a:p>
          <a:p>
            <a:pPr>
              <a:defRPr/>
            </a:pPr>
            <a:r>
              <a:rPr lang="en-US" sz="2400" dirty="0" smtClean="0">
                <a:solidFill>
                  <a:srgbClr val="292929"/>
                </a:solidFill>
                <a:cs typeface="B Nazanin" panose="00000400000000000000" pitchFamily="2" charset="-78"/>
              </a:rPr>
              <a:t>min = </a:t>
            </a:r>
            <a:r>
              <a:rPr lang="en-US" sz="2400" b="1" dirty="0" smtClean="0">
                <a:solidFill>
                  <a:srgbClr val="292929"/>
                </a:solidFill>
                <a:cs typeface="B Nazanin" panose="00000400000000000000" pitchFamily="2" charset="-78"/>
              </a:rPr>
              <a:t>( x&lt;y ? x : y )</a:t>
            </a:r>
            <a:r>
              <a:rPr lang="en-US" sz="2400" dirty="0" smtClean="0">
                <a:solidFill>
                  <a:srgbClr val="292929"/>
                </a:solidFill>
                <a:cs typeface="B Nazanin" panose="00000400000000000000" pitchFamily="2" charset="-78"/>
              </a:rPr>
              <a:t>;</a:t>
            </a:r>
            <a:endParaRPr lang="ar-SA" sz="2400" dirty="0" smtClean="0">
              <a:solidFill>
                <a:srgbClr val="292929"/>
              </a:solidFill>
              <a:cs typeface="B Nazanin" panose="00000400000000000000" pitchFamily="2" charset="-78"/>
            </a:endParaRPr>
          </a:p>
          <a:p>
            <a:pPr algn="just" rtl="1">
              <a:defRPr/>
            </a:pPr>
            <a:r>
              <a:rPr lang="fa-IR" sz="2400" dirty="0" smtClean="0">
                <a:cs typeface="B Nazanin" panose="00000400000000000000" pitchFamily="2" charset="-78"/>
              </a:rPr>
              <a:t>   </a:t>
            </a:r>
            <a:r>
              <a:rPr lang="ar-SA" sz="2400" dirty="0" smtClean="0">
                <a:solidFill>
                  <a:srgbClr val="800000"/>
                </a:solidFill>
                <a:cs typeface="B Nazanin" panose="00000400000000000000" pitchFamily="2" charset="-78"/>
              </a:rPr>
              <a:t>اگر </a:t>
            </a:r>
            <a:r>
              <a:rPr lang="en-US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x&lt;y</a:t>
            </a:r>
            <a:r>
              <a:rPr lang="ar-SA" sz="2400" dirty="0" smtClean="0">
                <a:solidFill>
                  <a:srgbClr val="800000"/>
                </a:solidFill>
                <a:cs typeface="B Nazanin" panose="00000400000000000000" pitchFamily="2" charset="-78"/>
              </a:rPr>
              <a:t> باشد مقدار </a:t>
            </a:r>
            <a:r>
              <a:rPr lang="en-US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x</a:t>
            </a:r>
            <a:r>
              <a:rPr lang="ar-SA" sz="2400" dirty="0" smtClean="0">
                <a:solidFill>
                  <a:srgbClr val="800000"/>
                </a:solidFill>
                <a:cs typeface="B Nazanin" panose="00000400000000000000" pitchFamily="2" charset="-78"/>
              </a:rPr>
              <a:t> را درون </a:t>
            </a:r>
            <a:r>
              <a:rPr lang="en-US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min</a:t>
            </a:r>
            <a:r>
              <a:rPr lang="ar-SA" sz="2400" dirty="0" smtClean="0">
                <a:solidFill>
                  <a:srgbClr val="800000"/>
                </a:solidFill>
                <a:cs typeface="B Nazanin" panose="00000400000000000000" pitchFamily="2" charset="-78"/>
              </a:rPr>
              <a:t> قرار مي‌دهد و اگر </a:t>
            </a:r>
            <a:r>
              <a:rPr lang="en-US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x&lt;y</a:t>
            </a:r>
            <a:r>
              <a:rPr lang="ar-SA" sz="2400" dirty="0" smtClean="0">
                <a:solidFill>
                  <a:srgbClr val="800000"/>
                </a:solidFill>
                <a:cs typeface="B Nazanin" panose="00000400000000000000" pitchFamily="2" charset="-78"/>
              </a:rPr>
              <a:t> نباشد مقدار </a:t>
            </a:r>
            <a:r>
              <a:rPr lang="en-US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y</a:t>
            </a:r>
            <a:r>
              <a:rPr lang="ar-SA" sz="2400" dirty="0" smtClean="0">
                <a:solidFill>
                  <a:srgbClr val="800000"/>
                </a:solidFill>
                <a:cs typeface="B Nazanin" panose="00000400000000000000" pitchFamily="2" charset="-78"/>
              </a:rPr>
              <a:t> را درون </a:t>
            </a:r>
            <a:r>
              <a:rPr lang="en-US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min</a:t>
            </a:r>
            <a:r>
              <a:rPr lang="ar-SA" sz="2400" dirty="0" smtClean="0">
                <a:solidFill>
                  <a:srgbClr val="800000"/>
                </a:solidFill>
                <a:cs typeface="B Nazanin" panose="00000400000000000000" pitchFamily="2" charset="-78"/>
              </a:rPr>
              <a:t> قرار مي‌دهد. يعني به همين سادگي و اختصار، مقدار کمينۀ </a:t>
            </a:r>
            <a:r>
              <a:rPr lang="en-US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x</a:t>
            </a:r>
            <a:r>
              <a:rPr lang="ar-SA" sz="2400" dirty="0" smtClean="0">
                <a:solidFill>
                  <a:srgbClr val="800000"/>
                </a:solidFill>
                <a:cs typeface="B Nazanin" panose="00000400000000000000" pitchFamily="2" charset="-78"/>
              </a:rPr>
              <a:t> و </a:t>
            </a:r>
            <a:r>
              <a:rPr lang="en-US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y</a:t>
            </a:r>
            <a:r>
              <a:rPr lang="ar-SA" sz="2400" dirty="0" smtClean="0">
                <a:solidFill>
                  <a:srgbClr val="800000"/>
                </a:solidFill>
                <a:cs typeface="B Nazanin" panose="00000400000000000000" pitchFamily="2" charset="-78"/>
              </a:rPr>
              <a:t> درون متغير </a:t>
            </a:r>
            <a:r>
              <a:rPr lang="en-US" sz="2400" dirty="0" smtClean="0">
                <a:solidFill>
                  <a:srgbClr val="002060"/>
                </a:solidFill>
                <a:cs typeface="B Nazanin" panose="00000400000000000000" pitchFamily="2" charset="-78"/>
              </a:rPr>
              <a:t>min</a:t>
            </a:r>
            <a:r>
              <a:rPr lang="ar-SA" sz="2400" dirty="0" smtClean="0">
                <a:solidFill>
                  <a:srgbClr val="800000"/>
                </a:solidFill>
                <a:cs typeface="B Nazanin" panose="00000400000000000000" pitchFamily="2" charset="-78"/>
              </a:rPr>
              <a:t> قرار مي‌گيرد.</a:t>
            </a:r>
            <a:r>
              <a:rPr lang="ar-SA" sz="2400" dirty="0" smtClean="0">
                <a:cs typeface="B Nazanin" panose="00000400000000000000" pitchFamily="2" charset="-78"/>
              </a:rPr>
              <a:t> </a:t>
            </a:r>
            <a:endParaRPr lang="en-US" sz="2400" dirty="0" smtClean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49090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fa-IR" sz="2800" dirty="0" smtClean="0">
                <a:solidFill>
                  <a:srgbClr val="FFFF00"/>
                </a:solidFill>
                <a:cs typeface="B Titr" pitchFamily="2" charset="-78"/>
              </a:rPr>
              <a:t>مثال: </a:t>
            </a:r>
            <a:r>
              <a:rPr lang="ar-SA" sz="2800" dirty="0" smtClean="0">
                <a:solidFill>
                  <a:srgbClr val="FFFF00"/>
                </a:solidFill>
                <a:cs typeface="B Titr" pitchFamily="2" charset="-78"/>
              </a:rPr>
              <a:t>عملگر عبارت شرطي</a:t>
            </a:r>
            <a:r>
              <a:rPr lang="fa-IR" sz="2800" dirty="0" smtClean="0">
                <a:solidFill>
                  <a:srgbClr val="FFFF00"/>
                </a:solidFill>
                <a:cs typeface="B Titr" pitchFamily="2" charset="-78"/>
              </a:rPr>
              <a:t>  </a:t>
            </a:r>
            <a:endParaRPr lang="fa-IR" sz="2800" b="1" dirty="0" smtClean="0">
              <a:solidFill>
                <a:srgbClr val="C00000"/>
              </a:solidFill>
              <a:cs typeface="B Koodak" pitchFamily="2" charset="-78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a-IR" dirty="0">
                <a:cs typeface="+mn-cs"/>
              </a:rPr>
              <a:t>ارائه دهنده: </a:t>
            </a:r>
            <a:r>
              <a:rPr lang="fa-IR" dirty="0" smtClean="0">
                <a:cs typeface="+mn-cs"/>
              </a:rPr>
              <a:t>محسن فرهادي</a:t>
            </a:r>
            <a:endParaRPr lang="fa-IR" dirty="0">
              <a:cs typeface="+mn-cs"/>
            </a:endParaRPr>
          </a:p>
          <a:p>
            <a:endParaRPr lang="en-US" dirty="0"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5725" indent="449263" algn="just" rtl="1">
              <a:defRPr/>
            </a:pPr>
            <a:r>
              <a:rPr lang="fa-IR" sz="2400" b="1" dirty="0" smtClean="0"/>
              <a:t> </a:t>
            </a:r>
            <a:r>
              <a:rPr lang="ar-SA" sz="2400" b="1" dirty="0" smtClean="0"/>
              <a:t>دستور </a:t>
            </a:r>
            <a:r>
              <a:rPr lang="en-US" sz="2400" dirty="0" smtClean="0">
                <a:solidFill>
                  <a:srgbClr val="FF0066"/>
                </a:solidFill>
              </a:rPr>
              <a:t>if</a:t>
            </a:r>
            <a:r>
              <a:rPr lang="ar-SA" sz="2400" b="1" dirty="0" smtClean="0"/>
              <a:t> موجب مي‌شود برنامه به شکل شرطي اجرا شود. </a:t>
            </a:r>
            <a:r>
              <a:rPr lang="fa-IR" sz="2400" b="1" dirty="0" smtClean="0"/>
              <a:t>شکل </a:t>
            </a:r>
            <a:r>
              <a:rPr lang="ar-SA" sz="2400" b="1" dirty="0" smtClean="0"/>
              <a:t>آن به گونۀ‌ زير است‌:</a:t>
            </a:r>
            <a:endParaRPr lang="en-US" sz="2400" b="1" dirty="0" smtClean="0"/>
          </a:p>
          <a:p>
            <a:pPr marL="85725" indent="449263">
              <a:defRPr/>
            </a:pP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If (</a:t>
            </a:r>
            <a:r>
              <a:rPr lang="en-US" sz="32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condition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) </a:t>
            </a:r>
            <a:endParaRPr lang="fa-IR" sz="32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85725" indent="449263">
              <a:defRPr/>
            </a:pPr>
            <a:r>
              <a:rPr lang="fa-IR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	</a:t>
            </a:r>
            <a:r>
              <a:rPr lang="en-US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statement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;</a:t>
            </a:r>
            <a:endParaRPr lang="fa-IR" sz="3200" b="1" i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85725" indent="449263" algn="just" rtl="1">
              <a:defRPr/>
            </a:pPr>
            <a:r>
              <a:rPr lang="fa-IR" sz="2400" b="1" i="1" dirty="0" smtClean="0"/>
              <a:t>    </a:t>
            </a:r>
            <a:r>
              <a:rPr lang="en-US" sz="24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Condition</a:t>
            </a:r>
            <a:r>
              <a:rPr lang="en-AU" sz="2400" dirty="0" smtClean="0"/>
              <a:t> </a:t>
            </a:r>
            <a:r>
              <a:rPr lang="fa-IR" sz="2400" dirty="0" smtClean="0"/>
              <a:t> </a:t>
            </a:r>
            <a:r>
              <a:rPr lang="ar-SA" sz="2400" b="1" dirty="0" smtClean="0"/>
              <a:t>که</a:t>
            </a:r>
            <a:r>
              <a:rPr lang="fa-IR" sz="2400" dirty="0" smtClean="0"/>
              <a:t> </a:t>
            </a:r>
            <a:r>
              <a:rPr lang="ar-SA" sz="2400" dirty="0" smtClean="0"/>
              <a:t>شرط</a:t>
            </a:r>
            <a:r>
              <a:rPr lang="ar-SA" sz="2400" b="1" dirty="0" smtClean="0"/>
              <a:t> ناميده مي‌شود يك عبارت صحيح است (عبارتي که با يک مقدار صحيح برآورد مي‌شود) و 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statement</a:t>
            </a:r>
            <a:r>
              <a:rPr lang="en-US" sz="2400" dirty="0" smtClean="0"/>
              <a:t>‌</a:t>
            </a:r>
            <a:r>
              <a:rPr lang="ar-SA" sz="2400" b="1" dirty="0" smtClean="0"/>
              <a:t> مي‌تواند هر فرمان قابل اجرا باشد. 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Statement</a:t>
            </a:r>
            <a:r>
              <a:rPr lang="ar-SA" sz="2400" b="1" dirty="0" smtClean="0"/>
              <a:t> وقتي اجرا خواهد شد كه </a:t>
            </a:r>
            <a:r>
              <a:rPr lang="en-US" sz="24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condition‌</a:t>
            </a:r>
            <a:r>
              <a:rPr lang="ar-SA" sz="2400" b="1" dirty="0" smtClean="0"/>
              <a:t> مقدار </a:t>
            </a:r>
            <a:r>
              <a:rPr lang="ar-SA" sz="2400" b="1" dirty="0" smtClean="0">
                <a:solidFill>
                  <a:srgbClr val="FF0000"/>
                </a:solidFill>
              </a:rPr>
              <a:t>غير صفر </a:t>
            </a:r>
            <a:r>
              <a:rPr lang="ar-SA" sz="2400" b="1" dirty="0" smtClean="0"/>
              <a:t>داشته باشد. دقت كنيد كه شرط بايد درون پرانتز قرار داده شود.</a:t>
            </a:r>
            <a:endParaRPr lang="fa-IR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+mj-cs"/>
              </a:rPr>
              <a:t>دستور </a:t>
            </a:r>
            <a:r>
              <a:rPr lang="en-US" sz="2800" dirty="0" smtClean="0">
                <a:solidFill>
                  <a:schemeClr val="bg1"/>
                </a:solidFill>
                <a:cs typeface="+mj-cs"/>
              </a:rPr>
              <a:t>if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fa-IR" sz="2400" b="1" dirty="0" smtClean="0"/>
              <a:t>مثال: برنامه‌اي که بين دو عدد صحيح، ماکزيمم را پيدا ‌کند.</a:t>
            </a:r>
            <a:endParaRPr lang="en-US" sz="2400" b="1" dirty="0" smtClean="0"/>
          </a:p>
          <a:p>
            <a:pPr>
              <a:defRPr/>
            </a:pPr>
            <a:r>
              <a:rPr lang="en-US" sz="2400" dirty="0" err="1" smtClean="0"/>
              <a:t>int</a:t>
            </a:r>
            <a:r>
              <a:rPr lang="en-US" sz="2400" dirty="0" smtClean="0"/>
              <a:t> main()</a:t>
            </a:r>
          </a:p>
          <a:p>
            <a:pPr>
              <a:defRPr/>
            </a:pPr>
            <a:r>
              <a:rPr lang="en-US" sz="2400" dirty="0" smtClean="0"/>
              <a:t>{  </a:t>
            </a:r>
          </a:p>
          <a:p>
            <a:pPr>
              <a:defRPr/>
            </a:pPr>
            <a:r>
              <a:rPr lang="en-US" sz="2400" dirty="0" smtClean="0"/>
              <a:t>   </a:t>
            </a:r>
            <a:r>
              <a:rPr lang="en-US" sz="2400" dirty="0" err="1" smtClean="0"/>
              <a:t>int</a:t>
            </a:r>
            <a:r>
              <a:rPr lang="en-US" sz="2400" dirty="0" smtClean="0"/>
              <a:t>  a, b, max;</a:t>
            </a:r>
          </a:p>
          <a:p>
            <a:pPr>
              <a:defRPr/>
            </a:pPr>
            <a:r>
              <a:rPr lang="en-US" sz="2400" dirty="0" smtClean="0"/>
              <a:t>   </a:t>
            </a:r>
            <a:r>
              <a:rPr lang="en-US" sz="2400" dirty="0" err="1" smtClean="0"/>
              <a:t>cout</a:t>
            </a:r>
            <a:r>
              <a:rPr lang="en-US" sz="2400" dirty="0" smtClean="0"/>
              <a:t> &lt;&lt; " Enter two integers: ";</a:t>
            </a:r>
          </a:p>
          <a:p>
            <a:pPr>
              <a:defRPr/>
            </a:pPr>
            <a:r>
              <a:rPr lang="en-US" sz="2400" dirty="0" smtClean="0"/>
              <a:t>   </a:t>
            </a:r>
            <a:r>
              <a:rPr lang="en-US" sz="2400" dirty="0" err="1" smtClean="0"/>
              <a:t>cin</a:t>
            </a:r>
            <a:r>
              <a:rPr lang="en-US" sz="2400" dirty="0" smtClean="0"/>
              <a:t> &gt;&gt; a&gt;&gt; b;</a:t>
            </a:r>
          </a:p>
          <a:p>
            <a:pPr>
              <a:defRPr/>
            </a:pPr>
            <a:r>
              <a:rPr lang="en-US" sz="2400" dirty="0" smtClean="0"/>
              <a:t>   max = a;</a:t>
            </a:r>
          </a:p>
          <a:p>
            <a:pPr>
              <a:defRPr/>
            </a:pPr>
            <a:r>
              <a:rPr lang="en-US" sz="2400" dirty="0" smtClean="0"/>
              <a:t>   </a:t>
            </a:r>
            <a:r>
              <a:rPr lang="en-US" sz="2400" b="1" dirty="0" smtClean="0"/>
              <a:t>if (b  &gt; max )</a:t>
            </a:r>
            <a:r>
              <a:rPr lang="en-US" sz="2400" dirty="0" smtClean="0"/>
              <a:t> </a:t>
            </a:r>
            <a:endParaRPr lang="fa-IR" sz="2400" dirty="0" smtClean="0"/>
          </a:p>
          <a:p>
            <a:pPr>
              <a:defRPr/>
            </a:pPr>
            <a:r>
              <a:rPr lang="en-US" sz="2400" dirty="0" smtClean="0"/>
              <a:t>     max = b;</a:t>
            </a:r>
          </a:p>
          <a:p>
            <a:pPr>
              <a:defRPr/>
            </a:pPr>
            <a:r>
              <a:rPr lang="en-US" sz="2400" dirty="0" smtClean="0"/>
              <a:t>   </a:t>
            </a:r>
            <a:r>
              <a:rPr lang="en-US" sz="2400" dirty="0" err="1" smtClean="0"/>
              <a:t>cout</a:t>
            </a:r>
            <a:r>
              <a:rPr lang="en-US" sz="2400" dirty="0" smtClean="0"/>
              <a:t> &lt;&lt; “maximum number is : “ &lt;&lt; max &lt;&lt; </a:t>
            </a:r>
            <a:r>
              <a:rPr lang="en-US" sz="2400" dirty="0" err="1" smtClean="0"/>
              <a:t>endl</a:t>
            </a:r>
            <a:r>
              <a:rPr lang="en-US" sz="2400" dirty="0" smtClean="0"/>
              <a:t>;</a:t>
            </a:r>
          </a:p>
          <a:p>
            <a:pPr>
              <a:defRPr/>
            </a:pPr>
            <a:r>
              <a:rPr lang="en-US" sz="2400" dirty="0" smtClean="0"/>
              <a:t>   return 0;</a:t>
            </a:r>
          </a:p>
          <a:p>
            <a:pPr>
              <a:defRPr/>
            </a:pPr>
            <a:r>
              <a:rPr lang="en-US" sz="2400" dirty="0" smtClean="0"/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FFFF00"/>
                </a:solidFill>
                <a:cs typeface="B Titr" pitchFamily="2" charset="-78"/>
              </a:rPr>
              <a:t>مثال: </a:t>
            </a: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دستور</a:t>
            </a:r>
            <a:r>
              <a:rPr lang="ar-SA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</a:rPr>
              <a:t>if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34988" algn="r" rtl="1">
              <a:spcBef>
                <a:spcPct val="0"/>
              </a:spcBef>
            </a:pPr>
            <a:r>
              <a:rPr lang="ar-SA" sz="2400" b="1" dirty="0" smtClean="0">
                <a:solidFill>
                  <a:schemeClr val="tx2"/>
                </a:solidFill>
              </a:rPr>
              <a:t>دستور </a:t>
            </a:r>
            <a:r>
              <a:rPr lang="en-US" sz="2400" b="1" dirty="0" smtClean="0">
                <a:solidFill>
                  <a:srgbClr val="000000"/>
                </a:solidFill>
              </a:rPr>
              <a:t>if..else</a:t>
            </a:r>
            <a:r>
              <a:rPr lang="ar-SA" sz="2400" b="1" dirty="0" smtClean="0">
                <a:solidFill>
                  <a:schemeClr val="tx2"/>
                </a:solidFill>
              </a:rPr>
              <a:t> موجب مي‌شود بسته به اين که شرط درست باشد يا خير، يكي از دو دستورالعمل فرعي اجرا گردد. </a:t>
            </a:r>
            <a:r>
              <a:rPr lang="fa-IR" sz="2400" b="1" dirty="0" smtClean="0">
                <a:solidFill>
                  <a:schemeClr val="tx2"/>
                </a:solidFill>
              </a:rPr>
              <a:t>فرمت </a:t>
            </a:r>
            <a:r>
              <a:rPr lang="ar-SA" sz="2400" b="1" dirty="0" smtClean="0">
                <a:solidFill>
                  <a:schemeClr val="tx2"/>
                </a:solidFill>
              </a:rPr>
              <a:t>اين دستور به شکل زير است:</a:t>
            </a:r>
            <a:endParaRPr lang="en-US" sz="2400" b="1" dirty="0" smtClean="0">
              <a:solidFill>
                <a:schemeClr val="tx2"/>
              </a:solidFill>
            </a:endParaRPr>
          </a:p>
          <a:p>
            <a:pPr indent="534988" rtl="1">
              <a:spcBef>
                <a:spcPct val="0"/>
              </a:spcBef>
            </a:pPr>
            <a:r>
              <a:rPr lang="en-US" sz="2400" b="1" dirty="0" smtClean="0">
                <a:solidFill>
                  <a:srgbClr val="000000"/>
                </a:solidFill>
              </a:rPr>
              <a:t>if </a:t>
            </a:r>
            <a:r>
              <a:rPr lang="en-US" sz="2400" b="1" dirty="0" smtClean="0">
                <a:solidFill>
                  <a:srgbClr val="292929"/>
                </a:solidFill>
              </a:rPr>
              <a:t>(</a:t>
            </a:r>
            <a:r>
              <a:rPr lang="en-US" sz="2400" i="1" dirty="0" smtClean="0">
                <a:solidFill>
                  <a:srgbClr val="292929"/>
                </a:solidFill>
              </a:rPr>
              <a:t>condition</a:t>
            </a:r>
            <a:r>
              <a:rPr lang="en-US" sz="2400" b="1" dirty="0" smtClean="0">
                <a:solidFill>
                  <a:srgbClr val="292929"/>
                </a:solidFill>
              </a:rPr>
              <a:t>) </a:t>
            </a:r>
            <a:r>
              <a:rPr lang="en-US" sz="2400" dirty="0" smtClean="0">
                <a:solidFill>
                  <a:srgbClr val="292929"/>
                </a:solidFill>
              </a:rPr>
              <a:t>statement1</a:t>
            </a:r>
            <a:r>
              <a:rPr lang="en-US" sz="2400" b="1" dirty="0" smtClean="0">
                <a:solidFill>
                  <a:srgbClr val="292929"/>
                </a:solidFill>
              </a:rPr>
              <a:t>;</a:t>
            </a:r>
          </a:p>
          <a:p>
            <a:pPr indent="534988" rtl="1">
              <a:spcBef>
                <a:spcPct val="0"/>
              </a:spcBef>
            </a:pPr>
            <a:r>
              <a:rPr lang="en-US" sz="2400" b="1" dirty="0" smtClean="0">
                <a:solidFill>
                  <a:srgbClr val="000000"/>
                </a:solidFill>
              </a:rPr>
              <a:t>else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292929"/>
                </a:solidFill>
              </a:rPr>
              <a:t>statement2</a:t>
            </a:r>
            <a:r>
              <a:rPr lang="en-US" sz="2400" b="1" dirty="0" smtClean="0">
                <a:solidFill>
                  <a:srgbClr val="292929"/>
                </a:solidFill>
              </a:rPr>
              <a:t>;</a:t>
            </a:r>
            <a:endParaRPr lang="en-US" sz="2400" b="1" i="1" dirty="0" smtClean="0">
              <a:solidFill>
                <a:srgbClr val="292929"/>
              </a:solidFill>
            </a:endParaRPr>
          </a:p>
          <a:p>
            <a:pPr indent="534988" algn="r" rtl="1">
              <a:spcBef>
                <a:spcPct val="0"/>
              </a:spcBef>
            </a:pPr>
            <a:endParaRPr lang="fa-IR" sz="2400" b="1" i="1" dirty="0" smtClean="0">
              <a:solidFill>
                <a:srgbClr val="292929"/>
              </a:solidFill>
            </a:endParaRPr>
          </a:p>
          <a:p>
            <a:pPr indent="534988" algn="r" rtl="1">
              <a:spcBef>
                <a:spcPct val="0"/>
              </a:spcBef>
            </a:pPr>
            <a:r>
              <a:rPr lang="en-US" sz="2400" b="1" i="1" dirty="0" smtClean="0">
                <a:solidFill>
                  <a:srgbClr val="292929"/>
                </a:solidFill>
              </a:rPr>
              <a:t>condition</a:t>
            </a:r>
            <a:r>
              <a:rPr lang="ar-SA" sz="2400" b="1" dirty="0" smtClean="0">
                <a:solidFill>
                  <a:schemeClr val="tx2"/>
                </a:solidFill>
              </a:rPr>
              <a:t> همان شرط مساله است که يك عبارت صحيح مي‌باشد و </a:t>
            </a:r>
            <a:r>
              <a:rPr lang="en-US" sz="2400" b="1" dirty="0" smtClean="0">
                <a:solidFill>
                  <a:srgbClr val="292929"/>
                </a:solidFill>
              </a:rPr>
              <a:t>statement1</a:t>
            </a:r>
            <a:r>
              <a:rPr lang="fa-IR" sz="2400" b="1" dirty="0" smtClean="0">
                <a:solidFill>
                  <a:schemeClr val="tx2"/>
                </a:solidFill>
              </a:rPr>
              <a:t> </a:t>
            </a:r>
            <a:r>
              <a:rPr lang="ar-SA" sz="2400" b="1" dirty="0" smtClean="0">
                <a:solidFill>
                  <a:schemeClr val="tx2"/>
                </a:solidFill>
              </a:rPr>
              <a:t>و </a:t>
            </a:r>
            <a:r>
              <a:rPr lang="en-US" sz="2400" b="1" dirty="0" smtClean="0">
                <a:solidFill>
                  <a:srgbClr val="292929"/>
                </a:solidFill>
              </a:rPr>
              <a:t>statement2</a:t>
            </a:r>
            <a:r>
              <a:rPr lang="ar-SA" sz="2400" b="1" dirty="0" smtClean="0">
                <a:solidFill>
                  <a:schemeClr val="tx2"/>
                </a:solidFill>
              </a:rPr>
              <a:t> فرمان‌هاي قابل اجرا هستند. اگر مقدار شرط، غير صفر باشد، </a:t>
            </a:r>
            <a:r>
              <a:rPr lang="en-US" sz="2400" b="1" dirty="0" smtClean="0">
                <a:solidFill>
                  <a:srgbClr val="292929"/>
                </a:solidFill>
              </a:rPr>
              <a:t>statement1</a:t>
            </a:r>
            <a:r>
              <a:rPr lang="ar-SA" sz="2400" b="1" dirty="0" smtClean="0">
                <a:solidFill>
                  <a:schemeClr val="tx2"/>
                </a:solidFill>
              </a:rPr>
              <a:t> اجرا خواهد شد وگرنه </a:t>
            </a:r>
            <a:r>
              <a:rPr lang="en-US" sz="2400" b="1" dirty="0" smtClean="0">
                <a:solidFill>
                  <a:srgbClr val="292929"/>
                </a:solidFill>
              </a:rPr>
              <a:t>statement2</a:t>
            </a:r>
            <a:r>
              <a:rPr lang="ar-SA" sz="2400" b="1" dirty="0" smtClean="0">
                <a:solidFill>
                  <a:schemeClr val="tx2"/>
                </a:solidFill>
              </a:rPr>
              <a:t> اجرا مي‌شود.</a:t>
            </a:r>
            <a:endParaRPr lang="en-US" sz="2400" b="1" dirty="0" smtClean="0">
              <a:solidFill>
                <a:schemeClr val="tx2"/>
              </a:solidFill>
            </a:endParaRPr>
          </a:p>
          <a:p>
            <a:pPr indent="534988" rtl="1">
              <a:spcBef>
                <a:spcPct val="0"/>
              </a:spcBef>
            </a:pPr>
            <a:endParaRPr lang="en-US" sz="2400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دستور</a:t>
            </a:r>
            <a:r>
              <a:rPr lang="ar-SA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</a:rPr>
              <a:t>if..else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fa-IR" sz="2400" b="1" dirty="0" smtClean="0"/>
              <a:t>مثال: برنامه‌اي که بخش‌پذير بودن دو عدد را بررسي مي‌کند.</a:t>
            </a:r>
            <a:endParaRPr lang="en-US" sz="2400" b="1" dirty="0" smtClean="0"/>
          </a:p>
          <a:p>
            <a:pPr algn="r" rtl="1">
              <a:defRPr/>
            </a:pPr>
            <a:endParaRPr lang="fa-IR" sz="2400" b="1" dirty="0" smtClean="0"/>
          </a:p>
          <a:p>
            <a:pPr>
              <a:defRPr/>
            </a:pPr>
            <a:r>
              <a:rPr lang="en-US" sz="2400" dirty="0" err="1" smtClean="0"/>
              <a:t>int</a:t>
            </a:r>
            <a:r>
              <a:rPr lang="en-US" sz="2400" dirty="0" smtClean="0"/>
              <a:t> main()</a:t>
            </a:r>
          </a:p>
          <a:p>
            <a:pPr>
              <a:defRPr/>
            </a:pPr>
            <a:r>
              <a:rPr lang="en-US" sz="2400" dirty="0" smtClean="0"/>
              <a:t>{  </a:t>
            </a:r>
            <a:r>
              <a:rPr lang="en-US" sz="2400" dirty="0" err="1" smtClean="0"/>
              <a:t>int</a:t>
            </a:r>
            <a:r>
              <a:rPr lang="en-US" sz="2400" dirty="0" smtClean="0"/>
              <a:t> n, d;</a:t>
            </a:r>
          </a:p>
          <a:p>
            <a:pPr>
              <a:defRPr/>
            </a:pPr>
            <a:r>
              <a:rPr lang="en-US" sz="2400" dirty="0" smtClean="0"/>
              <a:t>   </a:t>
            </a:r>
            <a:r>
              <a:rPr lang="en-US" sz="2400" dirty="0" err="1" smtClean="0"/>
              <a:t>cout</a:t>
            </a:r>
            <a:r>
              <a:rPr lang="en-US" sz="2400" dirty="0" smtClean="0"/>
              <a:t> &lt;&lt; " Enter two positive integers: ";</a:t>
            </a:r>
          </a:p>
          <a:p>
            <a:pPr>
              <a:defRPr/>
            </a:pPr>
            <a:r>
              <a:rPr lang="en-US" sz="2400" dirty="0" smtClean="0"/>
              <a:t>   </a:t>
            </a:r>
            <a:r>
              <a:rPr lang="en-US" sz="2400" dirty="0" err="1" smtClean="0"/>
              <a:t>cin</a:t>
            </a:r>
            <a:r>
              <a:rPr lang="en-US" sz="2400" dirty="0" smtClean="0"/>
              <a:t> &gt;&gt; n &gt;&gt; d;</a:t>
            </a:r>
          </a:p>
          <a:p>
            <a:pPr>
              <a:defRPr/>
            </a:pPr>
            <a:r>
              <a:rPr lang="en-US" sz="2400" dirty="0" smtClean="0"/>
              <a:t>   </a:t>
            </a:r>
            <a:r>
              <a:rPr lang="en-US" sz="2400" b="1" dirty="0" smtClean="0"/>
              <a:t>if (</a:t>
            </a:r>
            <a:r>
              <a:rPr lang="en-US" sz="2400" b="1" dirty="0" err="1" smtClean="0"/>
              <a:t>n%d</a:t>
            </a:r>
            <a:r>
              <a:rPr lang="en-US" sz="2400" b="1" dirty="0" smtClean="0"/>
              <a:t>)</a:t>
            </a:r>
            <a:r>
              <a:rPr lang="en-US" sz="2400" dirty="0" smtClean="0"/>
              <a:t> </a:t>
            </a:r>
            <a:endParaRPr lang="fa-IR" sz="2400" dirty="0" smtClean="0"/>
          </a:p>
          <a:p>
            <a:pPr>
              <a:defRPr/>
            </a:pPr>
            <a:r>
              <a:rPr lang="fa-IR" sz="2400" dirty="0" smtClean="0"/>
              <a:t>       </a:t>
            </a:r>
            <a:r>
              <a:rPr lang="en-US" sz="2400" dirty="0" err="1" smtClean="0"/>
              <a:t>cout</a:t>
            </a:r>
            <a:r>
              <a:rPr lang="en-US" sz="2400" dirty="0" smtClean="0"/>
              <a:t> &lt;&lt; n &lt;&lt; " is not divisible by " &lt;&lt; d &lt;&lt; </a:t>
            </a:r>
            <a:r>
              <a:rPr lang="en-US" sz="2400" dirty="0" err="1" smtClean="0"/>
              <a:t>endl</a:t>
            </a:r>
            <a:r>
              <a:rPr lang="en-US" sz="2400" dirty="0" smtClean="0"/>
              <a:t>;</a:t>
            </a:r>
          </a:p>
          <a:p>
            <a:pPr>
              <a:defRPr/>
            </a:pPr>
            <a:r>
              <a:rPr lang="en-US" sz="2400" dirty="0" smtClean="0"/>
              <a:t>   </a:t>
            </a:r>
            <a:r>
              <a:rPr lang="en-US" sz="2000" b="1" dirty="0" smtClean="0"/>
              <a:t>else</a:t>
            </a:r>
            <a:r>
              <a:rPr lang="en-US" sz="2000" dirty="0" smtClean="0"/>
              <a:t> </a:t>
            </a:r>
            <a:endParaRPr lang="fa-IR" sz="2000" dirty="0" smtClean="0"/>
          </a:p>
          <a:p>
            <a:pPr>
              <a:defRPr/>
            </a:pPr>
            <a:r>
              <a:rPr lang="fa-IR" sz="2400" dirty="0" smtClean="0"/>
              <a:t>       </a:t>
            </a:r>
            <a:r>
              <a:rPr lang="en-US" sz="2400" dirty="0" err="1" smtClean="0"/>
              <a:t>cout</a:t>
            </a:r>
            <a:r>
              <a:rPr lang="en-US" sz="2400" dirty="0" smtClean="0"/>
              <a:t> &lt;&lt; n &lt;&lt; " is divisible by " &lt;&lt; d &lt;&lt; </a:t>
            </a:r>
            <a:r>
              <a:rPr lang="en-US" sz="2400" dirty="0" err="1" smtClean="0"/>
              <a:t>endl</a:t>
            </a:r>
            <a:r>
              <a:rPr lang="en-US" sz="2400" dirty="0" smtClean="0"/>
              <a:t>;</a:t>
            </a:r>
            <a:endParaRPr lang="fa-IR" sz="2400" dirty="0" smtClean="0"/>
          </a:p>
          <a:p>
            <a:pPr>
              <a:defRPr/>
            </a:pPr>
            <a:r>
              <a:rPr lang="en-US" sz="2400" dirty="0" smtClean="0"/>
              <a:t>   return 0;</a:t>
            </a:r>
          </a:p>
          <a:p>
            <a:pPr>
              <a:defRPr/>
            </a:pPr>
            <a:r>
              <a:rPr lang="en-US" sz="2400" dirty="0" smtClean="0"/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FFFF00"/>
                </a:solidFill>
                <a:cs typeface="B Titr" pitchFamily="2" charset="-78"/>
              </a:rPr>
              <a:t>مثال: </a:t>
            </a: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دستور</a:t>
            </a:r>
            <a:r>
              <a:rPr lang="ar-SA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</a:rPr>
              <a:t>if..else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  <a:defRPr/>
            </a:pPr>
            <a:r>
              <a:rPr lang="ar-SA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يك </a:t>
            </a:r>
            <a:r>
              <a:rPr lang="ar-SA" sz="24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بلوك دستورالعمل</a:t>
            </a:r>
            <a:r>
              <a:rPr lang="fa-IR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ar-SA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زنجيره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‌</a:t>
            </a:r>
            <a:r>
              <a:rPr lang="ar-SA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اي از دستورالعمل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‌</a:t>
            </a:r>
            <a:r>
              <a:rPr lang="ar-SA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هاست كه درون براكت </a:t>
            </a:r>
            <a:r>
              <a:rPr lang="fa-IR" sz="2400" dirty="0" smtClean="0">
                <a:solidFill>
                  <a:srgbClr val="29292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{}</a:t>
            </a:r>
            <a:r>
              <a:rPr lang="ar-SA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محصور شده، مانند :</a:t>
            </a:r>
            <a:endParaRPr 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rtl="1">
              <a:spcBef>
                <a:spcPct val="0"/>
              </a:spcBef>
              <a:defRPr/>
            </a:pPr>
            <a:r>
              <a:rPr lang="en-US" sz="2400" b="1" dirty="0" smtClean="0">
                <a:solidFill>
                  <a:srgbClr val="292929"/>
                </a:solidFill>
              </a:rPr>
              <a:t>{  </a:t>
            </a:r>
          </a:p>
          <a:p>
            <a:pPr rtl="1">
              <a:spcBef>
                <a:spcPct val="0"/>
              </a:spcBef>
              <a:defRPr/>
            </a:pPr>
            <a:r>
              <a:rPr lang="en-US" sz="2400" b="1" dirty="0" smtClean="0">
                <a:solidFill>
                  <a:srgbClr val="292929"/>
                </a:solidFill>
              </a:rPr>
              <a:t>   </a:t>
            </a:r>
            <a:r>
              <a:rPr lang="en-US" sz="2400" b="1" dirty="0" err="1" smtClean="0">
                <a:solidFill>
                  <a:srgbClr val="292929"/>
                </a:solidFill>
              </a:rPr>
              <a:t>int</a:t>
            </a:r>
            <a:r>
              <a:rPr lang="en-US" sz="2400" b="1" dirty="0" smtClean="0">
                <a:solidFill>
                  <a:srgbClr val="292929"/>
                </a:solidFill>
              </a:rPr>
              <a:t> temp=x;</a:t>
            </a:r>
          </a:p>
          <a:p>
            <a:pPr rtl="1">
              <a:spcBef>
                <a:spcPct val="0"/>
              </a:spcBef>
              <a:defRPr/>
            </a:pPr>
            <a:r>
              <a:rPr lang="en-US" sz="2400" b="1" dirty="0" smtClean="0">
                <a:solidFill>
                  <a:srgbClr val="292929"/>
                </a:solidFill>
              </a:rPr>
              <a:t>   x = y;</a:t>
            </a:r>
          </a:p>
          <a:p>
            <a:pPr rtl="1">
              <a:spcBef>
                <a:spcPct val="0"/>
              </a:spcBef>
              <a:defRPr/>
            </a:pPr>
            <a:r>
              <a:rPr lang="en-US" sz="2400" b="1" dirty="0" smtClean="0">
                <a:solidFill>
                  <a:srgbClr val="292929"/>
                </a:solidFill>
              </a:rPr>
              <a:t>   y = temp;</a:t>
            </a:r>
          </a:p>
          <a:p>
            <a:pPr rtl="1">
              <a:spcBef>
                <a:spcPct val="0"/>
              </a:spcBef>
              <a:defRPr/>
            </a:pPr>
            <a:r>
              <a:rPr lang="en-US" sz="2400" b="1" dirty="0" smtClean="0">
                <a:solidFill>
                  <a:srgbClr val="292929"/>
                </a:solidFill>
              </a:rPr>
              <a:t>}</a:t>
            </a:r>
            <a:endParaRPr lang="ar-SA" sz="2400" b="1" dirty="0" smtClean="0">
              <a:solidFill>
                <a:srgbClr val="292929"/>
              </a:solidFill>
            </a:endParaRPr>
          </a:p>
          <a:p>
            <a:pPr algn="r" rtl="1">
              <a:spcBef>
                <a:spcPct val="0"/>
              </a:spcBef>
              <a:defRPr/>
            </a:pPr>
            <a:r>
              <a:rPr lang="ar-SA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در برنامه‌هاي ++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ar-SA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يک بلوک دستورالعمل مانند يک دستورالعمل تکي است.</a:t>
            </a:r>
            <a:r>
              <a:rPr lang="ar-SA" sz="2400" dirty="0" smtClean="0">
                <a:solidFill>
                  <a:schemeClr val="tx2"/>
                </a:solidFill>
              </a:rPr>
              <a:t> 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Titr" pitchFamily="2" charset="-78"/>
              </a:rPr>
              <a:t>بلوك‌هاي دستورالعمل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285860"/>
            <a:ext cx="703423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ar-SA" sz="2400" b="1" dirty="0" smtClean="0">
                <a:solidFill>
                  <a:schemeClr val="tx2"/>
                </a:solidFill>
              </a:rPr>
              <a:t>مثال </a:t>
            </a:r>
            <a:r>
              <a:rPr lang="fa-IR" sz="2400" b="1" dirty="0" smtClean="0">
                <a:solidFill>
                  <a:schemeClr val="tx2"/>
                </a:solidFill>
              </a:rPr>
              <a:t>:</a:t>
            </a:r>
            <a:r>
              <a:rPr lang="ar-SA" sz="2400" b="1" dirty="0" smtClean="0">
                <a:solidFill>
                  <a:schemeClr val="tx2"/>
                </a:solidFill>
              </a:rPr>
              <a:t> </a:t>
            </a:r>
            <a:r>
              <a:rPr lang="ar-SA" sz="2400" b="1" dirty="0" smtClean="0">
                <a:solidFill>
                  <a:srgbClr val="292929"/>
                </a:solidFill>
              </a:rPr>
              <a:t>يك بلوك دستورالعمل درون يك دستور </a:t>
            </a:r>
            <a:r>
              <a:rPr lang="en-US" sz="2400" b="1" dirty="0" smtClean="0">
                <a:solidFill>
                  <a:srgbClr val="292929"/>
                </a:solidFill>
              </a:rPr>
              <a:t>if</a:t>
            </a:r>
            <a:endParaRPr lang="fa-IR" sz="2400" b="1" dirty="0" smtClean="0">
              <a:solidFill>
                <a:srgbClr val="292929"/>
              </a:solidFill>
            </a:endParaRPr>
          </a:p>
          <a:p>
            <a:pPr algn="r" rtl="1">
              <a:spcBef>
                <a:spcPct val="0"/>
              </a:spcBef>
            </a:pPr>
            <a:endParaRPr lang="fa-IR" sz="1050" b="1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r>
              <a:rPr lang="ar-SA" sz="2400" b="1" dirty="0" smtClean="0">
                <a:solidFill>
                  <a:schemeClr val="tx2"/>
                </a:solidFill>
              </a:rPr>
              <a:t>اين برنامه دو عدد صحيح را گرفته و به ت</a:t>
            </a:r>
            <a:r>
              <a:rPr lang="fa-IR" sz="2400" b="1" dirty="0" smtClean="0">
                <a:solidFill>
                  <a:schemeClr val="tx2"/>
                </a:solidFill>
              </a:rPr>
              <a:t>رتيب صعودي</a:t>
            </a:r>
            <a:r>
              <a:rPr lang="ar-SA" sz="2400" b="1" dirty="0" smtClean="0">
                <a:solidFill>
                  <a:schemeClr val="tx2"/>
                </a:solidFill>
              </a:rPr>
              <a:t>، آن</a:t>
            </a:r>
            <a:r>
              <a:rPr lang="en-US" sz="2400" b="1" dirty="0" smtClean="0">
                <a:solidFill>
                  <a:schemeClr val="tx2"/>
                </a:solidFill>
              </a:rPr>
              <a:t>‌</a:t>
            </a:r>
            <a:r>
              <a:rPr lang="ar-SA" sz="2400" b="1" dirty="0" smtClean="0">
                <a:solidFill>
                  <a:schemeClr val="tx2"/>
                </a:solidFill>
              </a:rPr>
              <a:t>ها را چاپ مي‌كند:</a:t>
            </a:r>
            <a:endParaRPr lang="en-US" sz="2400" b="1" dirty="0" smtClean="0">
              <a:solidFill>
                <a:schemeClr val="tx2"/>
              </a:solidFill>
            </a:endParaRPr>
          </a:p>
          <a:p>
            <a:pPr rtl="1">
              <a:spcBef>
                <a:spcPct val="0"/>
              </a:spcBef>
            </a:pPr>
            <a:r>
              <a:rPr lang="en-US" sz="2400" dirty="0" err="1" smtClean="0">
                <a:solidFill>
                  <a:schemeClr val="tx2"/>
                </a:solidFill>
              </a:rPr>
              <a:t>int</a:t>
            </a:r>
            <a:r>
              <a:rPr lang="en-US" sz="2400" dirty="0" smtClean="0">
                <a:solidFill>
                  <a:schemeClr val="tx2"/>
                </a:solidFill>
              </a:rPr>
              <a:t> main()</a:t>
            </a:r>
          </a:p>
          <a:p>
            <a:pPr rtl="1"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{  </a:t>
            </a:r>
            <a:r>
              <a:rPr lang="en-US" sz="2400" dirty="0" err="1" smtClean="0">
                <a:solidFill>
                  <a:schemeClr val="tx2"/>
                </a:solidFill>
              </a:rPr>
              <a:t>int</a:t>
            </a:r>
            <a:r>
              <a:rPr lang="en-US" sz="2400" dirty="0" smtClean="0">
                <a:solidFill>
                  <a:schemeClr val="tx2"/>
                </a:solidFill>
              </a:rPr>
              <a:t> x, y;</a:t>
            </a:r>
          </a:p>
          <a:p>
            <a:pPr rtl="1"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2400" dirty="0" err="1" smtClean="0">
                <a:solidFill>
                  <a:schemeClr val="tx2"/>
                </a:solidFill>
              </a:rPr>
              <a:t>cout</a:t>
            </a:r>
            <a:r>
              <a:rPr lang="en-US" sz="2400" dirty="0" smtClean="0">
                <a:solidFill>
                  <a:schemeClr val="tx2"/>
                </a:solidFill>
              </a:rPr>
              <a:t> &lt;&lt; "Enter two integers: ";</a:t>
            </a:r>
          </a:p>
          <a:p>
            <a:pPr rtl="1"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2400" dirty="0" err="1" smtClean="0">
                <a:solidFill>
                  <a:schemeClr val="tx2"/>
                </a:solidFill>
              </a:rPr>
              <a:t>cin</a:t>
            </a:r>
            <a:r>
              <a:rPr lang="en-US" sz="2400" dirty="0" smtClean="0">
                <a:solidFill>
                  <a:schemeClr val="tx2"/>
                </a:solidFill>
              </a:rPr>
              <a:t> &gt;&gt; x &gt;&gt; y;</a:t>
            </a:r>
          </a:p>
          <a:p>
            <a:pPr rtl="1"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if (x &gt; y)  </a:t>
            </a:r>
            <a:r>
              <a:rPr lang="en-US" sz="2400" b="1" dirty="0" smtClean="0">
                <a:solidFill>
                  <a:srgbClr val="FF5050"/>
                </a:solidFill>
              </a:rPr>
              <a:t>{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en-US" sz="2400" b="1" dirty="0" err="1" smtClean="0">
                <a:solidFill>
                  <a:srgbClr val="292929"/>
                </a:solidFill>
              </a:rPr>
              <a:t>int</a:t>
            </a:r>
            <a:r>
              <a:rPr lang="en-US" sz="2400" b="1" dirty="0" smtClean="0">
                <a:solidFill>
                  <a:srgbClr val="292929"/>
                </a:solidFill>
              </a:rPr>
              <a:t> temp = x;</a:t>
            </a:r>
          </a:p>
          <a:p>
            <a:pPr rtl="1">
              <a:spcBef>
                <a:spcPct val="0"/>
              </a:spcBef>
            </a:pPr>
            <a:r>
              <a:rPr lang="en-US" sz="2400" b="1" dirty="0" smtClean="0">
                <a:solidFill>
                  <a:srgbClr val="292929"/>
                </a:solidFill>
              </a:rPr>
              <a:t>                      x = y;</a:t>
            </a:r>
          </a:p>
          <a:p>
            <a:pPr>
              <a:spcBef>
                <a:spcPct val="0"/>
              </a:spcBef>
            </a:pPr>
            <a:r>
              <a:rPr lang="en-US" sz="2400" b="1" dirty="0" smtClean="0">
                <a:solidFill>
                  <a:srgbClr val="292929"/>
                </a:solidFill>
              </a:rPr>
              <a:t>                      y = temp;</a:t>
            </a:r>
            <a:endParaRPr lang="fa-IR" sz="2400" b="1" dirty="0" smtClean="0">
              <a:solidFill>
                <a:srgbClr val="292929"/>
              </a:solidFill>
            </a:endParaRPr>
          </a:p>
          <a:p>
            <a:pPr>
              <a:spcBef>
                <a:spcPct val="0"/>
              </a:spcBef>
            </a:pPr>
            <a:r>
              <a:rPr lang="fa-IR" sz="2400" b="1" dirty="0" smtClean="0">
                <a:solidFill>
                  <a:srgbClr val="292929"/>
                </a:solidFill>
              </a:rPr>
              <a:t>      </a:t>
            </a:r>
            <a:r>
              <a:rPr lang="en-US" sz="2400" b="1" dirty="0" smtClean="0">
                <a:solidFill>
                  <a:srgbClr val="292929"/>
                </a:solidFill>
              </a:rPr>
              <a:t>              </a:t>
            </a:r>
            <a:r>
              <a:rPr lang="en-US" sz="2400" b="1" dirty="0" smtClean="0">
                <a:solidFill>
                  <a:srgbClr val="FF5050"/>
                </a:solidFill>
              </a:rPr>
              <a:t>}</a:t>
            </a:r>
            <a:r>
              <a:rPr lang="en-US" sz="2400" b="1" dirty="0" smtClean="0">
                <a:solidFill>
                  <a:srgbClr val="292929"/>
                </a:solidFill>
              </a:rPr>
              <a:t>    </a:t>
            </a:r>
            <a:r>
              <a:rPr lang="en-US" sz="2400" dirty="0" smtClean="0">
                <a:solidFill>
                  <a:schemeClr val="tx2"/>
                </a:solidFill>
              </a:rPr>
              <a:t>//swap x and y</a:t>
            </a:r>
            <a:endParaRPr lang="en-US" sz="2400" b="1" dirty="0" smtClean="0">
              <a:solidFill>
                <a:srgbClr val="292929"/>
              </a:solidFill>
            </a:endParaRPr>
          </a:p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2400" dirty="0" err="1" smtClean="0">
                <a:solidFill>
                  <a:schemeClr val="tx2"/>
                </a:solidFill>
              </a:rPr>
              <a:t>cout</a:t>
            </a:r>
            <a:r>
              <a:rPr lang="en-US" sz="2400" dirty="0" smtClean="0">
                <a:solidFill>
                  <a:schemeClr val="tx2"/>
                </a:solidFill>
              </a:rPr>
              <a:t> &lt;&lt; x &lt;&lt; " &lt;= " &lt;&lt; y &lt;&lt; </a:t>
            </a:r>
            <a:r>
              <a:rPr lang="en-US" sz="2400" dirty="0" err="1" smtClean="0">
                <a:solidFill>
                  <a:schemeClr val="tx2"/>
                </a:solidFill>
              </a:rPr>
              <a:t>endl</a:t>
            </a:r>
            <a:r>
              <a:rPr lang="en-US" sz="2400" dirty="0" smtClean="0">
                <a:solidFill>
                  <a:schemeClr val="tx2"/>
                </a:solidFill>
              </a:rPr>
              <a:t>;</a:t>
            </a:r>
            <a:endParaRPr lang="fa-IR" sz="2400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return 0;</a:t>
            </a:r>
          </a:p>
          <a:p>
            <a:pPr rtl="1"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Titr" pitchFamily="2" charset="-78"/>
              </a:rPr>
              <a:t>بلوك‌هاي دستورالعمل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285860"/>
            <a:ext cx="703423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2400" dirty="0" err="1" smtClean="0">
                <a:solidFill>
                  <a:schemeClr val="tx2"/>
                </a:solidFill>
              </a:rPr>
              <a:t>int</a:t>
            </a:r>
            <a:r>
              <a:rPr lang="en-US" sz="2400" dirty="0" smtClean="0">
                <a:solidFill>
                  <a:schemeClr val="tx2"/>
                </a:solidFill>
              </a:rPr>
              <a:t> main()</a:t>
            </a:r>
          </a:p>
          <a:p>
            <a:pPr>
              <a:spcBef>
                <a:spcPct val="0"/>
              </a:spcBef>
            </a:pPr>
            <a:r>
              <a:rPr lang="en-US" sz="3200" b="1" dirty="0" smtClean="0">
                <a:solidFill>
                  <a:srgbClr val="FFFF00"/>
                </a:solidFill>
              </a:rPr>
              <a:t>{</a:t>
            </a:r>
            <a:r>
              <a:rPr lang="en-US" sz="2400" dirty="0" smtClean="0">
                <a:solidFill>
                  <a:schemeClr val="tx2"/>
                </a:solidFill>
              </a:rPr>
              <a:t>  </a:t>
            </a:r>
            <a:r>
              <a:rPr lang="en-US" sz="2400" b="1" dirty="0" err="1" smtClean="0">
                <a:solidFill>
                  <a:srgbClr val="292929"/>
                </a:solidFill>
              </a:rPr>
              <a:t>int</a:t>
            </a:r>
            <a:r>
              <a:rPr lang="en-US" sz="2400" b="1" dirty="0" smtClean="0">
                <a:solidFill>
                  <a:srgbClr val="292929"/>
                </a:solidFill>
              </a:rPr>
              <a:t> n=44</a:t>
            </a:r>
            <a:r>
              <a:rPr lang="en-US" sz="2400" dirty="0" smtClean="0">
                <a:solidFill>
                  <a:schemeClr val="tx2"/>
                </a:solidFill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2400" dirty="0" err="1" smtClean="0">
                <a:solidFill>
                  <a:schemeClr val="tx2"/>
                </a:solidFill>
              </a:rPr>
              <a:t>cout</a:t>
            </a:r>
            <a:r>
              <a:rPr lang="en-US" sz="2400" dirty="0" smtClean="0">
                <a:solidFill>
                  <a:schemeClr val="tx2"/>
                </a:solidFill>
              </a:rPr>
              <a:t> &lt;&lt; "n = " &lt;&lt; n &lt;&lt; </a:t>
            </a:r>
            <a:r>
              <a:rPr lang="en-US" sz="2400" dirty="0" err="1" smtClean="0">
                <a:solidFill>
                  <a:schemeClr val="tx2"/>
                </a:solidFill>
              </a:rPr>
              <a:t>endl</a:t>
            </a:r>
            <a:r>
              <a:rPr lang="en-US" sz="2400" dirty="0" smtClean="0">
                <a:solidFill>
                  <a:schemeClr val="tx2"/>
                </a:solidFill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3200" b="1" dirty="0" smtClean="0">
                <a:solidFill>
                  <a:srgbClr val="FF5050"/>
                </a:solidFill>
              </a:rPr>
              <a:t>{</a:t>
            </a:r>
            <a:r>
              <a:rPr lang="en-US" sz="2400" dirty="0" smtClean="0">
                <a:solidFill>
                  <a:schemeClr val="tx2"/>
                </a:solidFill>
              </a:rPr>
              <a:t>  </a:t>
            </a:r>
            <a:r>
              <a:rPr lang="en-US" sz="2400" b="1" dirty="0" err="1" smtClean="0">
                <a:solidFill>
                  <a:srgbClr val="292929"/>
                </a:solidFill>
              </a:rPr>
              <a:t>int</a:t>
            </a:r>
            <a:r>
              <a:rPr lang="en-US" sz="2400" b="1" dirty="0" smtClean="0">
                <a:solidFill>
                  <a:srgbClr val="292929"/>
                </a:solidFill>
              </a:rPr>
              <a:t> n</a:t>
            </a:r>
            <a:r>
              <a:rPr lang="en-US" sz="2400" dirty="0" smtClean="0">
                <a:solidFill>
                  <a:schemeClr val="tx2"/>
                </a:solidFill>
              </a:rPr>
              <a:t>; 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   </a:t>
            </a:r>
            <a:r>
              <a:rPr lang="en-US" sz="2400" dirty="0" err="1" smtClean="0">
                <a:solidFill>
                  <a:schemeClr val="tx2"/>
                </a:solidFill>
              </a:rPr>
              <a:t>cout</a:t>
            </a:r>
            <a:r>
              <a:rPr lang="en-US" sz="2400" dirty="0" smtClean="0">
                <a:solidFill>
                  <a:schemeClr val="tx2"/>
                </a:solidFill>
              </a:rPr>
              <a:t> &lt;&lt; "Enter an integer: ";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   </a:t>
            </a:r>
            <a:r>
              <a:rPr lang="en-US" sz="2400" dirty="0" err="1" smtClean="0">
                <a:solidFill>
                  <a:schemeClr val="tx2"/>
                </a:solidFill>
              </a:rPr>
              <a:t>cin</a:t>
            </a:r>
            <a:r>
              <a:rPr lang="en-US" sz="2400" dirty="0" smtClean="0">
                <a:solidFill>
                  <a:schemeClr val="tx2"/>
                </a:solidFill>
              </a:rPr>
              <a:t> &gt;&gt; n;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   </a:t>
            </a:r>
            <a:r>
              <a:rPr lang="en-US" sz="2400" dirty="0" err="1" smtClean="0">
                <a:solidFill>
                  <a:schemeClr val="tx2"/>
                </a:solidFill>
              </a:rPr>
              <a:t>cout</a:t>
            </a:r>
            <a:r>
              <a:rPr lang="en-US" sz="2400" dirty="0" smtClean="0">
                <a:solidFill>
                  <a:schemeClr val="tx2"/>
                </a:solidFill>
              </a:rPr>
              <a:t> &lt;&lt; "n = " &lt;&lt; n &lt;&lt; </a:t>
            </a:r>
            <a:r>
              <a:rPr lang="en-US" sz="2400" dirty="0" err="1" smtClean="0">
                <a:solidFill>
                  <a:schemeClr val="tx2"/>
                </a:solidFill>
              </a:rPr>
              <a:t>endl</a:t>
            </a:r>
            <a:r>
              <a:rPr lang="en-US" sz="2400" dirty="0" smtClean="0">
                <a:solidFill>
                  <a:schemeClr val="tx2"/>
                </a:solidFill>
              </a:rPr>
              <a:t>;  </a:t>
            </a:r>
            <a:r>
              <a:rPr lang="en-US" sz="3200" b="1" dirty="0" smtClean="0">
                <a:solidFill>
                  <a:srgbClr val="FF5050"/>
                </a:solidFill>
              </a:rPr>
              <a:t>}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3200" b="1" dirty="0" smtClean="0"/>
              <a:t>{</a:t>
            </a:r>
            <a:r>
              <a:rPr lang="en-US" sz="2400" dirty="0" smtClean="0">
                <a:solidFill>
                  <a:schemeClr val="tx2"/>
                </a:solidFill>
              </a:rPr>
              <a:t>  </a:t>
            </a:r>
            <a:r>
              <a:rPr lang="en-US" sz="2400" dirty="0" err="1" smtClean="0">
                <a:solidFill>
                  <a:schemeClr val="tx2"/>
                </a:solidFill>
              </a:rPr>
              <a:t>cout</a:t>
            </a:r>
            <a:r>
              <a:rPr lang="en-US" sz="2400" dirty="0" smtClean="0">
                <a:solidFill>
                  <a:schemeClr val="tx2"/>
                </a:solidFill>
              </a:rPr>
              <a:t> &lt;&lt; " n = " &lt;&lt; n &lt;&lt; </a:t>
            </a:r>
            <a:r>
              <a:rPr lang="en-US" sz="2400" dirty="0" err="1" smtClean="0">
                <a:solidFill>
                  <a:schemeClr val="tx2"/>
                </a:solidFill>
              </a:rPr>
              <a:t>endl</a:t>
            </a:r>
            <a:r>
              <a:rPr lang="en-US" sz="2400" dirty="0" smtClean="0">
                <a:solidFill>
                  <a:schemeClr val="tx2"/>
                </a:solidFill>
              </a:rPr>
              <a:t>;  </a:t>
            </a:r>
            <a:r>
              <a:rPr lang="en-US" sz="3200" b="1" dirty="0" smtClean="0"/>
              <a:t>}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3200" b="1" dirty="0" smtClean="0">
                <a:solidFill>
                  <a:srgbClr val="00FFFF"/>
                </a:solidFill>
              </a:rPr>
              <a:t>{</a:t>
            </a:r>
            <a:r>
              <a:rPr lang="en-US" sz="2400" dirty="0" smtClean="0">
                <a:solidFill>
                  <a:schemeClr val="tx2"/>
                </a:solidFill>
              </a:rPr>
              <a:t>  </a:t>
            </a:r>
            <a:r>
              <a:rPr lang="en-US" sz="2400" b="1" dirty="0" err="1" smtClean="0">
                <a:solidFill>
                  <a:srgbClr val="292929"/>
                </a:solidFill>
              </a:rPr>
              <a:t>int</a:t>
            </a:r>
            <a:r>
              <a:rPr lang="en-US" sz="2400" b="1" dirty="0" smtClean="0">
                <a:solidFill>
                  <a:srgbClr val="292929"/>
                </a:solidFill>
              </a:rPr>
              <a:t> n</a:t>
            </a:r>
            <a:r>
              <a:rPr lang="en-US" sz="2400" dirty="0" smtClean="0">
                <a:solidFill>
                  <a:schemeClr val="tx2"/>
                </a:solidFill>
              </a:rPr>
              <a:t>;                       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   </a:t>
            </a:r>
            <a:r>
              <a:rPr lang="en-US" sz="2400" dirty="0" err="1" smtClean="0">
                <a:solidFill>
                  <a:schemeClr val="tx2"/>
                </a:solidFill>
              </a:rPr>
              <a:t>cout</a:t>
            </a:r>
            <a:r>
              <a:rPr lang="en-US" sz="2400" dirty="0" smtClean="0">
                <a:solidFill>
                  <a:schemeClr val="tx2"/>
                </a:solidFill>
              </a:rPr>
              <a:t> &lt;&lt; "n = " &lt;&lt; n &lt;&lt; </a:t>
            </a:r>
            <a:r>
              <a:rPr lang="en-US" sz="2400" dirty="0" err="1" smtClean="0">
                <a:solidFill>
                  <a:schemeClr val="tx2"/>
                </a:solidFill>
              </a:rPr>
              <a:t>endl</a:t>
            </a:r>
            <a:r>
              <a:rPr lang="en-US" sz="2400" dirty="0" smtClean="0">
                <a:solidFill>
                  <a:schemeClr val="tx2"/>
                </a:solidFill>
              </a:rPr>
              <a:t>;  </a:t>
            </a:r>
            <a:r>
              <a:rPr lang="en-US" sz="3200" b="1" dirty="0" smtClean="0">
                <a:solidFill>
                  <a:srgbClr val="00FFFF"/>
                </a:solidFill>
              </a:rPr>
              <a:t>}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2400" dirty="0" err="1" smtClean="0">
                <a:solidFill>
                  <a:schemeClr val="tx2"/>
                </a:solidFill>
              </a:rPr>
              <a:t>cout</a:t>
            </a:r>
            <a:r>
              <a:rPr lang="en-US" sz="2400" dirty="0" smtClean="0">
                <a:solidFill>
                  <a:schemeClr val="tx2"/>
                </a:solidFill>
              </a:rPr>
              <a:t> &lt;&lt; "n = " &lt;&lt; n &lt;&lt; </a:t>
            </a:r>
            <a:r>
              <a:rPr lang="en-US" sz="2400" dirty="0" err="1" smtClean="0">
                <a:solidFill>
                  <a:schemeClr val="tx2"/>
                </a:solidFill>
              </a:rPr>
              <a:t>endl</a:t>
            </a:r>
            <a:r>
              <a:rPr lang="en-US" sz="2400" dirty="0" smtClean="0">
                <a:solidFill>
                  <a:schemeClr val="tx2"/>
                </a:solidFill>
              </a:rPr>
              <a:t>;  </a:t>
            </a:r>
            <a:r>
              <a:rPr lang="en-US" sz="3200" b="1" dirty="0" smtClean="0">
                <a:solidFill>
                  <a:srgbClr val="FFFF00"/>
                </a:solidFill>
              </a:rPr>
              <a:t>}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Titr" pitchFamily="2" charset="-78"/>
              </a:rPr>
              <a:t>حوزه اعتبار متغيرها در </a:t>
            </a:r>
            <a:r>
              <a:rPr lang="ar-S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Titr" pitchFamily="2" charset="-78"/>
              </a:rPr>
              <a:t>بلوك‌هاي دستورالعمل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دستورات شرطي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{نام درس}&amp;quot;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60&quot;/&gt;&lt;/object&gt;&lt;object type=&quot;3&quot; unique_id=&quot;10006&quot;&gt;&lt;property id=&quot;20148&quot; value=&quot;5&quot;/&gt;&lt;property id=&quot;20300&quot; value=&quot;Slide 3&quot;/&gt;&lt;property id=&quot;20307&quot; value=&quot;277&quot;/&gt;&lt;/object&gt;&lt;object type=&quot;3&quot; unique_id=&quot;10009&quot;&gt;&lt;property id=&quot;20148&quot; value=&quot;5&quot;/&gt;&lt;property id=&quot;20300&quot; value=&quot;Slide 9&quot;/&gt;&lt;property id=&quot;20307&quot; value=&quot;258&quot;/&gt;&lt;/object&gt;&lt;object type=&quot;3&quot; unique_id=&quot;10057&quot;&gt;&lt;property id=&quot;20148&quot; value=&quot;5&quot;/&gt;&lt;property id=&quot;20300&quot; value=&quot;Slide 4&quot;/&gt;&lt;property id=&quot;20307&quot; value=&quot;278&quot;/&gt;&lt;/object&gt;&lt;object type=&quot;3&quot; unique_id=&quot;10094&quot;&gt;&lt;property id=&quot;20148&quot; value=&quot;5&quot;/&gt;&lt;property id=&quot;20300&quot; value=&quot;Slide 5&quot;/&gt;&lt;property id=&quot;20307&quot; value=&quot;279&quot;/&gt;&lt;/object&gt;&lt;object type=&quot;3&quot; unique_id=&quot;10095&quot;&gt;&lt;property id=&quot;20148&quot; value=&quot;5&quot;/&gt;&lt;property id=&quot;20300&quot; value=&quot;Slide 6&quot;/&gt;&lt;property id=&quot;20307&quot; value=&quot;280&quot;/&gt;&lt;/object&gt;&lt;object type=&quot;3&quot; unique_id=&quot;10150&quot;&gt;&lt;property id=&quot;20148&quot; value=&quot;5&quot;/&gt;&lt;property id=&quot;20300&quot; value=&quot;Slide 7&quot;/&gt;&lt;property id=&quot;20307&quot; value=&quot;281&quot;/&gt;&lt;/object&gt;&lt;object type=&quot;3&quot; unique_id=&quot;10251&quot;&gt;&lt;property id=&quot;20148&quot; value=&quot;5&quot;/&gt;&lt;property id=&quot;20300&quot; value=&quot;Slide 8&quot;/&gt;&lt;property id=&quot;20307&quot; value=&quot;282&quot;/&gt;&lt;/object&gt;&lt;/object&gt;&lt;/object&gt;&lt;/database&gt;"/>
  <p:tag name="ISPRING_RESOURCE_PATHS_HASH_2" val="e18615a7ccc54a8ab9e947dc9da7651e488a52f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6">
      <a:majorFont>
        <a:latin typeface="Times New Roman"/>
        <a:ea typeface=""/>
        <a:cs typeface="B Titr"/>
      </a:majorFont>
      <a:minorFont>
        <a:latin typeface="Times New Roman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5429</TotalTime>
  <Words>1867</Words>
  <Application>Microsoft Office PowerPoint</Application>
  <PresentationFormat>On-screen Show (4:3)</PresentationFormat>
  <Paragraphs>256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B Koodak</vt:lpstr>
      <vt:lpstr>B Nazanin</vt:lpstr>
      <vt:lpstr>B Titr</vt:lpstr>
      <vt:lpstr>Calibri</vt:lpstr>
      <vt:lpstr>Courier New</vt:lpstr>
      <vt:lpstr>Times New Roman</vt:lpstr>
      <vt:lpstr>Wingdings</vt:lpstr>
      <vt:lpstr>Office Theme</vt:lpstr>
      <vt:lpstr>مباني کامپيوتر و برنامه‌نويسي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semoho.com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Seyyed Moslem Hosseini</dc:creator>
  <cp:lastModifiedBy>Windows User</cp:lastModifiedBy>
  <cp:revision>224</cp:revision>
  <dcterms:created xsi:type="dcterms:W3CDTF">2012-03-12T06:58:54Z</dcterms:created>
  <dcterms:modified xsi:type="dcterms:W3CDTF">2017-10-23T12:28:01Z</dcterms:modified>
</cp:coreProperties>
</file>